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4" autoAdjust="0"/>
    <p:restoredTop sz="94660"/>
  </p:normalViewPr>
  <p:slideViewPr>
    <p:cSldViewPr>
      <p:cViewPr varScale="1">
        <p:scale>
          <a:sx n="93" d="100"/>
          <a:sy n="93" d="100"/>
        </p:scale>
        <p:origin x="-11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F40594-8F28-404B-BC18-383B33231A05}" type="datetimeFigureOut">
              <a:rPr lang="sl-SI" smtClean="0"/>
              <a:pPr/>
              <a:t>17.8.2011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Matlab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Programi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Definicija funkcije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0034" y="1643050"/>
            <a:ext cx="8229600" cy="3567122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sl-SI" sz="2800" dirty="0" smtClean="0">
                <a:latin typeface="Courier New" pitchFamily="49" charset="0"/>
                <a:cs typeface="Courier New" pitchFamily="49" charset="0"/>
              </a:rPr>
              <a:t> vsota = </a:t>
            </a:r>
            <a:r>
              <a:rPr lang="sl-SI" sz="2800" dirty="0" err="1" smtClean="0">
                <a:latin typeface="Courier New" pitchFamily="49" charset="0"/>
                <a:cs typeface="Courier New" pitchFamily="49" charset="0"/>
              </a:rPr>
              <a:t>vsotaVrstice</a:t>
            </a:r>
            <a:r>
              <a:rPr lang="sl-SI" sz="2800" dirty="0" smtClean="0">
                <a:latin typeface="Courier New" pitchFamily="49" charset="0"/>
                <a:cs typeface="Courier New" pitchFamily="49" charset="0"/>
              </a:rPr>
              <a:t>(i, M)</a:t>
            </a:r>
          </a:p>
          <a:p>
            <a:r>
              <a:rPr lang="sl-SI" sz="2800" dirty="0" smtClean="0">
                <a:latin typeface="Courier New" pitchFamily="49" charset="0"/>
                <a:cs typeface="Courier New" pitchFamily="49" charset="0"/>
              </a:rPr>
              <a:t>   vsota = sum(M(i,:));</a:t>
            </a:r>
          </a:p>
          <a:p>
            <a:r>
              <a:rPr lang="sl-SI" sz="2800" dirty="0" err="1" smtClean="0">
                <a:latin typeface="Courier New" pitchFamily="49" charset="0"/>
                <a:cs typeface="Courier New" pitchFamily="49" charset="0"/>
              </a:rPr>
              <a:t>end</a:t>
            </a:r>
            <a:endParaRPr lang="sl-SI" sz="2800" dirty="0" smtClean="0">
              <a:latin typeface="Courier New" pitchFamily="49" charset="0"/>
              <a:cs typeface="Courier New" pitchFamily="49" charset="0"/>
            </a:endParaRPr>
          </a:p>
          <a:p>
            <a:endParaRPr lang="sl-SI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l-SI" sz="2800" dirty="0" smtClean="0">
                <a:cs typeface="Courier New" pitchFamily="49" charset="0"/>
              </a:rPr>
              <a:t>oziroma </a:t>
            </a:r>
          </a:p>
          <a:p>
            <a:endParaRPr lang="sl-SI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l-SI" sz="28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sl-SI" sz="2800" dirty="0" smtClean="0">
                <a:latin typeface="Courier New" pitchFamily="49" charset="0"/>
                <a:cs typeface="Courier New" pitchFamily="49" charset="0"/>
              </a:rPr>
              <a:t> [vsota] = </a:t>
            </a:r>
            <a:r>
              <a:rPr lang="sl-SI" sz="2800" dirty="0" err="1" smtClean="0">
                <a:latin typeface="Courier New" pitchFamily="49" charset="0"/>
                <a:cs typeface="Courier New" pitchFamily="49" charset="0"/>
              </a:rPr>
              <a:t>vsotaVrstice</a:t>
            </a:r>
            <a:r>
              <a:rPr lang="sl-SI" sz="2800" dirty="0" smtClean="0">
                <a:latin typeface="Courier New" pitchFamily="49" charset="0"/>
                <a:cs typeface="Courier New" pitchFamily="49" charset="0"/>
              </a:rPr>
              <a:t>(i, M)</a:t>
            </a:r>
          </a:p>
          <a:p>
            <a:r>
              <a:rPr lang="sl-SI" sz="2800" dirty="0" smtClean="0">
                <a:latin typeface="Courier New" pitchFamily="49" charset="0"/>
                <a:cs typeface="Courier New" pitchFamily="49" charset="0"/>
              </a:rPr>
              <a:t>   vsota = sum(M(i,:));</a:t>
            </a:r>
          </a:p>
          <a:p>
            <a:r>
              <a:rPr lang="sl-SI" sz="2800" dirty="0" err="1" smtClean="0">
                <a:latin typeface="Courier New" pitchFamily="49" charset="0"/>
                <a:cs typeface="Courier New" pitchFamily="49" charset="0"/>
              </a:rPr>
              <a:t>end</a:t>
            </a:r>
            <a:endParaRPr lang="sl-SI" sz="2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85984" y="2928934"/>
            <a:ext cx="2357454" cy="785818"/>
          </a:xfrm>
          <a:prstGeom prst="wedgeRoundRectCallout">
            <a:avLst>
              <a:gd name="adj1" fmla="val -27874"/>
              <a:gd name="adj2" fmla="val -2021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Ime </a:t>
            </a:r>
            <a:r>
              <a:rPr lang="sl-SI" dirty="0" err="1" smtClean="0"/>
              <a:t>spremenjlivke</a:t>
            </a:r>
            <a:r>
              <a:rPr lang="sl-SI" dirty="0" smtClean="0"/>
              <a:t>, kjer bo rezultat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286380" y="2643182"/>
            <a:ext cx="1571636" cy="928694"/>
          </a:xfrm>
          <a:prstGeom prst="wedgeRoundRectCallout">
            <a:avLst>
              <a:gd name="adj1" fmla="val -37744"/>
              <a:gd name="adj2" fmla="val -138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Ime metode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215206" y="2643182"/>
            <a:ext cx="1428760" cy="928694"/>
          </a:xfrm>
          <a:prstGeom prst="wedgeRoundRectCallout">
            <a:avLst>
              <a:gd name="adj1" fmla="val -32834"/>
              <a:gd name="adj2" fmla="val -135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parametri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24530" r="48590" b="64180"/>
          <a:stretch>
            <a:fillRect/>
          </a:stretch>
        </p:blipFill>
        <p:spPr bwMode="auto">
          <a:xfrm>
            <a:off x="5214942" y="2285992"/>
            <a:ext cx="3357586" cy="30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2034" b="63917"/>
          <a:stretch>
            <a:fillRect/>
          </a:stretch>
        </p:blipFill>
        <p:spPr bwMode="auto">
          <a:xfrm>
            <a:off x="214282" y="3786190"/>
            <a:ext cx="6505911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Preizkus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Shranimo na datoteko z istim imenom, kot jo ima funkcija</a:t>
            </a:r>
          </a:p>
          <a:p>
            <a:r>
              <a:rPr lang="sl-SI" dirty="0" smtClean="0"/>
              <a:t>Preizkusimo s klikom na zeleni trikotnik</a:t>
            </a:r>
          </a:p>
          <a:p>
            <a:pPr lvl="1"/>
            <a:r>
              <a:rPr lang="sl-SI" dirty="0" smtClean="0"/>
              <a:t>Težave</a:t>
            </a:r>
          </a:p>
          <a:p>
            <a:pPr lvl="1"/>
            <a:r>
              <a:rPr lang="sl-SI" dirty="0" smtClean="0"/>
              <a:t>Kako podati "vhodne" podatke</a:t>
            </a:r>
          </a:p>
          <a:p>
            <a:pPr lvl="2"/>
            <a:r>
              <a:rPr lang="sl-SI" dirty="0" smtClean="0"/>
              <a:t>Črna puščica ob zelenem trikotniku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17" y="3000372"/>
            <a:ext cx="5400683" cy="35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5929330"/>
            <a:ext cx="27146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err="1" smtClean="0"/>
              <a:t>vsotaVrstice.m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Pomoč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&gt;&gt; help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vsotaVrstice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vsotaVrstice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vrne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vsoto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i-te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vrstice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matrike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M</a:t>
            </a: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l-SI" dirty="0" smtClean="0">
                <a:cs typeface="Courier New" pitchFamily="49" charset="0"/>
              </a:rPr>
              <a:t>Kar napišemo kot komentar takoj pod glavo funkcije</a:t>
            </a:r>
          </a:p>
          <a:p>
            <a:endParaRPr lang="sl-SI" dirty="0" smtClean="0">
              <a:cs typeface="Courier New" pitchFamily="49" charset="0"/>
            </a:endParaRPr>
          </a:p>
          <a:p>
            <a:r>
              <a:rPr lang="sl-SI" dirty="0" smtClean="0">
                <a:cs typeface="Courier New" pitchFamily="49" charset="0"/>
              </a:rPr>
              <a:t>Funkcija vrne tisto, kar je ob zaključku funkcije v spremenljivkah, ki smo jih definirali kot rezultat</a:t>
            </a:r>
            <a:endParaRPr lang="en-US" dirty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Funkcija s tremi rezultati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81106"/>
          </a:xfrm>
        </p:spPr>
        <p:txBody>
          <a:bodyPr/>
          <a:lstStyle/>
          <a:p>
            <a:r>
              <a:rPr lang="sl-SI" dirty="0" smtClean="0"/>
              <a:t>Sestavimo funkcijo, ki vrne sinus, </a:t>
            </a:r>
            <a:r>
              <a:rPr lang="sl-SI" dirty="0" err="1" smtClean="0"/>
              <a:t>cosinus</a:t>
            </a:r>
            <a:r>
              <a:rPr lang="sl-SI" dirty="0" smtClean="0"/>
              <a:t> in tangens danega kota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85992"/>
            <a:ext cx="6429420" cy="43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3500438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err="1" smtClean="0"/>
              <a:t>trigFun.m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Uporaba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Klic</a:t>
            </a:r>
          </a:p>
          <a:p>
            <a:pPr lvl="1"/>
            <a:r>
              <a:rPr lang="sl-SI" dirty="0" err="1" smtClean="0"/>
              <a:t>trigFun</a:t>
            </a:r>
            <a:r>
              <a:rPr lang="sl-SI" dirty="0" smtClean="0"/>
              <a:t>(90)</a:t>
            </a:r>
          </a:p>
          <a:p>
            <a:r>
              <a:rPr lang="sl-SI" dirty="0" smtClean="0"/>
              <a:t>vrne le prvi rezultat !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689" r="46546" b="46913"/>
          <a:stretch>
            <a:fillRect/>
          </a:stretch>
        </p:blipFill>
        <p:spPr bwMode="auto">
          <a:xfrm>
            <a:off x="4071934" y="1928802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 datoteke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>
                <a:cs typeface="Courier New" pitchFamily="49" charset="0"/>
              </a:rPr>
              <a:t>Programe pišemo v obliki tekstovnih datotek s končnico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r>
              <a:rPr lang="sl-SI" dirty="0" smtClean="0">
                <a:cs typeface="Courier New" pitchFamily="49" charset="0"/>
              </a:rPr>
              <a:t>Ni sprotnega izvajanja kot v ukaznem oknu. Programe lahko izvedemo večkrat.</a:t>
            </a:r>
          </a:p>
          <a:p>
            <a:r>
              <a:rPr lang="sl-SI" dirty="0" smtClean="0">
                <a:cs typeface="Courier New" pitchFamily="49" charset="0"/>
              </a:rPr>
              <a:t>Dve vrsti m datotek:</a:t>
            </a:r>
          </a:p>
          <a:p>
            <a:pPr lvl="1"/>
            <a:r>
              <a:rPr lang="sl-SI" dirty="0" smtClean="0">
                <a:cs typeface="Courier New" pitchFamily="49" charset="0"/>
              </a:rPr>
              <a:t>Opisne m datoteke (t.i. </a:t>
            </a:r>
            <a:r>
              <a:rPr lang="sl-SI" dirty="0" err="1" smtClean="0">
                <a:cs typeface="Courier New" pitchFamily="49" charset="0"/>
              </a:rPr>
              <a:t>skriptne</a:t>
            </a:r>
            <a:r>
              <a:rPr lang="sl-SI" dirty="0" smtClean="0">
                <a:cs typeface="Courier New" pitchFamily="49" charset="0"/>
              </a:rPr>
              <a:t> datoteke)</a:t>
            </a:r>
          </a:p>
          <a:p>
            <a:pPr lvl="1"/>
            <a:r>
              <a:rPr lang="sl-SI" dirty="0" smtClean="0">
                <a:cs typeface="Courier New" pitchFamily="49" charset="0"/>
              </a:rPr>
              <a:t>Funkcijske datoteke – definicija funkcij</a:t>
            </a:r>
          </a:p>
          <a:p>
            <a:pPr lvl="1"/>
            <a:endParaRPr lang="sl-SI" dirty="0" smtClean="0">
              <a:cs typeface="Courier New" pitchFamily="49" charset="0"/>
            </a:endParaRPr>
          </a:p>
          <a:p>
            <a:r>
              <a:rPr lang="sl-SI" dirty="0" smtClean="0">
                <a:cs typeface="Courier New" pitchFamily="49" charset="0"/>
              </a:rPr>
              <a:t>Načeloma lahko datoteke napišemo kjerkoli</a:t>
            </a:r>
          </a:p>
          <a:p>
            <a:pPr lvl="1"/>
            <a:r>
              <a:rPr lang="sl-SI" dirty="0" smtClean="0">
                <a:cs typeface="Courier New" pitchFamily="49" charset="0"/>
              </a:rPr>
              <a:t>Beležnica</a:t>
            </a:r>
          </a:p>
          <a:p>
            <a:pPr lvl="1"/>
            <a:r>
              <a:rPr lang="sl-SI" dirty="0" err="1" smtClean="0">
                <a:cs typeface="Courier New" pitchFamily="49" charset="0"/>
              </a:rPr>
              <a:t>TextPad</a:t>
            </a:r>
            <a:endParaRPr lang="sl-SI" dirty="0" smtClean="0">
              <a:cs typeface="Courier New" pitchFamily="49" charset="0"/>
            </a:endParaRPr>
          </a:p>
          <a:p>
            <a:pPr lvl="1"/>
            <a:r>
              <a:rPr lang="sl-SI" dirty="0" smtClean="0">
                <a:cs typeface="Courier New" pitchFamily="49" charset="0"/>
              </a:rPr>
              <a:t>Urejevalnik v IDLE</a:t>
            </a:r>
          </a:p>
          <a:p>
            <a:pPr lvl="1"/>
            <a:r>
              <a:rPr lang="sl-SI" dirty="0" smtClean="0">
                <a:cs typeface="Courier New" pitchFamily="49" charset="0"/>
              </a:rPr>
              <a:t>Word (in shranimo v formatu </a:t>
            </a:r>
            <a:r>
              <a:rPr lang="sl-SI" dirty="0" err="1" smtClean="0">
                <a:cs typeface="Courier New" pitchFamily="49" charset="0"/>
              </a:rPr>
              <a:t>Plain</a:t>
            </a:r>
            <a:r>
              <a:rPr lang="sl-SI" dirty="0" smtClean="0">
                <a:cs typeface="Courier New" pitchFamily="49" charset="0"/>
              </a:rPr>
              <a:t> </a:t>
            </a:r>
            <a:r>
              <a:rPr lang="sl-SI" dirty="0" err="1" smtClean="0">
                <a:cs typeface="Courier New" pitchFamily="49" charset="0"/>
              </a:rPr>
              <a:t>text</a:t>
            </a:r>
            <a:r>
              <a:rPr lang="sl-SI" dirty="0" smtClean="0">
                <a:cs typeface="Courier New" pitchFamily="49" charset="0"/>
              </a:rPr>
              <a:t>)</a:t>
            </a:r>
          </a:p>
          <a:p>
            <a:pPr>
              <a:buNone/>
            </a:pPr>
            <a:endParaRPr lang="sl-SI" dirty="0" smtClean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Urejevalnik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MATLAB vsebuje tudi urejevalnik</a:t>
            </a:r>
          </a:p>
          <a:p>
            <a:r>
              <a:rPr lang="sl-SI" dirty="0" smtClean="0"/>
              <a:t>File / New</a:t>
            </a:r>
          </a:p>
          <a:p>
            <a:pPr lvl="1"/>
            <a:r>
              <a:rPr lang="sl-SI" dirty="0" smtClean="0"/>
              <a:t>Blank M-File</a:t>
            </a:r>
          </a:p>
          <a:p>
            <a:pPr lvl="2"/>
            <a:r>
              <a:rPr lang="sl-SI" dirty="0" smtClean="0"/>
              <a:t>"prazen" urejevalnik</a:t>
            </a:r>
          </a:p>
          <a:p>
            <a:pPr lvl="1"/>
            <a:r>
              <a:rPr lang="sl-SI" dirty="0" err="1" smtClean="0"/>
              <a:t>Function</a:t>
            </a:r>
            <a:r>
              <a:rPr lang="sl-SI" dirty="0" smtClean="0"/>
              <a:t> M-File</a:t>
            </a:r>
          </a:p>
          <a:p>
            <a:pPr lvl="2"/>
            <a:r>
              <a:rPr lang="sl-SI" dirty="0" smtClean="0"/>
              <a:t>Že vpisano "okostje"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64738" b="62098"/>
          <a:stretch>
            <a:fillRect/>
          </a:stretch>
        </p:blipFill>
        <p:spPr bwMode="auto">
          <a:xfrm>
            <a:off x="5572132" y="1285860"/>
            <a:ext cx="338279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2928668" cy="30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786190"/>
            <a:ext cx="2809878" cy="29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Opisne datoteke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Nimajo vhodnih in izhodnih parametrov</a:t>
            </a:r>
          </a:p>
          <a:p>
            <a:r>
              <a:rPr lang="sl-SI" dirty="0" smtClean="0"/>
              <a:t>Vanje združimo več ukazov in prirejanj</a:t>
            </a:r>
          </a:p>
          <a:p>
            <a:r>
              <a:rPr lang="sl-SI" dirty="0" smtClean="0"/>
              <a:t>Po klicu se vrstice izvedejo po vrsti</a:t>
            </a:r>
          </a:p>
          <a:p>
            <a:pPr lvl="1"/>
            <a:r>
              <a:rPr lang="sl-SI" dirty="0" smtClean="0"/>
              <a:t>Kot bi zaporedoma tipkali te ukaze v ukaznem oknu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Zgled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l-SI" sz="1600" dirty="0" smtClean="0"/>
              <a:t>% narišimo grafa padavin za januar in februar</a:t>
            </a:r>
          </a:p>
          <a:p>
            <a:r>
              <a:rPr lang="sl-SI" sz="1600" dirty="0" smtClean="0"/>
              <a:t>% </a:t>
            </a:r>
            <a:r>
              <a:rPr lang="sl-SI" sz="1600" dirty="0" err="1" smtClean="0"/>
              <a:t>padavineGraf.m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44332" cy="355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32" y="2571744"/>
            <a:ext cx="6143668" cy="411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Odpremo urejevalnik</a:t>
            </a:r>
          </a:p>
          <a:p>
            <a:r>
              <a:rPr lang="sl-SI" dirty="0" smtClean="0"/>
              <a:t>Napišemo …</a:t>
            </a:r>
          </a:p>
          <a:p>
            <a:r>
              <a:rPr lang="sl-SI" dirty="0" smtClean="0"/>
              <a:t>File/Save</a:t>
            </a:r>
          </a:p>
          <a:p>
            <a:r>
              <a:rPr lang="sl-SI" dirty="0" smtClean="0"/>
              <a:t>Klik na Zelen trikotnik</a:t>
            </a:r>
          </a:p>
          <a:p>
            <a:r>
              <a:rPr lang="sl-SI" dirty="0" smtClean="0"/>
              <a:t>Imenik se mora ujemati s tekočim imenikom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4"/>
            <a:ext cx="4201192" cy="17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643438" cy="31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 flipV="1">
            <a:off x="3857620" y="571480"/>
            <a:ext cx="2928958" cy="2357454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Kasnejša uporaba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Le navedemo ime m – datoteke</a:t>
            </a:r>
          </a:p>
          <a:p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padavineGraf</a:t>
            </a: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l-SI" dirty="0" smtClean="0"/>
              <a:t>Seveda mora biti v tekočem imeniku datoteka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padavineGraf.m</a:t>
            </a: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l-SI" dirty="0" smtClean="0"/>
              <a:t>Vse spremenljivke, uporabljene v opisnih datotekah, so "globalne", torej na voljo</a:t>
            </a:r>
          </a:p>
          <a:p>
            <a:pPr lvl="1"/>
            <a:r>
              <a:rPr lang="sl-SI" dirty="0" smtClean="0">
                <a:latin typeface="Courier New" pitchFamily="49" charset="0"/>
                <a:cs typeface="Courier New" pitchFamily="49" charset="0"/>
              </a:rPr>
              <a:t>meseci</a:t>
            </a:r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991" t="9909" r="45489" b="44510"/>
          <a:stretch>
            <a:fillRect/>
          </a:stretch>
        </p:blipFill>
        <p:spPr bwMode="auto">
          <a:xfrm>
            <a:off x="4214810" y="2928934"/>
            <a:ext cx="4286280" cy="339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5357826"/>
            <a:ext cx="30718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padavineGraf.m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Funkcijske datoteke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Sprejmejo vhodne parametre</a:t>
            </a:r>
          </a:p>
          <a:p>
            <a:r>
              <a:rPr lang="sl-SI" dirty="0" smtClean="0"/>
              <a:t>Vračajo rezultat (ali pa ne)</a:t>
            </a:r>
          </a:p>
          <a:p>
            <a:pPr lvl="1"/>
            <a:r>
              <a:rPr lang="sl-SI" dirty="0" smtClean="0"/>
              <a:t>Če jih je več, jih vrnemo kot vektor</a:t>
            </a:r>
          </a:p>
          <a:p>
            <a:pPr lvl="1"/>
            <a:r>
              <a:rPr lang="sl-SI" dirty="0" smtClean="0"/>
              <a:t>Te nove funkcije so potem povsem enakovredne v MATLAB vgrajenim</a:t>
            </a:r>
          </a:p>
          <a:p>
            <a:pPr lvl="1"/>
            <a:r>
              <a:rPr lang="sl-SI" dirty="0" smtClean="0"/>
              <a:t>Če jih napišemo "lepo", je na voljo tudi pomoč</a:t>
            </a:r>
          </a:p>
          <a:p>
            <a:pPr lvl="2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help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mojaFunkcija</a:t>
            </a: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l-SI" dirty="0" smtClean="0"/>
              <a:t>Vse spremenljivke, uporabljene v funkciji, so "lokalne", torej jih po uporabi funkcije "ni"</a:t>
            </a:r>
          </a:p>
          <a:p>
            <a:r>
              <a:rPr lang="sl-SI" dirty="0" smtClean="0"/>
              <a:t>Praviloma vse ukaze zaključujemo s ;</a:t>
            </a:r>
          </a:p>
          <a:p>
            <a:pPr lvl="1"/>
            <a:r>
              <a:rPr lang="sl-SI" dirty="0" smtClean="0"/>
              <a:t>Ne želimo, da bi funkcija med izračunavanjem "pacala" po zaslonu</a:t>
            </a:r>
          </a:p>
          <a:p>
            <a:pPr lvl="1"/>
            <a:endParaRPr lang="sl-SI" dirty="0" smtClean="0"/>
          </a:p>
          <a:p>
            <a:pPr lvl="2"/>
            <a:endParaRPr lang="sl-SI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Sestavimo funkcijo, ki vrne vsoto elementov i-te vrstice dane matrike M</a:t>
            </a:r>
          </a:p>
          <a:p>
            <a:r>
              <a:rPr lang="sl-SI" dirty="0" smtClean="0">
                <a:latin typeface="Courier New" pitchFamily="49" charset="0"/>
                <a:cs typeface="Courier New" pitchFamily="49" charset="0"/>
              </a:rPr>
              <a:t>M = …</a:t>
            </a:r>
          </a:p>
          <a:p>
            <a:r>
              <a:rPr lang="sl-SI" dirty="0" smtClean="0"/>
              <a:t>Kako dobiti i-to vrstico</a:t>
            </a:r>
          </a:p>
          <a:p>
            <a:pPr lvl="1"/>
            <a:r>
              <a:rPr lang="sl-SI" dirty="0" smtClean="0">
                <a:latin typeface="Courier New" pitchFamily="49" charset="0"/>
                <a:cs typeface="Courier New" pitchFamily="49" charset="0"/>
              </a:rPr>
              <a:t>M(i,:)</a:t>
            </a:r>
          </a:p>
          <a:p>
            <a:r>
              <a:rPr lang="sl-SI" dirty="0" smtClean="0"/>
              <a:t>Kako sešteti elemente vektorja</a:t>
            </a:r>
          </a:p>
          <a:p>
            <a:pPr lvl="1"/>
            <a:r>
              <a:rPr lang="sl-SI" dirty="0" smtClean="0">
                <a:latin typeface="Courier New" pitchFamily="49" charset="0"/>
                <a:cs typeface="Courier New" pitchFamily="49" charset="0"/>
              </a:rPr>
              <a:t>sum</a:t>
            </a:r>
          </a:p>
          <a:p>
            <a:r>
              <a:rPr lang="sl-SI" dirty="0" smtClean="0">
                <a:latin typeface="Courier New" pitchFamily="49" charset="0"/>
                <a:cs typeface="Courier New" pitchFamily="49" charset="0"/>
              </a:rPr>
              <a:t>sum(M(i,:))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1865</TotalTime>
  <Words>422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Matlab</vt:lpstr>
      <vt:lpstr>M datoteke</vt:lpstr>
      <vt:lpstr>Urejevalnik</vt:lpstr>
      <vt:lpstr>Opisne datoteke</vt:lpstr>
      <vt:lpstr>Zgled</vt:lpstr>
      <vt:lpstr>Kako</vt:lpstr>
      <vt:lpstr>Kasnejša uporaba</vt:lpstr>
      <vt:lpstr>Funkcijske datoteke</vt:lpstr>
      <vt:lpstr>Zgled</vt:lpstr>
      <vt:lpstr>Definicija funkcije</vt:lpstr>
      <vt:lpstr>Preizkus</vt:lpstr>
      <vt:lpstr>Pomoč</vt:lpstr>
      <vt:lpstr>Funkcija s tremi rezultati </vt:lpstr>
      <vt:lpstr>Uporaba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</dc:title>
  <dc:creator>Matija Lokar</dc:creator>
  <cp:lastModifiedBy>praksa</cp:lastModifiedBy>
  <cp:revision>79</cp:revision>
  <dcterms:created xsi:type="dcterms:W3CDTF">2009-09-29T13:13:21Z</dcterms:created>
  <dcterms:modified xsi:type="dcterms:W3CDTF">2011-08-17T07:47:05Z</dcterms:modified>
</cp:coreProperties>
</file>