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65" r:id="rId3"/>
    <p:sldId id="275" r:id="rId4"/>
    <p:sldId id="266" r:id="rId5"/>
    <p:sldId id="267" r:id="rId6"/>
    <p:sldId id="257" r:id="rId7"/>
    <p:sldId id="263" r:id="rId8"/>
    <p:sldId id="285" r:id="rId9"/>
    <p:sldId id="292" r:id="rId10"/>
    <p:sldId id="289" r:id="rId11"/>
    <p:sldId id="309" r:id="rId12"/>
    <p:sldId id="310" r:id="rId13"/>
    <p:sldId id="290" r:id="rId14"/>
    <p:sldId id="291" r:id="rId15"/>
    <p:sldId id="311" r:id="rId16"/>
    <p:sldId id="312" r:id="rId17"/>
    <p:sldId id="313" r:id="rId18"/>
    <p:sldId id="314" r:id="rId19"/>
    <p:sldId id="268" r:id="rId20"/>
    <p:sldId id="296" r:id="rId21"/>
    <p:sldId id="269" r:id="rId22"/>
    <p:sldId id="270" r:id="rId23"/>
    <p:sldId id="271" r:id="rId24"/>
    <p:sldId id="272" r:id="rId25"/>
    <p:sldId id="293" r:id="rId26"/>
    <p:sldId id="277" r:id="rId27"/>
    <p:sldId id="278" r:id="rId28"/>
    <p:sldId id="279" r:id="rId29"/>
    <p:sldId id="297" r:id="rId30"/>
    <p:sldId id="298" r:id="rId31"/>
    <p:sldId id="299" r:id="rId32"/>
    <p:sldId id="300" r:id="rId33"/>
    <p:sldId id="301" r:id="rId34"/>
    <p:sldId id="302" r:id="rId35"/>
    <p:sldId id="303" r:id="rId36"/>
    <p:sldId id="304" r:id="rId37"/>
    <p:sldId id="315" r:id="rId38"/>
    <p:sldId id="305" r:id="rId3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28830E-6DFD-4EB9-BC91-7E2990E54684}" type="datetimeFigureOut">
              <a:rPr lang="sl-SI" smtClean="0"/>
              <a:t>31.1.2017</a:t>
            </a:fld>
            <a:endParaRPr lang="sl-SI"/>
          </a:p>
        </p:txBody>
      </p:sp>
      <p:sp>
        <p:nvSpPr>
          <p:cNvPr id="5" name="Footer Placeholder 4"/>
          <p:cNvSpPr>
            <a:spLocks noGrp="1"/>
          </p:cNvSpPr>
          <p:nvPr>
            <p:ph type="ftr" sz="quarter" idx="11"/>
          </p:nvPr>
        </p:nvSpPr>
        <p:spPr/>
        <p:txBody>
          <a:bodyPr/>
          <a:lstStyle/>
          <a:p>
            <a:endParaRPr lang="sl-S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333797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8830E-6DFD-4EB9-BC91-7E2990E54684}" type="datetimeFigureOut">
              <a:rPr lang="sl-SI" smtClean="0"/>
              <a:t>31.1.2017</a:t>
            </a:fld>
            <a:endParaRPr lang="sl-SI"/>
          </a:p>
        </p:txBody>
      </p:sp>
      <p:sp>
        <p:nvSpPr>
          <p:cNvPr id="5" name="Footer Placeholder 4"/>
          <p:cNvSpPr>
            <a:spLocks noGrp="1"/>
          </p:cNvSpPr>
          <p:nvPr>
            <p:ph type="ftr" sz="quarter" idx="11"/>
          </p:nvPr>
        </p:nvSpPr>
        <p:spPr/>
        <p:txBody>
          <a:bodyPr/>
          <a:lstStyle/>
          <a:p>
            <a:endParaRPr lang="sl-S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333320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8830E-6DFD-4EB9-BC91-7E2990E54684}" type="datetimeFigureOut">
              <a:rPr lang="sl-SI" smtClean="0"/>
              <a:t>31.1.2017</a:t>
            </a:fld>
            <a:endParaRPr lang="sl-SI"/>
          </a:p>
        </p:txBody>
      </p:sp>
      <p:sp>
        <p:nvSpPr>
          <p:cNvPr id="5" name="Footer Placeholder 4"/>
          <p:cNvSpPr>
            <a:spLocks noGrp="1"/>
          </p:cNvSpPr>
          <p:nvPr>
            <p:ph type="ftr" sz="quarter" idx="11"/>
          </p:nvPr>
        </p:nvSpPr>
        <p:spPr/>
        <p:txBody>
          <a:bodyPr/>
          <a:lstStyle/>
          <a:p>
            <a:endParaRPr lang="sl-S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7F551D-92D6-493D-BCFC-D2958287DCD0}" type="slidenum">
              <a:rPr lang="sl-SI" smtClean="0"/>
              <a:t>‹#›</a:t>
            </a:fld>
            <a:endParaRPr lang="sl-S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295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A28830E-6DFD-4EB9-BC91-7E2990E54684}" type="datetimeFigureOut">
              <a:rPr lang="sl-SI" smtClean="0"/>
              <a:t>31.1.2017</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345610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A28830E-6DFD-4EB9-BC91-7E2990E54684}" type="datetimeFigureOut">
              <a:rPr lang="sl-SI" smtClean="0"/>
              <a:t>31.1.2017</a:t>
            </a:fld>
            <a:endParaRPr lang="sl-SI"/>
          </a:p>
        </p:txBody>
      </p:sp>
      <p:sp>
        <p:nvSpPr>
          <p:cNvPr id="6" name="Footer Placeholder 5"/>
          <p:cNvSpPr>
            <a:spLocks noGrp="1"/>
          </p:cNvSpPr>
          <p:nvPr>
            <p:ph type="ftr" sz="quarter" idx="11"/>
          </p:nvPr>
        </p:nvSpPr>
        <p:spPr/>
        <p:txBody>
          <a:bodyPr/>
          <a:lstStyle/>
          <a:p>
            <a:endParaRPr lang="sl-S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7F551D-92D6-493D-BCFC-D2958287DCD0}" type="slidenum">
              <a:rPr lang="sl-SI" smtClean="0"/>
              <a:t>‹#›</a:t>
            </a:fld>
            <a:endParaRPr lang="sl-S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769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A28830E-6DFD-4EB9-BC91-7E2990E54684}" type="datetimeFigureOut">
              <a:rPr lang="sl-SI" smtClean="0"/>
              <a:t>31.1.2017</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427264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8830E-6DFD-4EB9-BC91-7E2990E54684}" type="datetimeFigureOut">
              <a:rPr lang="sl-SI" smtClean="0"/>
              <a:t>31.1.2017</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2565448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8830E-6DFD-4EB9-BC91-7E2990E54684}" type="datetimeFigureOut">
              <a:rPr lang="sl-SI" smtClean="0"/>
              <a:t>31.1.2017</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221793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8830E-6DFD-4EB9-BC91-7E2990E54684}" type="datetimeFigureOut">
              <a:rPr lang="sl-SI" smtClean="0"/>
              <a:t>31.1.2017</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37058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8830E-6DFD-4EB9-BC91-7E2990E54684}" type="datetimeFigureOut">
              <a:rPr lang="sl-SI" smtClean="0"/>
              <a:t>31.1.2017</a:t>
            </a:fld>
            <a:endParaRPr lang="sl-SI"/>
          </a:p>
        </p:txBody>
      </p:sp>
      <p:sp>
        <p:nvSpPr>
          <p:cNvPr id="5" name="Footer Placeholder 4"/>
          <p:cNvSpPr>
            <a:spLocks noGrp="1"/>
          </p:cNvSpPr>
          <p:nvPr>
            <p:ph type="ftr" sz="quarter" idx="11"/>
          </p:nvPr>
        </p:nvSpPr>
        <p:spPr/>
        <p:txBody>
          <a:bodyPr/>
          <a:lstStyle/>
          <a:p>
            <a:endParaRPr lang="sl-S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43292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28830E-6DFD-4EB9-BC91-7E2990E54684}" type="datetimeFigureOut">
              <a:rPr lang="sl-SI" smtClean="0"/>
              <a:t>31.1.2017</a:t>
            </a:fld>
            <a:endParaRPr lang="sl-SI"/>
          </a:p>
        </p:txBody>
      </p:sp>
      <p:sp>
        <p:nvSpPr>
          <p:cNvPr id="6" name="Footer Placeholder 5"/>
          <p:cNvSpPr>
            <a:spLocks noGrp="1"/>
          </p:cNvSpPr>
          <p:nvPr>
            <p:ph type="ftr" sz="quarter" idx="11"/>
          </p:nvPr>
        </p:nvSpPr>
        <p:spPr/>
        <p:txBody>
          <a:bodyPr/>
          <a:lstStyle/>
          <a:p>
            <a:endParaRPr lang="sl-S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910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28830E-6DFD-4EB9-BC91-7E2990E54684}" type="datetimeFigureOut">
              <a:rPr lang="sl-SI" smtClean="0"/>
              <a:t>31.1.2017</a:t>
            </a:fld>
            <a:endParaRPr lang="sl-SI"/>
          </a:p>
        </p:txBody>
      </p:sp>
      <p:sp>
        <p:nvSpPr>
          <p:cNvPr id="8" name="Footer Placeholder 7"/>
          <p:cNvSpPr>
            <a:spLocks noGrp="1"/>
          </p:cNvSpPr>
          <p:nvPr>
            <p:ph type="ftr" sz="quarter" idx="11"/>
          </p:nvPr>
        </p:nvSpPr>
        <p:spPr/>
        <p:txBody>
          <a:bodyPr/>
          <a:lstStyle/>
          <a:p>
            <a:endParaRPr lang="sl-S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32843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28830E-6DFD-4EB9-BC91-7E2990E54684}" type="datetimeFigureOut">
              <a:rPr lang="sl-SI" smtClean="0"/>
              <a:t>31.1.2017</a:t>
            </a:fld>
            <a:endParaRPr lang="sl-SI"/>
          </a:p>
        </p:txBody>
      </p:sp>
      <p:sp>
        <p:nvSpPr>
          <p:cNvPr id="4" name="Footer Placeholder 3"/>
          <p:cNvSpPr>
            <a:spLocks noGrp="1"/>
          </p:cNvSpPr>
          <p:nvPr>
            <p:ph type="ftr" sz="quarter" idx="11"/>
          </p:nvPr>
        </p:nvSpPr>
        <p:spPr/>
        <p:txBody>
          <a:bodyPr/>
          <a:lstStyle/>
          <a:p>
            <a:endParaRPr lang="sl-S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39526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8830E-6DFD-4EB9-BC91-7E2990E54684}" type="datetimeFigureOut">
              <a:rPr lang="sl-SI" smtClean="0"/>
              <a:t>31.1.2017</a:t>
            </a:fld>
            <a:endParaRPr lang="sl-SI"/>
          </a:p>
        </p:txBody>
      </p:sp>
      <p:sp>
        <p:nvSpPr>
          <p:cNvPr id="3" name="Footer Placeholder 2"/>
          <p:cNvSpPr>
            <a:spLocks noGrp="1"/>
          </p:cNvSpPr>
          <p:nvPr>
            <p:ph type="ftr" sz="quarter" idx="11"/>
          </p:nvPr>
        </p:nvSpPr>
        <p:spPr/>
        <p:txBody>
          <a:bodyPr/>
          <a:lstStyle/>
          <a:p>
            <a:endParaRPr lang="sl-S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295010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8830E-6DFD-4EB9-BC91-7E2990E54684}" type="datetimeFigureOut">
              <a:rPr lang="sl-SI" smtClean="0"/>
              <a:t>31.1.2017</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158670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8830E-6DFD-4EB9-BC91-7E2990E54684}" type="datetimeFigureOut">
              <a:rPr lang="sl-SI" smtClean="0"/>
              <a:t>31.1.2017</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7F551D-92D6-493D-BCFC-D2958287DCD0}" type="slidenum">
              <a:rPr lang="sl-SI" smtClean="0"/>
              <a:t>‹#›</a:t>
            </a:fld>
            <a:endParaRPr lang="sl-SI"/>
          </a:p>
        </p:txBody>
      </p:sp>
    </p:spTree>
    <p:extLst>
      <p:ext uri="{BB962C8B-B14F-4D97-AF65-F5344CB8AC3E}">
        <p14:creationId xmlns:p14="http://schemas.microsoft.com/office/powerpoint/2010/main" val="254782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28830E-6DFD-4EB9-BC91-7E2990E54684}" type="datetimeFigureOut">
              <a:rPr lang="sl-SI" smtClean="0"/>
              <a:t>31.1.2017</a:t>
            </a:fld>
            <a:endParaRPr lang="sl-S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C7F551D-92D6-493D-BCFC-D2958287DCD0}" type="slidenum">
              <a:rPr lang="sl-SI" smtClean="0"/>
              <a:t>‹#›</a:t>
            </a:fld>
            <a:endParaRPr lang="sl-SI"/>
          </a:p>
        </p:txBody>
      </p:sp>
    </p:spTree>
    <p:extLst>
      <p:ext uri="{BB962C8B-B14F-4D97-AF65-F5344CB8AC3E}">
        <p14:creationId xmlns:p14="http://schemas.microsoft.com/office/powerpoint/2010/main" val="124540541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networkx.github.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nap.stanford.edu/data/egonets-Facebook.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ypi.python.org/packages/source/p/python-louvain/python-louvain-0.3.tar.gz"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ypi.python.org/pypi/python-louvain" TargetMode="External"/><Relationship Id="rId2" Type="http://schemas.openxmlformats.org/officeDocument/2006/relationships/hyperlink" Target="https://networkx.github.io/" TargetMode="External"/><Relationship Id="rId1" Type="http://schemas.openxmlformats.org/officeDocument/2006/relationships/slideLayout" Target="../slideLayouts/slideLayout2.xml"/><Relationship Id="rId6" Type="http://schemas.openxmlformats.org/officeDocument/2006/relationships/hyperlink" Target="http://www.bogotobogo.com/python/python_graph_data_structures.php" TargetMode="External"/><Relationship Id="rId5" Type="http://schemas.openxmlformats.org/officeDocument/2006/relationships/hyperlink" Target="http://www.python-course.eu/graphs_python.php" TargetMode="External"/><Relationship Id="rId4" Type="http://schemas.openxmlformats.org/officeDocument/2006/relationships/hyperlink" Target="https://networkx.github.io/documentation/networkx-1.10/tutorial/tutorial.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499" y="1687132"/>
            <a:ext cx="10154113" cy="2476905"/>
          </a:xfrm>
        </p:spPr>
        <p:txBody>
          <a:bodyPr/>
          <a:lstStyle/>
          <a:p>
            <a:pPr algn="ctr"/>
            <a:r>
              <a:rPr lang="sl-SI" sz="6000" dirty="0" smtClean="0"/>
              <a:t>Grafi in omrežja</a:t>
            </a:r>
            <a:r>
              <a:rPr lang="sl-SI" sz="1400" dirty="0"/>
              <a:t/>
            </a:r>
            <a:br>
              <a:rPr lang="sl-SI" sz="1400" dirty="0"/>
            </a:br>
            <a:r>
              <a:rPr lang="sl-SI" dirty="0" smtClean="0"/>
              <a:t/>
            </a:r>
            <a:br>
              <a:rPr lang="sl-SI" dirty="0" smtClean="0"/>
            </a:br>
            <a:r>
              <a:rPr lang="sl-SI" sz="4000" dirty="0" smtClean="0"/>
              <a:t>Python in NetworkX</a:t>
            </a:r>
            <a:endParaRPr lang="sl-SI" sz="4000" dirty="0"/>
          </a:p>
        </p:txBody>
      </p:sp>
      <p:sp>
        <p:nvSpPr>
          <p:cNvPr id="3" name="Subtitle 2"/>
          <p:cNvSpPr>
            <a:spLocks noGrp="1"/>
          </p:cNvSpPr>
          <p:nvPr>
            <p:ph type="subTitle" idx="1"/>
          </p:nvPr>
        </p:nvSpPr>
        <p:spPr>
          <a:xfrm>
            <a:off x="1350499" y="4777379"/>
            <a:ext cx="10154113" cy="1468676"/>
          </a:xfrm>
        </p:spPr>
        <p:txBody>
          <a:bodyPr>
            <a:normAutofit/>
          </a:bodyPr>
          <a:lstStyle/>
          <a:p>
            <a:pPr algn="ctr"/>
            <a:r>
              <a:rPr lang="sl-SI" sz="2200" dirty="0" smtClean="0"/>
              <a:t>Nina Šetar</a:t>
            </a:r>
          </a:p>
          <a:p>
            <a:pPr algn="ctr"/>
            <a:r>
              <a:rPr lang="sl-SI" sz="2000" dirty="0" smtClean="0"/>
              <a:t>Fakulteta za matematiko in fiziko</a:t>
            </a:r>
          </a:p>
          <a:p>
            <a:pPr algn="ctr"/>
            <a:r>
              <a:rPr lang="sl-SI" sz="2000" dirty="0" smtClean="0"/>
              <a:t>2016/2017</a:t>
            </a:r>
          </a:p>
          <a:p>
            <a:pPr algn="ctr"/>
            <a:endParaRPr lang="sl-SI" sz="2000" dirty="0"/>
          </a:p>
        </p:txBody>
      </p:sp>
    </p:spTree>
    <p:extLst>
      <p:ext uri="{BB962C8B-B14F-4D97-AF65-F5344CB8AC3E}">
        <p14:creationId xmlns:p14="http://schemas.microsoft.com/office/powerpoint/2010/main" val="2044841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93675"/>
          </a:xfrm>
        </p:spPr>
        <p:txBody>
          <a:bodyPr/>
          <a:lstStyle/>
          <a:p>
            <a:r>
              <a:rPr lang="sl-SI" dirty="0"/>
              <a:t>V</a:t>
            </a:r>
            <a:r>
              <a:rPr lang="sl-SI" dirty="0" smtClean="0"/>
              <a:t>stavljanje vozlišč </a:t>
            </a:r>
            <a:endParaRPr lang="sl-SI" dirty="0"/>
          </a:p>
        </p:txBody>
      </p:sp>
      <p:sp>
        <p:nvSpPr>
          <p:cNvPr id="3" name="Content Placeholder 2"/>
          <p:cNvSpPr>
            <a:spLocks noGrp="1"/>
          </p:cNvSpPr>
          <p:nvPr>
            <p:ph idx="1"/>
          </p:nvPr>
        </p:nvSpPr>
        <p:spPr>
          <a:xfrm>
            <a:off x="2589212" y="2133600"/>
            <a:ext cx="8915400" cy="3985846"/>
          </a:xfrm>
        </p:spPr>
        <p:txBody>
          <a:bodyPr>
            <a:normAutofit/>
          </a:bodyPr>
          <a:lstStyle/>
          <a:p>
            <a:r>
              <a:rPr lang="sl-SI" dirty="0" smtClean="0"/>
              <a:t>dodaj_vozlišče(voz)</a:t>
            </a:r>
          </a:p>
          <a:p>
            <a:endParaRPr lang="sl-SI" dirty="0" smtClean="0"/>
          </a:p>
          <a:p>
            <a:pPr lvl="1"/>
            <a:r>
              <a:rPr lang="sl-SI" dirty="0" smtClean="0"/>
              <a:t>Potreben pogoj da lahko vstavimo vozlišče </a:t>
            </a:r>
            <a:r>
              <a:rPr lang="sl-SI" b="1" dirty="0" smtClean="0"/>
              <a:t>voz</a:t>
            </a:r>
            <a:r>
              <a:rPr lang="sl-SI" dirty="0" smtClean="0"/>
              <a:t> je, da vozlišča </a:t>
            </a:r>
            <a:r>
              <a:rPr lang="sl-SI" b="1" dirty="0" smtClean="0"/>
              <a:t>voz</a:t>
            </a:r>
            <a:r>
              <a:rPr lang="sl-SI" dirty="0" smtClean="0"/>
              <a:t>, ki ga želimo vstaviti, še ni v grafu oz. slovarju</a:t>
            </a:r>
          </a:p>
          <a:p>
            <a:pPr marL="457200" lvl="1" indent="0">
              <a:buNone/>
            </a:pPr>
            <a:endParaRPr lang="sl-SI"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4126523"/>
            <a:ext cx="7115396" cy="1282604"/>
          </a:xfrm>
          <a:prstGeom prst="rect">
            <a:avLst/>
          </a:prstGeom>
        </p:spPr>
      </p:pic>
    </p:spTree>
    <p:extLst>
      <p:ext uri="{BB962C8B-B14F-4D97-AF65-F5344CB8AC3E}">
        <p14:creationId xmlns:p14="http://schemas.microsoft.com/office/powerpoint/2010/main" val="100472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Vstavljanje povezav</a:t>
            </a:r>
            <a:endParaRPr lang="sl-SI" dirty="0"/>
          </a:p>
        </p:txBody>
      </p:sp>
      <p:sp>
        <p:nvSpPr>
          <p:cNvPr id="3" name="Content Placeholder 2"/>
          <p:cNvSpPr>
            <a:spLocks noGrp="1"/>
          </p:cNvSpPr>
          <p:nvPr>
            <p:ph idx="1"/>
          </p:nvPr>
        </p:nvSpPr>
        <p:spPr/>
        <p:txBody>
          <a:bodyPr/>
          <a:lstStyle/>
          <a:p>
            <a:r>
              <a:rPr lang="sl-SI" dirty="0"/>
              <a:t>Dodaj_povezavo(v1, v2)</a:t>
            </a:r>
          </a:p>
          <a:p>
            <a:endParaRPr lang="sl-SI" dirty="0"/>
          </a:p>
          <a:p>
            <a:pPr lvl="1"/>
            <a:r>
              <a:rPr lang="sl-SI" dirty="0"/>
              <a:t>Potreben pogoj da lahko vstavimo povezavo {v1, v2}  je, da oba vozlišča že obstajata v grafu oz. slovarju</a:t>
            </a:r>
          </a:p>
          <a:p>
            <a:endParaRPr lang="sl-S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4251011"/>
            <a:ext cx="7177484" cy="1888811"/>
          </a:xfrm>
          <a:prstGeom prst="rect">
            <a:avLst/>
          </a:prstGeom>
        </p:spPr>
      </p:pic>
    </p:spTree>
    <p:extLst>
      <p:ext uri="{BB962C8B-B14F-4D97-AF65-F5344CB8AC3E}">
        <p14:creationId xmlns:p14="http://schemas.microsoft.com/office/powerpoint/2010/main" val="3352171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Odstranjevanje vozlišč</a:t>
            </a:r>
            <a:endParaRPr lang="sl-SI" dirty="0"/>
          </a:p>
        </p:txBody>
      </p:sp>
      <p:sp>
        <p:nvSpPr>
          <p:cNvPr id="3" name="Content Placeholder 2"/>
          <p:cNvSpPr>
            <a:spLocks noGrp="1"/>
          </p:cNvSpPr>
          <p:nvPr>
            <p:ph idx="1"/>
          </p:nvPr>
        </p:nvSpPr>
        <p:spPr/>
        <p:txBody>
          <a:bodyPr/>
          <a:lstStyle/>
          <a:p>
            <a:r>
              <a:rPr lang="sl-SI" dirty="0"/>
              <a:t>odstrani_vozlišče(voz)</a:t>
            </a:r>
          </a:p>
          <a:p>
            <a:endParaRPr lang="sl-SI" dirty="0"/>
          </a:p>
          <a:p>
            <a:pPr lvl="1"/>
            <a:r>
              <a:rPr lang="sl-SI" dirty="0"/>
              <a:t>Potreben pogoj da lahko odstranimo vozlišče </a:t>
            </a:r>
            <a:r>
              <a:rPr lang="sl-SI" b="1" dirty="0"/>
              <a:t>voz</a:t>
            </a:r>
            <a:r>
              <a:rPr lang="sl-SI" dirty="0"/>
              <a:t> je, da odstranimo tudi vse njegove povezave v grafu oz. slovarju</a:t>
            </a:r>
          </a:p>
          <a:p>
            <a:endParaRPr lang="sl-SI" dirty="0" smtClean="0"/>
          </a:p>
          <a:p>
            <a:endParaRPr lang="sl-S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431" y="4022411"/>
            <a:ext cx="6832783" cy="2117411"/>
          </a:xfrm>
          <a:prstGeom prst="rect">
            <a:avLst/>
          </a:prstGeom>
        </p:spPr>
      </p:pic>
    </p:spTree>
    <p:extLst>
      <p:ext uri="{BB962C8B-B14F-4D97-AF65-F5344CB8AC3E}">
        <p14:creationId xmlns:p14="http://schemas.microsoft.com/office/powerpoint/2010/main" val="1721886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33711" y="624110"/>
            <a:ext cx="9070901" cy="993675"/>
          </a:xfrm>
        </p:spPr>
        <p:txBody>
          <a:bodyPr>
            <a:normAutofit/>
          </a:bodyPr>
          <a:lstStyle/>
          <a:p>
            <a:r>
              <a:rPr lang="sl-SI" dirty="0"/>
              <a:t>O</a:t>
            </a:r>
            <a:r>
              <a:rPr lang="sl-SI" dirty="0" smtClean="0"/>
              <a:t>dstranjevanje povezav</a:t>
            </a:r>
            <a:endParaRPr lang="sl-SI" dirty="0"/>
          </a:p>
        </p:txBody>
      </p:sp>
      <p:sp>
        <p:nvSpPr>
          <p:cNvPr id="7" name="Content Placeholder 2"/>
          <p:cNvSpPr>
            <a:spLocks noGrp="1"/>
          </p:cNvSpPr>
          <p:nvPr>
            <p:ph idx="1"/>
          </p:nvPr>
        </p:nvSpPr>
        <p:spPr>
          <a:xfrm>
            <a:off x="2589212" y="1712890"/>
            <a:ext cx="8915400" cy="4406556"/>
          </a:xfrm>
        </p:spPr>
        <p:txBody>
          <a:bodyPr>
            <a:normAutofit/>
          </a:bodyPr>
          <a:lstStyle/>
          <a:p>
            <a:pPr marL="457200" lvl="1" indent="0">
              <a:buNone/>
            </a:pPr>
            <a:endParaRPr lang="sl-SI" dirty="0" smtClean="0"/>
          </a:p>
          <a:p>
            <a:r>
              <a:rPr lang="sl-SI" dirty="0" smtClean="0"/>
              <a:t>odstrani_povezavo(v1, v2)</a:t>
            </a:r>
          </a:p>
          <a:p>
            <a:endParaRPr lang="sl-SI" dirty="0"/>
          </a:p>
          <a:p>
            <a:pPr lvl="1"/>
            <a:r>
              <a:rPr lang="sl-SI" dirty="0" smtClean="0"/>
              <a:t>Enostavno. Iz obeh vozlišč odstranimo primerno povezavo</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864651"/>
            <a:ext cx="7122413" cy="1424483"/>
          </a:xfrm>
          <a:prstGeom prst="rect">
            <a:avLst/>
          </a:prstGeom>
        </p:spPr>
      </p:pic>
    </p:spTree>
    <p:extLst>
      <p:ext uri="{BB962C8B-B14F-4D97-AF65-F5344CB8AC3E}">
        <p14:creationId xmlns:p14="http://schemas.microsoft.com/office/powerpoint/2010/main" val="3060390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317232"/>
          </a:xfrm>
        </p:spPr>
        <p:txBody>
          <a:bodyPr>
            <a:normAutofit/>
          </a:bodyPr>
          <a:lstStyle/>
          <a:p>
            <a:r>
              <a:rPr lang="sl-SI" dirty="0" smtClean="0"/>
              <a:t>Kako izvedeti če vozlišče je v grafu</a:t>
            </a:r>
            <a:r>
              <a:rPr lang="sl-SI" sz="3100" dirty="0" smtClean="0"/>
              <a:t>?</a:t>
            </a:r>
            <a:r>
              <a:rPr lang="sl-SI" dirty="0" smtClean="0"/>
              <a:t/>
            </a:r>
            <a:br>
              <a:rPr lang="sl-SI" dirty="0" smtClean="0"/>
            </a:br>
            <a:endParaRPr lang="sl-SI" dirty="0"/>
          </a:p>
        </p:txBody>
      </p:sp>
      <p:sp>
        <p:nvSpPr>
          <p:cNvPr id="3" name="Content Placeholder 2"/>
          <p:cNvSpPr>
            <a:spLocks noGrp="1"/>
          </p:cNvSpPr>
          <p:nvPr>
            <p:ph idx="1"/>
          </p:nvPr>
        </p:nvSpPr>
        <p:spPr>
          <a:xfrm>
            <a:off x="2589212" y="1941342"/>
            <a:ext cx="8915400" cy="4445390"/>
          </a:xfrm>
        </p:spPr>
        <p:txBody>
          <a:bodyPr/>
          <a:lstStyle/>
          <a:p>
            <a:endParaRPr lang="sl-SI" dirty="0"/>
          </a:p>
          <a:p>
            <a:r>
              <a:rPr lang="sl-SI" dirty="0" smtClean="0"/>
              <a:t>Vsebuje_vozlišče(voz)</a:t>
            </a:r>
          </a:p>
          <a:p>
            <a:endParaRPr lang="sl-SI" dirty="0"/>
          </a:p>
          <a:p>
            <a:pPr lvl="1"/>
            <a:r>
              <a:rPr lang="sl-SI" dirty="0" smtClean="0"/>
              <a:t>Je vozlišče </a:t>
            </a:r>
            <a:r>
              <a:rPr lang="sl-SI" b="1" dirty="0" smtClean="0"/>
              <a:t>voz</a:t>
            </a:r>
            <a:r>
              <a:rPr lang="sl-SI" dirty="0" smtClean="0"/>
              <a:t> med ključi?</a:t>
            </a:r>
            <a:endParaRPr lang="sl-S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956355"/>
            <a:ext cx="7833861" cy="1607318"/>
          </a:xfrm>
          <a:prstGeom prst="rect">
            <a:avLst/>
          </a:prstGeom>
        </p:spPr>
      </p:pic>
    </p:spTree>
    <p:extLst>
      <p:ext uri="{BB962C8B-B14F-4D97-AF65-F5344CB8AC3E}">
        <p14:creationId xmlns:p14="http://schemas.microsoft.com/office/powerpoint/2010/main" val="541831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Katere sosede ima vozlišče?</a:t>
            </a:r>
            <a:endParaRPr lang="sl-SI" dirty="0"/>
          </a:p>
        </p:txBody>
      </p:sp>
      <p:sp>
        <p:nvSpPr>
          <p:cNvPr id="3" name="Content Placeholder 2"/>
          <p:cNvSpPr>
            <a:spLocks noGrp="1"/>
          </p:cNvSpPr>
          <p:nvPr>
            <p:ph idx="1"/>
          </p:nvPr>
        </p:nvSpPr>
        <p:spPr/>
        <p:txBody>
          <a:bodyPr/>
          <a:lstStyle/>
          <a:p>
            <a:r>
              <a:rPr lang="sl-SI" dirty="0"/>
              <a:t>Sosedi(voz)</a:t>
            </a:r>
          </a:p>
          <a:p>
            <a:endParaRPr lang="sl-SI" dirty="0"/>
          </a:p>
          <a:p>
            <a:pPr lvl="1"/>
            <a:r>
              <a:rPr lang="sl-SI" dirty="0"/>
              <a:t>Vrnemo vse povezave od vozlišča </a:t>
            </a:r>
            <a:r>
              <a:rPr lang="sl-SI" b="1" dirty="0"/>
              <a:t>voz</a:t>
            </a:r>
          </a:p>
          <a:p>
            <a:endParaRPr lang="sl-SI" dirty="0" smtClean="0"/>
          </a:p>
          <a:p>
            <a:endParaRPr lang="sl-S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753" y="4022411"/>
            <a:ext cx="5540191" cy="1755157"/>
          </a:xfrm>
          <a:prstGeom prst="rect">
            <a:avLst/>
          </a:prstGeom>
        </p:spPr>
      </p:pic>
    </p:spTree>
    <p:extLst>
      <p:ext uri="{BB962C8B-B14F-4D97-AF65-F5344CB8AC3E}">
        <p14:creationId xmlns:p14="http://schemas.microsoft.com/office/powerpoint/2010/main" val="2657816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Sestava grafa s pomočjo razreda</a:t>
            </a:r>
            <a:endParaRPr lang="sl-S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7508" y="1801970"/>
            <a:ext cx="3357814" cy="3735946"/>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258"/>
          <a:stretch/>
        </p:blipFill>
        <p:spPr>
          <a:xfrm>
            <a:off x="2361806" y="5872765"/>
            <a:ext cx="8989446" cy="540913"/>
          </a:xfrm>
          <a:prstGeom prst="rect">
            <a:avLst/>
          </a:prstGeom>
        </p:spPr>
      </p:pic>
    </p:spTree>
    <p:extLst>
      <p:ext uri="{BB962C8B-B14F-4D97-AF65-F5344CB8AC3E}">
        <p14:creationId xmlns:p14="http://schemas.microsoft.com/office/powerpoint/2010/main" val="4139611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Odstrani povezavo in odstrani vozlišče</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8937" y="2254227"/>
            <a:ext cx="4334002" cy="58243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3894228"/>
            <a:ext cx="8527086" cy="1437625"/>
          </a:xfrm>
          <a:prstGeom prst="rect">
            <a:avLst/>
          </a:prstGeom>
        </p:spPr>
      </p:pic>
    </p:spTree>
    <p:extLst>
      <p:ext uri="{BB962C8B-B14F-4D97-AF65-F5344CB8AC3E}">
        <p14:creationId xmlns:p14="http://schemas.microsoft.com/office/powerpoint/2010/main" val="3853085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Slika grafa pred odstranjevanjem</a:t>
            </a:r>
            <a:endParaRPr lang="sl-SI"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5396" y="1673180"/>
            <a:ext cx="5986030" cy="4696357"/>
          </a:xfrm>
        </p:spPr>
      </p:pic>
    </p:spTree>
    <p:extLst>
      <p:ext uri="{BB962C8B-B14F-4D97-AF65-F5344CB8AC3E}">
        <p14:creationId xmlns:p14="http://schemas.microsoft.com/office/powerpoint/2010/main" val="3705909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50166"/>
            <a:ext cx="8911687" cy="1069145"/>
          </a:xfrm>
        </p:spPr>
        <p:txBody>
          <a:bodyPr/>
          <a:lstStyle/>
          <a:p>
            <a:r>
              <a:rPr lang="sl-SI" dirty="0" smtClean="0"/>
              <a:t>NetworkX</a:t>
            </a:r>
            <a:endParaRPr lang="sl-SI" dirty="0"/>
          </a:p>
        </p:txBody>
      </p:sp>
      <p:sp>
        <p:nvSpPr>
          <p:cNvPr id="3" name="Content Placeholder 2"/>
          <p:cNvSpPr>
            <a:spLocks noGrp="1"/>
          </p:cNvSpPr>
          <p:nvPr>
            <p:ph idx="1"/>
          </p:nvPr>
        </p:nvSpPr>
        <p:spPr>
          <a:xfrm>
            <a:off x="2589212" y="1702190"/>
            <a:ext cx="8915400" cy="4994031"/>
          </a:xfrm>
        </p:spPr>
        <p:txBody>
          <a:bodyPr>
            <a:normAutofit/>
          </a:bodyPr>
          <a:lstStyle/>
          <a:p>
            <a:r>
              <a:rPr lang="sl-SI" dirty="0" smtClean="0"/>
              <a:t>Knjižnjica, ki je v celoti napisana v programskem jeziku Python</a:t>
            </a:r>
          </a:p>
          <a:p>
            <a:endParaRPr lang="sl-SI" dirty="0"/>
          </a:p>
          <a:p>
            <a:r>
              <a:rPr lang="sl-SI" dirty="0" smtClean="0"/>
              <a:t>Njene metode so zelo hitre</a:t>
            </a:r>
          </a:p>
          <a:p>
            <a:endParaRPr lang="sl-SI" dirty="0"/>
          </a:p>
          <a:p>
            <a:r>
              <a:rPr lang="sl-SI" dirty="0" smtClean="0"/>
              <a:t>Dobra podpora dokumentacija na internetu:</a:t>
            </a:r>
          </a:p>
          <a:p>
            <a:pPr lvl="1"/>
            <a:r>
              <a:rPr lang="sl-SI" dirty="0" smtClean="0"/>
              <a:t>   </a:t>
            </a:r>
            <a:r>
              <a:rPr lang="sl-SI" dirty="0" smtClean="0">
                <a:hlinkClick r:id="rId2"/>
              </a:rPr>
              <a:t>https</a:t>
            </a:r>
            <a:r>
              <a:rPr lang="sl-SI" dirty="0">
                <a:hlinkClick r:id="rId2"/>
              </a:rPr>
              <a:t>://networkx.github.io</a:t>
            </a:r>
            <a:r>
              <a:rPr lang="sl-SI" dirty="0" smtClean="0">
                <a:hlinkClick r:id="rId2"/>
              </a:rPr>
              <a:t>/</a:t>
            </a:r>
            <a:r>
              <a:rPr lang="sl-SI" dirty="0" smtClean="0"/>
              <a:t>   </a:t>
            </a:r>
          </a:p>
          <a:p>
            <a:pPr marL="0" indent="0">
              <a:buNone/>
            </a:pPr>
            <a:endParaRPr lang="sl-SI" dirty="0"/>
          </a:p>
          <a:p>
            <a:r>
              <a:rPr lang="sl-SI" dirty="0" smtClean="0"/>
              <a:t>Vozlišča lahko predstavljajo „bilokateri“ objekti</a:t>
            </a:r>
          </a:p>
          <a:p>
            <a:endParaRPr lang="sl-SI" dirty="0"/>
          </a:p>
          <a:p>
            <a:r>
              <a:rPr lang="sl-SI" dirty="0" smtClean="0"/>
              <a:t>razred Graph je predstavljen s seznamom sosednosti in implementiran s slovarjem, pravzaprav s slovarjem slovarjev</a:t>
            </a:r>
          </a:p>
          <a:p>
            <a:pPr lvl="1"/>
            <a:r>
              <a:rPr lang="sl-SI" dirty="0"/>
              <a:t> </a:t>
            </a:r>
            <a:r>
              <a:rPr lang="sl-SI" dirty="0" smtClean="0"/>
              <a:t>ta struktura omoga hitro množenje, deljenje, iskanje vozlišč in sosedov</a:t>
            </a:r>
          </a:p>
        </p:txBody>
      </p:sp>
    </p:spTree>
    <p:extLst>
      <p:ext uri="{BB962C8B-B14F-4D97-AF65-F5344CB8AC3E}">
        <p14:creationId xmlns:p14="http://schemas.microsoft.com/office/powerpoint/2010/main" val="27520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69414" cy="6858000"/>
          </a:xfrm>
          <a:prstGeom prst="rect">
            <a:avLst/>
          </a:prstGeom>
        </p:spPr>
      </p:pic>
      <p:sp>
        <p:nvSpPr>
          <p:cNvPr id="9" name="Content Placeholder 2"/>
          <p:cNvSpPr txBox="1">
            <a:spLocks/>
          </p:cNvSpPr>
          <p:nvPr/>
        </p:nvSpPr>
        <p:spPr>
          <a:xfrm>
            <a:off x="10381956" y="2574388"/>
            <a:ext cx="1810043" cy="42836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sl-SI" dirty="0" smtClean="0"/>
              <a:t>Električno omrežje</a:t>
            </a:r>
          </a:p>
          <a:p>
            <a:endParaRPr lang="sl-SI" dirty="0" smtClean="0"/>
          </a:p>
          <a:p>
            <a:r>
              <a:rPr lang="sl-SI" sz="1200" dirty="0"/>
              <a:t>http://news.cision.com/kiwi-power/i/grid-power-hi-res,c1305933</a:t>
            </a:r>
          </a:p>
          <a:p>
            <a:endParaRPr lang="sl-SI" dirty="0" smtClean="0"/>
          </a:p>
          <a:p>
            <a:endParaRPr lang="sl-SI" dirty="0" smtClean="0"/>
          </a:p>
          <a:p>
            <a:endParaRPr lang="sl-SI" dirty="0" smtClean="0"/>
          </a:p>
        </p:txBody>
      </p:sp>
    </p:spTree>
    <p:extLst>
      <p:ext uri="{BB962C8B-B14F-4D97-AF65-F5344CB8AC3E}">
        <p14:creationId xmlns:p14="http://schemas.microsoft.com/office/powerpoint/2010/main" val="344868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Graf </a:t>
            </a:r>
            <a:endParaRPr lang="sl-SI" dirty="0"/>
          </a:p>
        </p:txBody>
      </p:sp>
      <p:sp>
        <p:nvSpPr>
          <p:cNvPr id="3" name="Content Placeholder 2"/>
          <p:cNvSpPr>
            <a:spLocks noGrp="1"/>
          </p:cNvSpPr>
          <p:nvPr>
            <p:ph idx="1"/>
          </p:nvPr>
        </p:nvSpPr>
        <p:spPr>
          <a:xfrm>
            <a:off x="2589212" y="1904999"/>
            <a:ext cx="8915400" cy="4581525"/>
          </a:xfrm>
        </p:spPr>
        <p:txBody>
          <a:bodyPr/>
          <a:lstStyle/>
          <a:p>
            <a:r>
              <a:rPr lang="sl-SI" dirty="0" smtClean="0"/>
              <a:t>Graf je v knjižnjici NetworkX razdeljen v štiri glavne razrede:</a:t>
            </a:r>
          </a:p>
          <a:p>
            <a:endParaRPr lang="sl-SI" dirty="0"/>
          </a:p>
          <a:p>
            <a:pPr lvl="1"/>
            <a:r>
              <a:rPr lang="sl-SI" dirty="0" smtClean="0"/>
              <a:t>G = nx.Graph()</a:t>
            </a:r>
          </a:p>
          <a:p>
            <a:endParaRPr lang="sl-SI" dirty="0"/>
          </a:p>
          <a:p>
            <a:pPr lvl="1"/>
            <a:r>
              <a:rPr lang="sl-SI" dirty="0" smtClean="0"/>
              <a:t>G = nx.DiDgraph()</a:t>
            </a:r>
          </a:p>
          <a:p>
            <a:endParaRPr lang="sl-SI" dirty="0"/>
          </a:p>
          <a:p>
            <a:pPr lvl="1"/>
            <a:r>
              <a:rPr lang="sl-SI" dirty="0" smtClean="0"/>
              <a:t>G = nx.MulitGraph()</a:t>
            </a:r>
          </a:p>
          <a:p>
            <a:endParaRPr lang="sl-SI" dirty="0"/>
          </a:p>
          <a:p>
            <a:pPr lvl="1"/>
            <a:r>
              <a:rPr lang="sl-SI" dirty="0" smtClean="0"/>
              <a:t>G = nx.MulitDiGraph()</a:t>
            </a:r>
          </a:p>
          <a:p>
            <a:pPr marL="0" indent="0">
              <a:buNone/>
            </a:pPr>
            <a:endParaRPr lang="sl-SI" dirty="0"/>
          </a:p>
        </p:txBody>
      </p:sp>
    </p:spTree>
    <p:extLst>
      <p:ext uri="{BB962C8B-B14F-4D97-AF65-F5344CB8AC3E}">
        <p14:creationId xmlns:p14="http://schemas.microsoft.com/office/powerpoint/2010/main" val="563631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Vizualizacija - </a:t>
            </a:r>
            <a:br>
              <a:rPr lang="sl-SI" dirty="0" smtClean="0"/>
            </a:br>
            <a:r>
              <a:rPr lang="sl-SI" dirty="0" smtClean="0"/>
              <a:t>neusmerjen graf</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236983"/>
            <a:ext cx="4152841" cy="44504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768" y="2921717"/>
            <a:ext cx="4119484" cy="3081017"/>
          </a:xfrm>
          <a:prstGeom prst="rect">
            <a:avLst/>
          </a:prstGeom>
        </p:spPr>
      </p:pic>
    </p:spTree>
    <p:extLst>
      <p:ext uri="{BB962C8B-B14F-4D97-AF65-F5344CB8AC3E}">
        <p14:creationId xmlns:p14="http://schemas.microsoft.com/office/powerpoint/2010/main" val="1981644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Vizualizacija – </a:t>
            </a:r>
            <a:br>
              <a:rPr lang="sl-SI" dirty="0" smtClean="0"/>
            </a:br>
            <a:r>
              <a:rPr lang="sl-SI" dirty="0" smtClean="0"/>
              <a:t>usmerjen graf</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224971"/>
            <a:ext cx="6602657" cy="40070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568" y="3699803"/>
            <a:ext cx="3924028" cy="2916861"/>
          </a:xfrm>
          <a:prstGeom prst="rect">
            <a:avLst/>
          </a:prstGeom>
        </p:spPr>
      </p:pic>
    </p:spTree>
    <p:extLst>
      <p:ext uri="{BB962C8B-B14F-4D97-AF65-F5344CB8AC3E}">
        <p14:creationId xmlns:p14="http://schemas.microsoft.com/office/powerpoint/2010/main" val="1950179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In še brez vozlov</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2224032"/>
            <a:ext cx="4792613" cy="37775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768" y="3084682"/>
            <a:ext cx="3924028" cy="2916861"/>
          </a:xfrm>
          <a:prstGeom prst="rect">
            <a:avLst/>
          </a:prstGeom>
        </p:spPr>
      </p:pic>
    </p:spTree>
    <p:extLst>
      <p:ext uri="{BB962C8B-B14F-4D97-AF65-F5344CB8AC3E}">
        <p14:creationId xmlns:p14="http://schemas.microsoft.com/office/powerpoint/2010/main" val="287740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Vgrajeni grafi</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6" y="1905000"/>
            <a:ext cx="3957847" cy="16119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580" y="276773"/>
            <a:ext cx="4554634" cy="32564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720" y="4481664"/>
            <a:ext cx="4574860" cy="19001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095" y="3516923"/>
            <a:ext cx="4359119" cy="3263970"/>
          </a:xfrm>
          <a:prstGeom prst="rect">
            <a:avLst/>
          </a:prstGeom>
        </p:spPr>
      </p:pic>
    </p:spTree>
    <p:extLst>
      <p:ext uri="{BB962C8B-B14F-4D97-AF65-F5344CB8AC3E}">
        <p14:creationId xmlns:p14="http://schemas.microsoft.com/office/powerpoint/2010/main" val="4206258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Primer 1 –</a:t>
            </a:r>
            <a:br>
              <a:rPr lang="sl-SI" dirty="0"/>
            </a:br>
            <a:r>
              <a:rPr lang="sl-SI" dirty="0"/>
              <a:t>manjše socialno </a:t>
            </a:r>
            <a:r>
              <a:rPr lang="sl-SI" dirty="0" smtClean="0"/>
              <a:t>omrežje</a:t>
            </a:r>
            <a:br>
              <a:rPr lang="sl-SI" dirty="0" smtClean="0"/>
            </a:br>
            <a:r>
              <a:rPr lang="sl-SI" dirty="0"/>
              <a:t/>
            </a:r>
            <a:br>
              <a:rPr lang="sl-SI" dirty="0"/>
            </a:br>
            <a:r>
              <a:rPr lang="sl-SI" dirty="0" smtClean="0"/>
              <a:t>- osnovni načrt</a:t>
            </a:r>
            <a:r>
              <a:rPr lang="sl-SI" dirty="0"/>
              <a:t/>
            </a:r>
            <a:br>
              <a:rPr lang="sl-SI" dirty="0"/>
            </a:br>
            <a:r>
              <a:rPr lang="sl-SI" sz="1300" dirty="0"/>
              <a:t/>
            </a:r>
            <a:br>
              <a:rPr lang="sl-SI" sz="1300" dirty="0"/>
            </a:br>
            <a:endParaRPr lang="sl-SI" dirty="0"/>
          </a:p>
        </p:txBody>
      </p:sp>
      <p:sp>
        <p:nvSpPr>
          <p:cNvPr id="3" name="Content Placeholder 2"/>
          <p:cNvSpPr>
            <a:spLocks noGrp="1"/>
          </p:cNvSpPr>
          <p:nvPr>
            <p:ph idx="1"/>
          </p:nvPr>
        </p:nvSpPr>
        <p:spPr>
          <a:xfrm>
            <a:off x="2589212" y="3387144"/>
            <a:ext cx="8915400" cy="2524078"/>
          </a:xfrm>
        </p:spPr>
        <p:txBody>
          <a:bodyPr/>
          <a:lstStyle/>
          <a:p>
            <a:r>
              <a:rPr lang="sl-SI" sz="2000" dirty="0"/>
              <a:t>Omrežje oseb zgradimo s pomočjo slovarja</a:t>
            </a:r>
          </a:p>
          <a:p>
            <a:endParaRPr lang="sl-SI" sz="2000" dirty="0"/>
          </a:p>
          <a:p>
            <a:r>
              <a:rPr lang="sl-SI" sz="2000" dirty="0"/>
              <a:t>Graf sestavimo s knjižnico NetworkX</a:t>
            </a:r>
          </a:p>
          <a:p>
            <a:endParaRPr lang="sl-SI" sz="2000" dirty="0"/>
          </a:p>
          <a:p>
            <a:r>
              <a:rPr lang="sl-SI" sz="2000" dirty="0"/>
              <a:t>Graf prikažemo s knjižnico Matplotlib</a:t>
            </a:r>
          </a:p>
          <a:p>
            <a:endParaRPr lang="sl-SI" dirty="0"/>
          </a:p>
        </p:txBody>
      </p:sp>
    </p:spTree>
    <p:extLst>
      <p:ext uri="{BB962C8B-B14F-4D97-AF65-F5344CB8AC3E}">
        <p14:creationId xmlns:p14="http://schemas.microsoft.com/office/powerpoint/2010/main" val="1874379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2262" y="515815"/>
            <a:ext cx="7809523" cy="5922743"/>
          </a:xfrm>
        </p:spPr>
      </p:pic>
      <p:sp>
        <p:nvSpPr>
          <p:cNvPr id="6" name="Rectangle 5"/>
          <p:cNvSpPr/>
          <p:nvPr/>
        </p:nvSpPr>
        <p:spPr>
          <a:xfrm>
            <a:off x="2868832" y="6488668"/>
            <a:ext cx="7976382" cy="276999"/>
          </a:xfrm>
          <a:prstGeom prst="rect">
            <a:avLst/>
          </a:prstGeom>
        </p:spPr>
        <p:txBody>
          <a:bodyPr wrap="square">
            <a:spAutoFit/>
          </a:bodyPr>
          <a:lstStyle/>
          <a:p>
            <a:r>
              <a:rPr lang="sl-SI" sz="1200" dirty="0" smtClean="0"/>
              <a:t>https://hipolabs.com/en/blog/network-analysis-fundamentals/</a:t>
            </a:r>
            <a:endParaRPr lang="sl-SI" sz="1200" dirty="0"/>
          </a:p>
        </p:txBody>
      </p:sp>
    </p:spTree>
    <p:extLst>
      <p:ext uri="{BB962C8B-B14F-4D97-AF65-F5344CB8AC3E}">
        <p14:creationId xmlns:p14="http://schemas.microsoft.com/office/powerpoint/2010/main" val="4191260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076" y="1069145"/>
            <a:ext cx="8239884" cy="4614335"/>
          </a:xfrm>
        </p:spPr>
      </p:pic>
    </p:spTree>
    <p:extLst>
      <p:ext uri="{BB962C8B-B14F-4D97-AF65-F5344CB8AC3E}">
        <p14:creationId xmlns:p14="http://schemas.microsoft.com/office/powerpoint/2010/main" val="2204955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190" y="375138"/>
            <a:ext cx="9936095" cy="5814647"/>
          </a:xfrm>
        </p:spPr>
      </p:pic>
    </p:spTree>
    <p:extLst>
      <p:ext uri="{BB962C8B-B14F-4D97-AF65-F5344CB8AC3E}">
        <p14:creationId xmlns:p14="http://schemas.microsoft.com/office/powerpoint/2010/main" val="349509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7577"/>
            <a:ext cx="8911687" cy="2021389"/>
          </a:xfrm>
        </p:spPr>
        <p:txBody>
          <a:bodyPr>
            <a:noAutofit/>
          </a:bodyPr>
          <a:lstStyle/>
          <a:p>
            <a:r>
              <a:rPr lang="sl-SI" dirty="0"/>
              <a:t>Primer 2 – </a:t>
            </a:r>
            <a:br>
              <a:rPr lang="sl-SI" dirty="0"/>
            </a:br>
            <a:r>
              <a:rPr lang="sl-SI" dirty="0" smtClean="0"/>
              <a:t>večje socialno </a:t>
            </a:r>
            <a:r>
              <a:rPr lang="sl-SI" dirty="0"/>
              <a:t>omrežje </a:t>
            </a:r>
            <a:br>
              <a:rPr lang="sl-SI" dirty="0"/>
            </a:br>
            <a:r>
              <a:rPr lang="sl-SI" dirty="0" smtClean="0"/>
              <a:t/>
            </a:r>
            <a:br>
              <a:rPr lang="sl-SI" dirty="0" smtClean="0"/>
            </a:br>
            <a:endParaRPr lang="sl-SI" dirty="0"/>
          </a:p>
        </p:txBody>
      </p:sp>
      <p:sp>
        <p:nvSpPr>
          <p:cNvPr id="3" name="Content Placeholder 2"/>
          <p:cNvSpPr>
            <a:spLocks noGrp="1"/>
          </p:cNvSpPr>
          <p:nvPr>
            <p:ph idx="1"/>
          </p:nvPr>
        </p:nvSpPr>
        <p:spPr>
          <a:xfrm>
            <a:off x="2589212" y="1815921"/>
            <a:ext cx="8915400" cy="4868213"/>
          </a:xfrm>
        </p:spPr>
        <p:txBody>
          <a:bodyPr/>
          <a:lstStyle/>
          <a:p>
            <a:r>
              <a:rPr lang="sl-SI" dirty="0" smtClean="0"/>
              <a:t>Na spletni</a:t>
            </a:r>
            <a:r>
              <a:rPr lang="sl-SI" dirty="0" smtClean="0">
                <a:solidFill>
                  <a:schemeClr val="tx1"/>
                </a:solidFill>
              </a:rPr>
              <a:t> strani  </a:t>
            </a:r>
            <a:r>
              <a:rPr lang="sl-SI" dirty="0">
                <a:solidFill>
                  <a:srgbClr val="FF0000"/>
                </a:solidFill>
              </a:rPr>
              <a:t>https://snap.stanford.edu/data/ </a:t>
            </a:r>
            <a:r>
              <a:rPr lang="sl-SI" dirty="0" smtClean="0">
                <a:solidFill>
                  <a:srgbClr val="FF0000"/>
                </a:solidFill>
              </a:rPr>
              <a:t> </a:t>
            </a:r>
            <a:r>
              <a:rPr lang="sl-SI" dirty="0" smtClean="0"/>
              <a:t>dobimo podatke za večja omrežja. Izberemo podatke ki jih želimo obdelovati. </a:t>
            </a:r>
            <a:r>
              <a:rPr lang="sl-SI" dirty="0"/>
              <a:t>V tem primeru bodo prikazani podatki Facebook omrežja, ki jih najdemo na: </a:t>
            </a:r>
            <a:r>
              <a:rPr lang="sl-SI" dirty="0" smtClean="0">
                <a:hlinkClick r:id="rId2"/>
              </a:rPr>
              <a:t>https</a:t>
            </a:r>
            <a:r>
              <a:rPr lang="sl-SI" dirty="0">
                <a:hlinkClick r:id="rId2"/>
              </a:rPr>
              <a:t>://</a:t>
            </a:r>
            <a:r>
              <a:rPr lang="sl-SI" dirty="0" smtClean="0">
                <a:hlinkClick r:id="rId2"/>
              </a:rPr>
              <a:t>snap.stanford.edu/data/egonets-Facebook.html</a:t>
            </a:r>
            <a:endParaRPr lang="sl-SI" dirty="0" smtClean="0"/>
          </a:p>
          <a:p>
            <a:endParaRPr lang="sl-SI" dirty="0" smtClean="0"/>
          </a:p>
          <a:p>
            <a:endParaRPr lang="sl-SI" dirty="0" smtClean="0"/>
          </a:p>
          <a:p>
            <a:endParaRPr lang="sl-SI" dirty="0" smtClean="0"/>
          </a:p>
          <a:p>
            <a:r>
              <a:rPr lang="sl-SI" dirty="0" smtClean="0"/>
              <a:t>Za branje robov potrebujemo datoteko facebook_combined.txt</a:t>
            </a:r>
          </a:p>
          <a:p>
            <a:endParaRPr lang="sl-SI" dirty="0"/>
          </a:p>
          <a:p>
            <a:r>
              <a:rPr lang="sl-SI" dirty="0" smtClean="0"/>
              <a:t>Knjižnice, ki jih potrebujemo</a:t>
            </a:r>
          </a:p>
          <a:p>
            <a:pPr lvl="1"/>
            <a:r>
              <a:rPr lang="sl-SI" dirty="0" smtClean="0"/>
              <a:t>Matplotlib</a:t>
            </a:r>
          </a:p>
          <a:p>
            <a:pPr lvl="1"/>
            <a:r>
              <a:rPr lang="sl-SI" dirty="0"/>
              <a:t>N</a:t>
            </a:r>
            <a:r>
              <a:rPr lang="sl-SI" dirty="0" smtClean="0"/>
              <a:t>etworkX </a:t>
            </a:r>
            <a:endParaRPr lang="sl-S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696" y="3124048"/>
            <a:ext cx="4058216" cy="905001"/>
          </a:xfrm>
          <a:prstGeom prst="rect">
            <a:avLst/>
          </a:prstGeom>
        </p:spPr>
      </p:pic>
    </p:spTree>
    <p:extLst>
      <p:ext uri="{BB962C8B-B14F-4D97-AF65-F5344CB8AC3E}">
        <p14:creationId xmlns:p14="http://schemas.microsoft.com/office/powerpoint/2010/main" val="134980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99076" y="3235568"/>
            <a:ext cx="1772530" cy="2675653"/>
          </a:xfrm>
        </p:spPr>
        <p:txBody>
          <a:bodyPr/>
          <a:lstStyle/>
          <a:p>
            <a:r>
              <a:rPr lang="sl-SI" dirty="0" smtClean="0"/>
              <a:t>DNK</a:t>
            </a:r>
          </a:p>
          <a:p>
            <a:r>
              <a:rPr lang="sl-SI" sz="1200" dirty="0"/>
              <a:t>https://en.wikipedia.org/wiki/DNA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 b="104"/>
          <a:stretch/>
        </p:blipFill>
        <p:spPr>
          <a:xfrm>
            <a:off x="2687576" y="0"/>
            <a:ext cx="7047268" cy="6863567"/>
          </a:xfrm>
          <a:prstGeom prst="rect">
            <a:avLst/>
          </a:prstGeom>
        </p:spPr>
      </p:pic>
    </p:spTree>
    <p:extLst>
      <p:ext uri="{BB962C8B-B14F-4D97-AF65-F5344CB8AC3E}">
        <p14:creationId xmlns:p14="http://schemas.microsoft.com/office/powerpoint/2010/main" val="3717949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Osnovne informacije</a:t>
            </a:r>
            <a:endParaRPr lang="sl-SI" dirty="0"/>
          </a:p>
        </p:txBody>
      </p:sp>
      <p:sp>
        <p:nvSpPr>
          <p:cNvPr id="3" name="Content Placeholder 2"/>
          <p:cNvSpPr>
            <a:spLocks noGrp="1"/>
          </p:cNvSpPr>
          <p:nvPr>
            <p:ph idx="1"/>
          </p:nvPr>
        </p:nvSpPr>
        <p:spPr>
          <a:xfrm>
            <a:off x="2589212" y="1558344"/>
            <a:ext cx="8915400" cy="4352878"/>
          </a:xfrm>
        </p:spPr>
        <p:txBody>
          <a:bodyPr/>
          <a:lstStyle/>
          <a:p>
            <a:r>
              <a:rPr lang="sl-SI" dirty="0" smtClean="0"/>
              <a:t>Tukaj je nakaj osnovnih informacij o datoteki</a:t>
            </a:r>
          </a:p>
          <a:p>
            <a:endParaRPr lang="sl-SI" dirty="0"/>
          </a:p>
          <a:p>
            <a:pPr lvl="1"/>
            <a:r>
              <a:rPr lang="sl-SI" dirty="0" smtClean="0"/>
              <a:t>Število vozlišč:  4039</a:t>
            </a:r>
          </a:p>
          <a:p>
            <a:pPr lvl="1"/>
            <a:endParaRPr lang="sl-SI" dirty="0"/>
          </a:p>
          <a:p>
            <a:pPr lvl="1"/>
            <a:r>
              <a:rPr lang="sl-SI" dirty="0" smtClean="0"/>
              <a:t>Število povezav:  88234</a:t>
            </a:r>
          </a:p>
          <a:p>
            <a:pPr lvl="1"/>
            <a:endParaRPr lang="sl-SI" dirty="0"/>
          </a:p>
          <a:p>
            <a:pPr lvl="1"/>
            <a:r>
              <a:rPr lang="sl-SI" dirty="0" smtClean="0"/>
              <a:t>Povprečna stopnja vozlišča:  43.6910</a:t>
            </a:r>
            <a:endParaRPr lang="sl-S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723" y="4452294"/>
            <a:ext cx="4954330" cy="2077206"/>
          </a:xfrm>
          <a:prstGeom prst="rect">
            <a:avLst/>
          </a:prstGeom>
        </p:spPr>
      </p:pic>
    </p:spTree>
    <p:extLst>
      <p:ext uri="{BB962C8B-B14F-4D97-AF65-F5344CB8AC3E}">
        <p14:creationId xmlns:p14="http://schemas.microsoft.com/office/powerpoint/2010/main" val="726325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375" y="2640256"/>
            <a:ext cx="9278237" cy="53786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374" y="3178125"/>
            <a:ext cx="2633260" cy="30979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374" y="3913381"/>
            <a:ext cx="3218361" cy="1421703"/>
          </a:xfrm>
          <a:prstGeom prst="rect">
            <a:avLst/>
          </a:prstGeom>
        </p:spPr>
      </p:pic>
      <p:sp>
        <p:nvSpPr>
          <p:cNvPr id="10" name="TextBox 9"/>
          <p:cNvSpPr txBox="1"/>
          <p:nvPr/>
        </p:nvSpPr>
        <p:spPr>
          <a:xfrm>
            <a:off x="6738424" y="4439566"/>
            <a:ext cx="2959465" cy="369332"/>
          </a:xfrm>
          <a:prstGeom prst="rect">
            <a:avLst/>
          </a:prstGeom>
          <a:noFill/>
        </p:spPr>
        <p:txBody>
          <a:bodyPr wrap="none" rtlCol="0">
            <a:spAutoFit/>
          </a:bodyPr>
          <a:lstStyle/>
          <a:p>
            <a:r>
              <a:rPr lang="sl-SI" dirty="0" smtClean="0"/>
              <a:t>Podatki se pojavijo takoj!</a:t>
            </a:r>
            <a:endParaRPr lang="sl-SI" dirty="0"/>
          </a:p>
        </p:txBody>
      </p:sp>
      <p:cxnSp>
        <p:nvCxnSpPr>
          <p:cNvPr id="13" name="Straight Arrow Connector 12"/>
          <p:cNvCxnSpPr>
            <a:stCxn id="9" idx="3"/>
            <a:endCxn id="10" idx="1"/>
          </p:cNvCxnSpPr>
          <p:nvPr/>
        </p:nvCxnSpPr>
        <p:spPr>
          <a:xfrm flipV="1">
            <a:off x="5444735" y="4624232"/>
            <a:ext cx="129368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36053" y="1455538"/>
            <a:ext cx="9029930" cy="646331"/>
          </a:xfrm>
          <a:prstGeom prst="rect">
            <a:avLst/>
          </a:prstGeom>
        </p:spPr>
        <p:txBody>
          <a:bodyPr wrap="square">
            <a:spAutoFit/>
          </a:bodyPr>
          <a:lstStyle/>
          <a:p>
            <a:r>
              <a:rPr lang="sl-SI" dirty="0" smtClean="0"/>
              <a:t>Datoteko preberemo s funkcijo nx.read_edgelist(datoteka)</a:t>
            </a:r>
          </a:p>
          <a:p>
            <a:r>
              <a:rPr lang="sl-SI" dirty="0" smtClean="0"/>
              <a:t>Podatke natisnemo s funkcijo nx.info(graf)</a:t>
            </a:r>
            <a:endParaRPr lang="sl-SI" dirty="0"/>
          </a:p>
        </p:txBody>
      </p:sp>
    </p:spTree>
    <p:extLst>
      <p:ext uri="{BB962C8B-B14F-4D97-AF65-F5344CB8AC3E}">
        <p14:creationId xmlns:p14="http://schemas.microsoft.com/office/powerpoint/2010/main" val="202522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Nadaljujemo z risanjem grafa</a:t>
            </a:r>
            <a:endParaRPr lang="sl-SI"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633"/>
          <a:stretch/>
        </p:blipFill>
        <p:spPr>
          <a:xfrm>
            <a:off x="3639679" y="2704763"/>
            <a:ext cx="4857206" cy="1136749"/>
          </a:xfrm>
        </p:spPr>
      </p:pic>
      <p:sp>
        <p:nvSpPr>
          <p:cNvPr id="5" name="TextBox 4"/>
          <p:cNvSpPr txBox="1"/>
          <p:nvPr/>
        </p:nvSpPr>
        <p:spPr>
          <a:xfrm>
            <a:off x="3992451" y="4979963"/>
            <a:ext cx="4504434" cy="369332"/>
          </a:xfrm>
          <a:prstGeom prst="rect">
            <a:avLst/>
          </a:prstGeom>
          <a:noFill/>
        </p:spPr>
        <p:txBody>
          <a:bodyPr wrap="square" rtlCol="0">
            <a:spAutoFit/>
          </a:bodyPr>
          <a:lstStyle/>
          <a:p>
            <a:r>
              <a:rPr lang="sl-SI" dirty="0" smtClean="0"/>
              <a:t>    Po dobri minuti, dobimo graf...  </a:t>
            </a:r>
          </a:p>
        </p:txBody>
      </p:sp>
    </p:spTree>
    <p:extLst>
      <p:ext uri="{BB962C8B-B14F-4D97-AF65-F5344CB8AC3E}">
        <p14:creationId xmlns:p14="http://schemas.microsoft.com/office/powerpoint/2010/main" val="983633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635" y="337625"/>
            <a:ext cx="9860007" cy="6049107"/>
          </a:xfrm>
        </p:spPr>
      </p:pic>
    </p:spTree>
    <p:extLst>
      <p:ext uri="{BB962C8B-B14F-4D97-AF65-F5344CB8AC3E}">
        <p14:creationId xmlns:p14="http://schemas.microsoft.com/office/powerpoint/2010/main" val="2644848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222" y="624110"/>
            <a:ext cx="9622301" cy="1280890"/>
          </a:xfrm>
        </p:spPr>
        <p:txBody>
          <a:bodyPr/>
          <a:lstStyle/>
          <a:p>
            <a:r>
              <a:rPr lang="sl-SI" dirty="0" smtClean="0"/>
              <a:t>Algoritem za odkrivanje skupnosti</a:t>
            </a:r>
            <a:endParaRPr lang="sl-SI" dirty="0"/>
          </a:p>
        </p:txBody>
      </p:sp>
      <p:sp>
        <p:nvSpPr>
          <p:cNvPr id="3" name="Content Placeholder 2"/>
          <p:cNvSpPr>
            <a:spLocks noGrp="1"/>
          </p:cNvSpPr>
          <p:nvPr>
            <p:ph idx="1"/>
          </p:nvPr>
        </p:nvSpPr>
        <p:spPr>
          <a:xfrm>
            <a:off x="2124222" y="1645920"/>
            <a:ext cx="9380390" cy="5212080"/>
          </a:xfrm>
        </p:spPr>
        <p:txBody>
          <a:bodyPr>
            <a:normAutofit/>
          </a:bodyPr>
          <a:lstStyle/>
          <a:p>
            <a:pPr marL="0" indent="0">
              <a:buNone/>
            </a:pPr>
            <a:r>
              <a:rPr lang="sl-SI" dirty="0" smtClean="0"/>
              <a:t>Poglejmo malo globje. Seznam prijateljev od neke osebe. Ti prijatelji po vsej verjetnosti prihajajo iz drugačnih okolij, npr. sošolci, sodelavci, družina ali prijatelji. Ta okolja si lahko predstavljamo kot različne skupnosti. Zanima nas, če lahko te skupnosti poiščemo in prikažemo v socialnem omrežju?</a:t>
            </a:r>
            <a:endParaRPr lang="sl-SI" dirty="0"/>
          </a:p>
          <a:p>
            <a:pPr marL="0" indent="0">
              <a:buNone/>
            </a:pPr>
            <a:endParaRPr lang="sl-SI" dirty="0" smtClean="0"/>
          </a:p>
          <a:p>
            <a:r>
              <a:rPr lang="sl-SI" dirty="0" smtClean="0"/>
              <a:t>Python: knjižnica za odkrivanje skupnosti</a:t>
            </a:r>
            <a:endParaRPr lang="sl-SI" dirty="0"/>
          </a:p>
          <a:p>
            <a:pPr lvl="1"/>
            <a:r>
              <a:rPr lang="sl-SI" dirty="0">
                <a:hlinkClick r:id="rId2" tooltip="Download here."/>
              </a:rPr>
              <a:t>python-louvain-0.3.tar.gz </a:t>
            </a:r>
            <a:r>
              <a:rPr lang="sl-SI" dirty="0" smtClean="0"/>
              <a:t>: </a:t>
            </a:r>
            <a:r>
              <a:rPr lang="sl-SI" b="1" dirty="0" smtClean="0"/>
              <a:t>Louvainov algoritem</a:t>
            </a:r>
          </a:p>
          <a:p>
            <a:pPr lvl="2"/>
            <a:r>
              <a:rPr lang="sl-SI" dirty="0" smtClean="0"/>
              <a:t>Metoda je preprosta in lahko za implementacijo</a:t>
            </a:r>
          </a:p>
          <a:p>
            <a:pPr lvl="2"/>
            <a:r>
              <a:rPr lang="sl-SI" dirty="0" smtClean="0"/>
              <a:t>Za zelo velika omrežja (do 100 milijonov vozlišč in milijardo povezav)</a:t>
            </a:r>
            <a:endParaRPr lang="sl-SI" dirty="0"/>
          </a:p>
          <a:p>
            <a:pPr lvl="2"/>
            <a:r>
              <a:rPr lang="sl-SI" dirty="0" smtClean="0"/>
              <a:t>Metoda razkrije:</a:t>
            </a:r>
          </a:p>
          <a:p>
            <a:pPr lvl="3"/>
            <a:r>
              <a:rPr lang="sl-SI" dirty="0"/>
              <a:t>Hierarhijo v skupnosti</a:t>
            </a:r>
          </a:p>
          <a:p>
            <a:pPr lvl="3"/>
            <a:r>
              <a:rPr lang="sl-SI" dirty="0"/>
              <a:t>Odkrivanje pod-skupnosti, pod-pod-skupnosti, </a:t>
            </a:r>
            <a:r>
              <a:rPr lang="sl-SI" dirty="0" smtClean="0"/>
              <a:t>itd</a:t>
            </a:r>
          </a:p>
          <a:p>
            <a:pPr lvl="2"/>
            <a:r>
              <a:rPr lang="sl-SI" dirty="0" smtClean="0"/>
              <a:t>Kako?</a:t>
            </a:r>
          </a:p>
          <a:p>
            <a:pPr lvl="3"/>
            <a:r>
              <a:rPr lang="sl-SI" dirty="0" smtClean="0"/>
              <a:t>1.) maksimizira povezave v skupnosti, minimizira povezave med skupnostmi</a:t>
            </a:r>
          </a:p>
          <a:p>
            <a:pPr lvl="3"/>
            <a:r>
              <a:rPr lang="sl-SI" dirty="0" smtClean="0"/>
              <a:t>2.) Za vozlišča ki spadajo v skupnost, zgradi novo omrežje</a:t>
            </a:r>
          </a:p>
        </p:txBody>
      </p:sp>
    </p:spTree>
    <p:extLst>
      <p:ext uri="{BB962C8B-B14F-4D97-AF65-F5344CB8AC3E}">
        <p14:creationId xmlns:p14="http://schemas.microsoft.com/office/powerpoint/2010/main" val="160043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65539"/>
          </a:xfrm>
        </p:spPr>
        <p:txBody>
          <a:bodyPr/>
          <a:lstStyle/>
          <a:p>
            <a:r>
              <a:rPr lang="sl-SI" dirty="0" smtClean="0"/>
              <a:t>Funkcija in klic funkcije </a:t>
            </a:r>
            <a:endParaRPr lang="sl-S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953" y="1477106"/>
            <a:ext cx="8487257" cy="319336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5523470"/>
            <a:ext cx="8704202" cy="717453"/>
          </a:xfrm>
          <a:prstGeom prst="rect">
            <a:avLst/>
          </a:prstGeom>
        </p:spPr>
      </p:pic>
      <p:sp>
        <p:nvSpPr>
          <p:cNvPr id="8" name="TextBox 7"/>
          <p:cNvSpPr txBox="1"/>
          <p:nvPr/>
        </p:nvSpPr>
        <p:spPr>
          <a:xfrm>
            <a:off x="2592925" y="4912305"/>
            <a:ext cx="3179075" cy="369332"/>
          </a:xfrm>
          <a:prstGeom prst="rect">
            <a:avLst/>
          </a:prstGeom>
          <a:noFill/>
        </p:spPr>
        <p:txBody>
          <a:bodyPr wrap="none" rtlCol="0">
            <a:spAutoFit/>
          </a:bodyPr>
          <a:lstStyle/>
          <a:p>
            <a:r>
              <a:rPr lang="sl-SI" dirty="0" smtClean="0"/>
              <a:t>Uporabimo isti graf kot prej</a:t>
            </a:r>
            <a:endParaRPr lang="sl-SI" dirty="0"/>
          </a:p>
        </p:txBody>
      </p:sp>
    </p:spTree>
    <p:extLst>
      <p:ext uri="{BB962C8B-B14F-4D97-AF65-F5344CB8AC3E}">
        <p14:creationId xmlns:p14="http://schemas.microsoft.com/office/powerpoint/2010/main" val="128932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971" r="5095"/>
          <a:stretch/>
        </p:blipFill>
        <p:spPr>
          <a:xfrm>
            <a:off x="1899812" y="407964"/>
            <a:ext cx="9157394" cy="6203852"/>
          </a:xfrm>
        </p:spPr>
      </p:pic>
    </p:spTree>
    <p:extLst>
      <p:ext uri="{BB962C8B-B14F-4D97-AF65-F5344CB8AC3E}">
        <p14:creationId xmlns:p14="http://schemas.microsoft.com/office/powerpoint/2010/main" val="3659296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28" y="624110"/>
            <a:ext cx="7254584" cy="1280890"/>
          </a:xfrm>
        </p:spPr>
        <p:txBody>
          <a:bodyPr/>
          <a:lstStyle/>
          <a:p>
            <a:r>
              <a:rPr lang="sl-SI" dirty="0" smtClean="0"/>
              <a:t>Izvor grafa</a:t>
            </a:r>
            <a:endParaRPr lang="sl-SI" dirty="0"/>
          </a:p>
        </p:txBody>
      </p:sp>
      <p:sp>
        <p:nvSpPr>
          <p:cNvPr id="3" name="Content Placeholder 2"/>
          <p:cNvSpPr>
            <a:spLocks noGrp="1"/>
          </p:cNvSpPr>
          <p:nvPr>
            <p:ph idx="1"/>
          </p:nvPr>
        </p:nvSpPr>
        <p:spPr>
          <a:xfrm>
            <a:off x="5847008" y="1438043"/>
            <a:ext cx="5451542" cy="4898363"/>
          </a:xfrm>
        </p:spPr>
        <p:txBody>
          <a:bodyPr>
            <a:normAutofit lnSpcReduction="10000"/>
          </a:bodyPr>
          <a:lstStyle/>
          <a:p>
            <a:r>
              <a:rPr lang="sl-SI" dirty="0"/>
              <a:t>Izvira iz Prusije, Künigsberga, 18.stoletja. Reka Pregel je </a:t>
            </a:r>
            <a:r>
              <a:rPr lang="sl-SI" dirty="0" smtClean="0"/>
              <a:t>tekla </a:t>
            </a:r>
            <a:r>
              <a:rPr lang="sl-SI" dirty="0"/>
              <a:t>skozi mesto </a:t>
            </a:r>
            <a:r>
              <a:rPr lang="sl-SI" dirty="0" smtClean="0"/>
              <a:t>in ga razdelila na štiri dele, ki so bili povezani s sedmimi </a:t>
            </a:r>
            <a:r>
              <a:rPr lang="sl-SI" dirty="0"/>
              <a:t>mostovi. Prebivalci so spraševali če je možen sprehod po mestu, tak, da bi obiskali vsa območja v mestu in bi pri tem na vsak most stopili le enkrat? Sprehod se mora začeti in končati v isti točki. Leonhard </a:t>
            </a:r>
            <a:r>
              <a:rPr lang="sl-SI" b="1" dirty="0"/>
              <a:t>Euler</a:t>
            </a:r>
            <a:r>
              <a:rPr lang="sl-SI" dirty="0"/>
              <a:t> je ta problem rešil </a:t>
            </a:r>
            <a:r>
              <a:rPr lang="sl-SI" b="1" dirty="0"/>
              <a:t>1735</a:t>
            </a:r>
            <a:r>
              <a:rPr lang="sl-SI" dirty="0"/>
              <a:t> s tem da je dokazal da to ni možno. Trdil </a:t>
            </a:r>
            <a:r>
              <a:rPr lang="sl-SI" dirty="0" smtClean="0"/>
              <a:t>je, da je </a:t>
            </a:r>
            <a:r>
              <a:rPr lang="sl-SI" dirty="0"/>
              <a:t>izbira poti v vsakem območju irelevantna in da edino kar šteje je vrstni red, kako so mostovi prečkani. Formuliral je problem tako, da je eliminiral vsa nepotrebna dejstva in se fokusiral na območja in mostove, ki jih povezujejo. Tako je dal temelje teoriji grafov. Če vidimo območja kot vozlišča in mostove kot robove, smo problem zmanjšali na </a:t>
            </a:r>
            <a:r>
              <a:rPr lang="sl-SI" dirty="0" smtClean="0"/>
              <a:t>graf</a:t>
            </a:r>
          </a:p>
          <a:p>
            <a:endParaRPr lang="sl-SI" dirty="0"/>
          </a:p>
          <a:p>
            <a:endParaRPr lang="sl-SI"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43" y="1440001"/>
            <a:ext cx="5558665" cy="4241540"/>
          </a:xfrm>
          <a:prstGeom prst="rect">
            <a:avLst/>
          </a:prstGeom>
        </p:spPr>
      </p:pic>
      <p:sp>
        <p:nvSpPr>
          <p:cNvPr id="8" name="TextBox 7"/>
          <p:cNvSpPr txBox="1"/>
          <p:nvPr/>
        </p:nvSpPr>
        <p:spPr>
          <a:xfrm>
            <a:off x="1622739" y="5842436"/>
            <a:ext cx="3142444" cy="830997"/>
          </a:xfrm>
          <a:prstGeom prst="rect">
            <a:avLst/>
          </a:prstGeom>
          <a:noFill/>
        </p:spPr>
        <p:txBody>
          <a:bodyPr wrap="square" rtlCol="0">
            <a:spAutoFit/>
          </a:bodyPr>
          <a:lstStyle/>
          <a:p>
            <a:r>
              <a:rPr lang="sl-SI" sz="1200" dirty="0"/>
              <a:t>https://margaritamayoralvilla.wordpress.com/2013/04/15/leonhard-euler-and-the-seven-bridges-of-konigsberg-the-beginning-of-graph-theory/</a:t>
            </a:r>
          </a:p>
        </p:txBody>
      </p:sp>
    </p:spTree>
    <p:extLst>
      <p:ext uri="{BB962C8B-B14F-4D97-AF65-F5344CB8AC3E}">
        <p14:creationId xmlns:p14="http://schemas.microsoft.com/office/powerpoint/2010/main" val="780045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82580"/>
            <a:ext cx="8915400" cy="5756857"/>
          </a:xfrm>
        </p:spPr>
        <p:txBody>
          <a:bodyPr>
            <a:normAutofit/>
          </a:bodyPr>
          <a:lstStyle/>
          <a:p>
            <a:r>
              <a:rPr lang="sl-SI" dirty="0">
                <a:hlinkClick r:id="rId2"/>
              </a:rPr>
              <a:t>https://networkx.github.io</a:t>
            </a:r>
            <a:r>
              <a:rPr lang="sl-SI" dirty="0" smtClean="0">
                <a:hlinkClick r:id="rId2"/>
              </a:rPr>
              <a:t>/</a:t>
            </a:r>
            <a:endParaRPr lang="sl-SI" dirty="0" smtClean="0"/>
          </a:p>
          <a:p>
            <a:endParaRPr lang="sl-SI" dirty="0"/>
          </a:p>
          <a:p>
            <a:r>
              <a:rPr lang="sl-SI" dirty="0">
                <a:hlinkClick r:id="rId3"/>
              </a:rPr>
              <a:t>https://</a:t>
            </a:r>
            <a:r>
              <a:rPr lang="sl-SI" dirty="0" smtClean="0">
                <a:hlinkClick r:id="rId3"/>
              </a:rPr>
              <a:t>pypi.python.org/pypi/python-louvain</a:t>
            </a:r>
            <a:endParaRPr lang="sl-SI" dirty="0" smtClean="0"/>
          </a:p>
          <a:p>
            <a:endParaRPr lang="sl-SI" dirty="0"/>
          </a:p>
          <a:p>
            <a:r>
              <a:rPr lang="sl-SI" dirty="0">
                <a:hlinkClick r:id="rId4"/>
              </a:rPr>
              <a:t>https://</a:t>
            </a:r>
            <a:r>
              <a:rPr lang="sl-SI" dirty="0" smtClean="0">
                <a:hlinkClick r:id="rId4"/>
              </a:rPr>
              <a:t>networkx.github.io/documentation/networkx-1.10/tutorial/tutorial.html</a:t>
            </a:r>
            <a:endParaRPr lang="sl-SI" dirty="0" smtClean="0"/>
          </a:p>
          <a:p>
            <a:endParaRPr lang="sl-SI" dirty="0" smtClean="0"/>
          </a:p>
          <a:p>
            <a:r>
              <a:rPr lang="sl-SI" u="sng" dirty="0">
                <a:hlinkClick r:id="rId5"/>
              </a:rPr>
              <a:t>http://www.python-course.eu/graphs_python.php</a:t>
            </a:r>
            <a:r>
              <a:rPr lang="sl-SI" dirty="0"/>
              <a:t> </a:t>
            </a:r>
            <a:endParaRPr lang="sl-SI" dirty="0" smtClean="0"/>
          </a:p>
          <a:p>
            <a:endParaRPr lang="sl-SI" dirty="0"/>
          </a:p>
          <a:p>
            <a:r>
              <a:rPr lang="sl-SI" u="sng" dirty="0">
                <a:hlinkClick r:id="rId6"/>
              </a:rPr>
              <a:t>http://</a:t>
            </a:r>
            <a:r>
              <a:rPr lang="sl-SI" u="sng" dirty="0" smtClean="0">
                <a:hlinkClick r:id="rId6"/>
              </a:rPr>
              <a:t>www.bogotobogo.com/python/python_graph_data_structures.php</a:t>
            </a:r>
            <a:endParaRPr lang="sl-SI" u="sng" dirty="0" smtClean="0"/>
          </a:p>
          <a:p>
            <a:endParaRPr lang="sl-SI" u="sng" dirty="0"/>
          </a:p>
          <a:p>
            <a:r>
              <a:rPr lang="sl-SI" dirty="0"/>
              <a:t>https://blog.dominodatalab.com/social-network-analysis-with-networkx/</a:t>
            </a:r>
          </a:p>
          <a:p>
            <a:pPr marL="0" indent="0">
              <a:buNone/>
            </a:pPr>
            <a:endParaRPr lang="sl-SI" dirty="0"/>
          </a:p>
          <a:p>
            <a:r>
              <a:rPr lang="sl-SI" dirty="0" smtClean="0"/>
              <a:t>Kozak, Podatkovne strukture in algoritmi</a:t>
            </a:r>
          </a:p>
          <a:p>
            <a:endParaRPr lang="sl-SI" dirty="0" smtClean="0"/>
          </a:p>
          <a:p>
            <a:endParaRPr lang="sl-SI" dirty="0"/>
          </a:p>
          <a:p>
            <a:endParaRPr lang="sl-SI" dirty="0"/>
          </a:p>
        </p:txBody>
      </p:sp>
    </p:spTree>
    <p:extLst>
      <p:ext uri="{BB962C8B-B14F-4D97-AF65-F5344CB8AC3E}">
        <p14:creationId xmlns:p14="http://schemas.microsoft.com/office/powerpoint/2010/main" val="52800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0" y="2827606"/>
            <a:ext cx="2133600" cy="4030394"/>
          </a:xfrm>
        </p:spPr>
        <p:txBody>
          <a:bodyPr>
            <a:normAutofit/>
          </a:bodyPr>
          <a:lstStyle/>
          <a:p>
            <a:r>
              <a:rPr lang="sl-SI" dirty="0" smtClean="0"/>
              <a:t>Internetna mreža</a:t>
            </a:r>
          </a:p>
          <a:p>
            <a:endParaRPr lang="sl-SI" dirty="0" smtClean="0"/>
          </a:p>
          <a:p>
            <a:r>
              <a:rPr lang="sl-SI" sz="1200" dirty="0" smtClean="0"/>
              <a:t>https</a:t>
            </a:r>
            <a:r>
              <a:rPr lang="sl-SI" sz="1200" dirty="0"/>
              <a:t>://en.wikipedia.org/wiki/Internet_backbone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467558" cy="6890197"/>
          </a:xfrm>
          <a:prstGeom prst="rect">
            <a:avLst/>
          </a:prstGeom>
        </p:spPr>
      </p:pic>
    </p:spTree>
    <p:extLst>
      <p:ext uri="{BB962C8B-B14F-4D97-AF65-F5344CB8AC3E}">
        <p14:creationId xmlns:p14="http://schemas.microsoft.com/office/powerpoint/2010/main" val="1574260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0" y="2827606"/>
            <a:ext cx="2133600" cy="2647518"/>
          </a:xfrm>
        </p:spPr>
        <p:txBody>
          <a:bodyPr>
            <a:normAutofit/>
          </a:bodyPr>
          <a:lstStyle/>
          <a:p>
            <a:r>
              <a:rPr lang="sl-SI" dirty="0" smtClean="0"/>
              <a:t>Letalski promet</a:t>
            </a:r>
          </a:p>
          <a:p>
            <a:endParaRPr lang="sl-SI" dirty="0" smtClean="0"/>
          </a:p>
          <a:p>
            <a:r>
              <a:rPr lang="sl-SI" sz="1200" dirty="0" smtClean="0"/>
              <a:t>http</a:t>
            </a:r>
            <a:r>
              <a:rPr lang="sl-SI" sz="1200" dirty="0"/>
              <a:t>://www.martingrandjean.ch/connected-world-air-traffic-network/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6705600"/>
          </a:xfrm>
          <a:prstGeom prst="rect">
            <a:avLst/>
          </a:prstGeom>
        </p:spPr>
      </p:pic>
    </p:spTree>
    <p:extLst>
      <p:ext uri="{BB962C8B-B14F-4D97-AF65-F5344CB8AC3E}">
        <p14:creationId xmlns:p14="http://schemas.microsoft.com/office/powerpoint/2010/main" val="2451746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6210" y="1035162"/>
            <a:ext cx="5895975" cy="3476625"/>
          </a:xfrm>
        </p:spPr>
      </p:pic>
      <p:sp>
        <p:nvSpPr>
          <p:cNvPr id="9" name="TextBox 8"/>
          <p:cNvSpPr txBox="1"/>
          <p:nvPr/>
        </p:nvSpPr>
        <p:spPr>
          <a:xfrm>
            <a:off x="6995397" y="4700789"/>
            <a:ext cx="4507606" cy="261610"/>
          </a:xfrm>
          <a:prstGeom prst="rect">
            <a:avLst/>
          </a:prstGeom>
          <a:noFill/>
        </p:spPr>
        <p:txBody>
          <a:bodyPr wrap="square" rtlCol="0">
            <a:spAutoFit/>
          </a:bodyPr>
          <a:lstStyle/>
          <a:p>
            <a:r>
              <a:rPr lang="sl-SI" sz="1100" dirty="0" smtClean="0"/>
              <a:t>https://sl.wikipedia.org/wiki/Teorija_grafov</a:t>
            </a:r>
            <a:endParaRPr lang="sl-SI" sz="1100" dirty="0"/>
          </a:p>
        </p:txBody>
      </p:sp>
      <p:sp>
        <p:nvSpPr>
          <p:cNvPr id="10" name="TextBox 9"/>
          <p:cNvSpPr txBox="1"/>
          <p:nvPr/>
        </p:nvSpPr>
        <p:spPr>
          <a:xfrm>
            <a:off x="5876210" y="5151401"/>
            <a:ext cx="5302652" cy="1323439"/>
          </a:xfrm>
          <a:prstGeom prst="rect">
            <a:avLst/>
          </a:prstGeom>
          <a:noFill/>
        </p:spPr>
        <p:txBody>
          <a:bodyPr wrap="square" rtlCol="0">
            <a:spAutoFit/>
          </a:bodyPr>
          <a:lstStyle/>
          <a:p>
            <a:r>
              <a:rPr lang="sl-SI" sz="1600" dirty="0" smtClean="0"/>
              <a:t>Enostavni neoznačeni graf 51-tih slovenskih mest od 73-tih, povezanih z železnico. Graf ni drevo, saj ima dva cikla. Graf zaradi omejitve povezave mest ne vsebuje vseh prog </a:t>
            </a:r>
          </a:p>
          <a:p>
            <a:r>
              <a:rPr lang="sl-SI" sz="1600" dirty="0" smtClean="0"/>
              <a:t>(vir: Slovenske železnice)</a:t>
            </a:r>
            <a:endParaRPr lang="sl-SI" sz="1600" dirty="0"/>
          </a:p>
        </p:txBody>
      </p:sp>
      <mc:AlternateContent xmlns:mc="http://schemas.openxmlformats.org/markup-compatibility/2006" xmlns:a14="http://schemas.microsoft.com/office/drawing/2010/main">
        <mc:Choice Requires="a14">
          <p:sp>
            <p:nvSpPr>
              <p:cNvPr id="11" name="TextBox 10"/>
              <p:cNvSpPr txBox="1"/>
              <p:nvPr/>
            </p:nvSpPr>
            <p:spPr>
              <a:xfrm>
                <a:off x="2537138" y="1468192"/>
                <a:ext cx="2717442" cy="38472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sl-SI" sz="2800" i="1">
                          <a:latin typeface="Cambria Math" panose="02040503050406030204" pitchFamily="18" charset="0"/>
                        </a:rPr>
                        <m:t>𝐺</m:t>
                      </m:r>
                      <m:r>
                        <a:rPr lang="sl-SI" sz="2800" i="1">
                          <a:latin typeface="Cambria Math" panose="02040503050406030204" pitchFamily="18" charset="0"/>
                        </a:rPr>
                        <m:t>=(</m:t>
                      </m:r>
                      <m:r>
                        <a:rPr lang="sl-SI" sz="2800" i="1">
                          <a:latin typeface="Cambria Math" panose="02040503050406030204" pitchFamily="18" charset="0"/>
                        </a:rPr>
                        <m:t>𝑉</m:t>
                      </m:r>
                      <m:r>
                        <a:rPr lang="sl-SI" sz="2800" i="1">
                          <a:latin typeface="Cambria Math" panose="02040503050406030204" pitchFamily="18" charset="0"/>
                        </a:rPr>
                        <m:t>, </m:t>
                      </m:r>
                      <m:r>
                        <a:rPr lang="sl-SI" sz="2800" i="1">
                          <a:latin typeface="Cambria Math" panose="02040503050406030204" pitchFamily="18" charset="0"/>
                        </a:rPr>
                        <m:t>𝐸</m:t>
                      </m:r>
                      <m:r>
                        <a:rPr lang="sl-SI" sz="2800" i="1">
                          <a:latin typeface="Cambria Math" panose="02040503050406030204" pitchFamily="18" charset="0"/>
                        </a:rPr>
                        <m:t>)</m:t>
                      </m:r>
                    </m:oMath>
                  </m:oMathPara>
                </a14:m>
                <a:endParaRPr lang="sl-SI" sz="2800" dirty="0"/>
              </a:p>
              <a:p>
                <a:endParaRPr lang="sl-SI" dirty="0"/>
              </a:p>
              <a:p>
                <a:endParaRPr lang="sl-SI" dirty="0" smtClean="0"/>
              </a:p>
              <a:p>
                <a:endParaRPr lang="sl-SI" dirty="0"/>
              </a:p>
              <a:p>
                <a:r>
                  <a:rPr lang="sl-SI" dirty="0" smtClean="0"/>
                  <a:t>Nusmerjen graf, </a:t>
                </a:r>
              </a:p>
              <a:p>
                <a:r>
                  <a:rPr lang="sl-SI" dirty="0" smtClean="0"/>
                  <a:t>Neurejeni pari</a:t>
                </a:r>
              </a:p>
              <a:p>
                <a:r>
                  <a:rPr lang="sl-SI" dirty="0" smtClean="0"/>
                  <a:t> </a:t>
                </a:r>
                <a14:m>
                  <m:oMath xmlns:m="http://schemas.openxmlformats.org/officeDocument/2006/math">
                    <m:d>
                      <m:dPr>
                        <m:begChr m:val="{"/>
                        <m:endChr m:val="}"/>
                        <m:ctrlPr>
                          <a:rPr lang="sl-SI" i="1">
                            <a:latin typeface="Cambria Math" panose="02040503050406030204" pitchFamily="18" charset="0"/>
                          </a:rPr>
                        </m:ctrlPr>
                      </m:dPr>
                      <m:e>
                        <m:r>
                          <a:rPr lang="sl-SI" i="1">
                            <a:latin typeface="Cambria Math" panose="02040503050406030204" pitchFamily="18" charset="0"/>
                          </a:rPr>
                          <m:t>𝑎</m:t>
                        </m:r>
                        <m:r>
                          <a:rPr lang="sl-SI" i="1">
                            <a:latin typeface="Cambria Math" panose="02040503050406030204" pitchFamily="18" charset="0"/>
                          </a:rPr>
                          <m:t>,</m:t>
                        </m:r>
                        <m:r>
                          <a:rPr lang="sl-SI" i="1">
                            <a:latin typeface="Cambria Math" panose="02040503050406030204" pitchFamily="18" charset="0"/>
                          </a:rPr>
                          <m:t>𝑏</m:t>
                        </m:r>
                      </m:e>
                    </m:d>
                    <m:r>
                      <a:rPr lang="sl-SI" i="1">
                        <a:latin typeface="Cambria Math" panose="02040503050406030204" pitchFamily="18" charset="0"/>
                      </a:rPr>
                      <m:t>={</m:t>
                    </m:r>
                    <m:r>
                      <a:rPr lang="sl-SI" i="1">
                        <a:latin typeface="Cambria Math" panose="02040503050406030204" pitchFamily="18" charset="0"/>
                      </a:rPr>
                      <m:t>𝑏</m:t>
                    </m:r>
                    <m:r>
                      <a:rPr lang="sl-SI" i="1">
                        <a:latin typeface="Cambria Math" panose="02040503050406030204" pitchFamily="18" charset="0"/>
                      </a:rPr>
                      <m:t>,</m:t>
                    </m:r>
                    <m:r>
                      <a:rPr lang="sl-SI" i="1">
                        <a:latin typeface="Cambria Math" panose="02040503050406030204" pitchFamily="18" charset="0"/>
                      </a:rPr>
                      <m:t>𝑎</m:t>
                    </m:r>
                    <m:r>
                      <a:rPr lang="sl-SI" i="1">
                        <a:latin typeface="Cambria Math" panose="02040503050406030204" pitchFamily="18" charset="0"/>
                      </a:rPr>
                      <m:t>}</m:t>
                    </m:r>
                  </m:oMath>
                </a14:m>
                <a:endParaRPr lang="sl-SI" dirty="0" smtClean="0"/>
              </a:p>
              <a:p>
                <a:endParaRPr lang="sl-SI" dirty="0"/>
              </a:p>
              <a:p>
                <a:endParaRPr lang="sl-SI" dirty="0"/>
              </a:p>
              <a:p>
                <a:r>
                  <a:rPr lang="sl-SI" dirty="0" smtClean="0"/>
                  <a:t>Usmerjen graf,</a:t>
                </a:r>
              </a:p>
              <a:p>
                <a:r>
                  <a:rPr lang="sl-SI" dirty="0" smtClean="0"/>
                  <a:t>Urejeni pari</a:t>
                </a:r>
              </a:p>
              <a:p>
                <a14:m>
                  <m:oMath xmlns:m="http://schemas.openxmlformats.org/officeDocument/2006/math">
                    <m:r>
                      <a:rPr lang="sl-SI" i="1" smtClean="0">
                        <a:latin typeface="Cambria Math" panose="02040503050406030204" pitchFamily="18" charset="0"/>
                      </a:rPr>
                      <m:t>(</m:t>
                    </m:r>
                    <m:r>
                      <a:rPr lang="sl-SI" i="1" smtClean="0">
                        <a:latin typeface="Cambria Math" panose="02040503050406030204" pitchFamily="18" charset="0"/>
                      </a:rPr>
                      <m:t>𝑎</m:t>
                    </m:r>
                    <m:r>
                      <a:rPr lang="sl-SI" i="1" smtClean="0">
                        <a:latin typeface="Cambria Math" panose="02040503050406030204" pitchFamily="18" charset="0"/>
                      </a:rPr>
                      <m:t>,</m:t>
                    </m:r>
                    <m:r>
                      <a:rPr lang="sl-SI" i="1" smtClean="0">
                        <a:latin typeface="Cambria Math" panose="02040503050406030204" pitchFamily="18" charset="0"/>
                      </a:rPr>
                      <m:t>𝑏</m:t>
                    </m:r>
                    <m:r>
                      <a:rPr lang="sl-SI" i="1" smtClean="0">
                        <a:latin typeface="Cambria Math" panose="02040503050406030204" pitchFamily="18" charset="0"/>
                      </a:rPr>
                      <m:t>)≠(</m:t>
                    </m:r>
                    <m:r>
                      <a:rPr lang="sl-SI" i="1" smtClean="0">
                        <a:latin typeface="Cambria Math" panose="02040503050406030204" pitchFamily="18" charset="0"/>
                      </a:rPr>
                      <m:t>𝑏</m:t>
                    </m:r>
                    <m:r>
                      <a:rPr lang="sl-SI" i="1" smtClean="0">
                        <a:latin typeface="Cambria Math" panose="02040503050406030204" pitchFamily="18" charset="0"/>
                      </a:rPr>
                      <m:t>,</m:t>
                    </m:r>
                    <m:r>
                      <a:rPr lang="sl-SI" i="1" smtClean="0">
                        <a:latin typeface="Cambria Math" panose="02040503050406030204" pitchFamily="18" charset="0"/>
                      </a:rPr>
                      <m:t>𝑎</m:t>
                    </m:r>
                    <m:r>
                      <a:rPr lang="sl-SI" i="1" smtClean="0">
                        <a:latin typeface="Cambria Math" panose="02040503050406030204" pitchFamily="18" charset="0"/>
                      </a:rPr>
                      <m:t>)</m:t>
                    </m:r>
                  </m:oMath>
                </a14:m>
                <a:r>
                  <a:rPr lang="sl-SI" dirty="0"/>
                  <a:t> </a:t>
                </a:r>
                <a:endParaRPr lang="sl-SI" dirty="0" smtClean="0"/>
              </a:p>
              <a:p>
                <a:endParaRPr lang="sl-SI" dirty="0"/>
              </a:p>
            </p:txBody>
          </p:sp>
        </mc:Choice>
        <mc:Fallback xmlns="">
          <p:sp>
            <p:nvSpPr>
              <p:cNvPr id="11" name="TextBox 10"/>
              <p:cNvSpPr txBox="1">
                <a:spLocks noRot="1" noChangeAspect="1" noMove="1" noResize="1" noEditPoints="1" noAdjustHandles="1" noChangeArrowheads="1" noChangeShapeType="1" noTextEdit="1"/>
              </p:cNvSpPr>
              <p:nvPr/>
            </p:nvSpPr>
            <p:spPr>
              <a:xfrm>
                <a:off x="2537138" y="1468192"/>
                <a:ext cx="2717442" cy="3847207"/>
              </a:xfrm>
              <a:prstGeom prst="rect">
                <a:avLst/>
              </a:prstGeom>
              <a:blipFill rotWithShape="0">
                <a:blip r:embed="rId3"/>
                <a:stretch>
                  <a:fillRect l="-1794"/>
                </a:stretch>
              </a:blipFill>
            </p:spPr>
            <p:txBody>
              <a:bodyPr/>
              <a:lstStyle/>
              <a:p>
                <a:r>
                  <a:rPr lang="sl-SI">
                    <a:noFill/>
                  </a:rPr>
                  <a:t> </a:t>
                </a:r>
              </a:p>
            </p:txBody>
          </p:sp>
        </mc:Fallback>
      </mc:AlternateContent>
    </p:spTree>
    <p:extLst>
      <p:ext uri="{BB962C8B-B14F-4D97-AF65-F5344CB8AC3E}">
        <p14:creationId xmlns:p14="http://schemas.microsoft.com/office/powerpoint/2010/main" val="1786258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r="31411"/>
          <a:stretch/>
        </p:blipFill>
        <p:spPr>
          <a:xfrm>
            <a:off x="2517486" y="1213884"/>
            <a:ext cx="4222413" cy="1922533"/>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54488" t="17644" r="14872" b="36776"/>
          <a:stretch/>
        </p:blipFill>
        <p:spPr bwMode="auto">
          <a:xfrm>
            <a:off x="7978455" y="1852794"/>
            <a:ext cx="4044733" cy="295960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517486" y="327838"/>
            <a:ext cx="6922728" cy="646331"/>
          </a:xfrm>
          <a:prstGeom prst="rect">
            <a:avLst/>
          </a:prstGeom>
          <a:noFill/>
        </p:spPr>
        <p:txBody>
          <a:bodyPr wrap="square" rtlCol="0">
            <a:spAutoFit/>
          </a:bodyPr>
          <a:lstStyle/>
          <a:p>
            <a:r>
              <a:rPr lang="sl-SI" sz="3600" dirty="0" smtClean="0"/>
              <a:t>Predstavitev grafa v slovarjem</a:t>
            </a:r>
            <a:endParaRPr lang="sl-SI" sz="3600" dirty="0"/>
          </a:p>
        </p:txBody>
      </p:sp>
      <p:sp>
        <p:nvSpPr>
          <p:cNvPr id="7" name="TextBox 6"/>
          <p:cNvSpPr txBox="1"/>
          <p:nvPr/>
        </p:nvSpPr>
        <p:spPr>
          <a:xfrm>
            <a:off x="2023841" y="4812399"/>
            <a:ext cx="184731" cy="646331"/>
          </a:xfrm>
          <a:prstGeom prst="rect">
            <a:avLst/>
          </a:prstGeom>
          <a:noFill/>
        </p:spPr>
        <p:txBody>
          <a:bodyPr wrap="none" rtlCol="0">
            <a:spAutoFit/>
          </a:bodyPr>
          <a:lstStyle/>
          <a:p>
            <a:endParaRPr lang="sl-SI" dirty="0"/>
          </a:p>
          <a:p>
            <a:endParaRPr lang="sl-SI" dirty="0"/>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517486" y="3059342"/>
            <a:ext cx="5566050" cy="2480657"/>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2517486" y="5539999"/>
            <a:ext cx="7484643" cy="621650"/>
          </a:xfrm>
          <a:prstGeom prst="rect">
            <a:avLst/>
          </a:prstGeom>
        </p:spPr>
      </p:pic>
    </p:spTree>
    <p:extLst>
      <p:ext uri="{BB962C8B-B14F-4D97-AF65-F5344CB8AC3E}">
        <p14:creationId xmlns:p14="http://schemas.microsoft.com/office/powerpoint/2010/main" val="2031242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92369"/>
            <a:ext cx="8911687" cy="1412631"/>
          </a:xfrm>
        </p:spPr>
        <p:txBody>
          <a:bodyPr>
            <a:normAutofit fontScale="90000"/>
          </a:bodyPr>
          <a:lstStyle/>
          <a:p>
            <a:r>
              <a:rPr lang="sl-SI" dirty="0" smtClean="0"/>
              <a:t>Kaj pa predstavitev z razredom?</a:t>
            </a:r>
            <a:br>
              <a:rPr lang="sl-SI" dirty="0" smtClean="0"/>
            </a:br>
            <a:r>
              <a:rPr lang="sl-SI" dirty="0" smtClean="0"/>
              <a:t/>
            </a:r>
            <a:br>
              <a:rPr lang="sl-SI" dirty="0" smtClean="0"/>
            </a:br>
            <a:r>
              <a:rPr lang="sl-SI" sz="2400" dirty="0" smtClean="0"/>
              <a:t>Kakšne metode potrebujemo?</a:t>
            </a:r>
            <a:endParaRPr lang="sl-SI" sz="2400" dirty="0"/>
          </a:p>
        </p:txBody>
      </p:sp>
      <p:sp>
        <p:nvSpPr>
          <p:cNvPr id="3" name="Content Placeholder 2"/>
          <p:cNvSpPr>
            <a:spLocks noGrp="1"/>
          </p:cNvSpPr>
          <p:nvPr>
            <p:ph idx="1"/>
          </p:nvPr>
        </p:nvSpPr>
        <p:spPr>
          <a:xfrm>
            <a:off x="2378197" y="2305929"/>
            <a:ext cx="8915400" cy="4552071"/>
          </a:xfrm>
        </p:spPr>
        <p:txBody>
          <a:bodyPr/>
          <a:lstStyle/>
          <a:p>
            <a:r>
              <a:rPr lang="sl-SI" dirty="0" smtClean="0"/>
              <a:t>Vstavljanje</a:t>
            </a:r>
          </a:p>
          <a:p>
            <a:pPr lvl="1"/>
            <a:r>
              <a:rPr lang="sl-SI" dirty="0" smtClean="0"/>
              <a:t>dodaj_vozlišče</a:t>
            </a:r>
            <a:endParaRPr lang="sl-SI" dirty="0"/>
          </a:p>
          <a:p>
            <a:pPr lvl="1"/>
            <a:r>
              <a:rPr lang="sl-SI" dirty="0"/>
              <a:t>d</a:t>
            </a:r>
            <a:r>
              <a:rPr lang="sl-SI" dirty="0" smtClean="0"/>
              <a:t>odaj_povezavo</a:t>
            </a:r>
          </a:p>
          <a:p>
            <a:pPr lvl="1"/>
            <a:endParaRPr lang="sl-SI" dirty="0"/>
          </a:p>
          <a:p>
            <a:r>
              <a:rPr lang="sl-SI" dirty="0" smtClean="0"/>
              <a:t>Odstranjevanje</a:t>
            </a:r>
          </a:p>
          <a:p>
            <a:pPr lvl="1"/>
            <a:r>
              <a:rPr lang="sl-SI" dirty="0" smtClean="0"/>
              <a:t>odstrani_vozlišče</a:t>
            </a:r>
          </a:p>
          <a:p>
            <a:pPr lvl="1"/>
            <a:r>
              <a:rPr lang="sl-SI" dirty="0"/>
              <a:t>o</a:t>
            </a:r>
            <a:r>
              <a:rPr lang="sl-SI" dirty="0" smtClean="0"/>
              <a:t>dstrani_povezavo</a:t>
            </a:r>
          </a:p>
          <a:p>
            <a:endParaRPr lang="sl-SI" dirty="0"/>
          </a:p>
          <a:p>
            <a:r>
              <a:rPr lang="sl-SI" dirty="0" smtClean="0"/>
              <a:t>Iskanje</a:t>
            </a:r>
          </a:p>
          <a:p>
            <a:pPr lvl="1"/>
            <a:r>
              <a:rPr lang="sl-SI" dirty="0" smtClean="0"/>
              <a:t>vsebuje_vozlišče</a:t>
            </a:r>
          </a:p>
          <a:p>
            <a:pPr lvl="1"/>
            <a:r>
              <a:rPr lang="sl-SI" dirty="0"/>
              <a:t>s</a:t>
            </a:r>
            <a:r>
              <a:rPr lang="sl-SI" dirty="0" smtClean="0"/>
              <a:t>osedi</a:t>
            </a:r>
          </a:p>
          <a:p>
            <a:endParaRPr lang="sl-SI" dirty="0" smtClean="0"/>
          </a:p>
          <a:p>
            <a:pPr lvl="1"/>
            <a:endParaRPr lang="sl-SI" dirty="0"/>
          </a:p>
          <a:p>
            <a:pPr marL="457200" lvl="1" indent="0">
              <a:buNone/>
            </a:pPr>
            <a:endParaRPr lang="sl-SI" dirty="0" smtClean="0"/>
          </a:p>
          <a:p>
            <a:pPr lvl="1"/>
            <a:endParaRPr lang="sl-SI" dirty="0" smtClean="0"/>
          </a:p>
        </p:txBody>
      </p:sp>
    </p:spTree>
    <p:extLst>
      <p:ext uri="{BB962C8B-B14F-4D97-AF65-F5344CB8AC3E}">
        <p14:creationId xmlns:p14="http://schemas.microsoft.com/office/powerpoint/2010/main" val="2058482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class Graf:</a:t>
            </a:r>
            <a:endParaRPr lang="sl-SI" dirty="0"/>
          </a:p>
        </p:txBody>
      </p:sp>
      <p:sp>
        <p:nvSpPr>
          <p:cNvPr id="3" name="Content Placeholder 2"/>
          <p:cNvSpPr>
            <a:spLocks noGrp="1"/>
          </p:cNvSpPr>
          <p:nvPr>
            <p:ph idx="1"/>
          </p:nvPr>
        </p:nvSpPr>
        <p:spPr>
          <a:xfrm>
            <a:off x="2589212" y="2194561"/>
            <a:ext cx="8915400" cy="4251234"/>
          </a:xfrm>
        </p:spPr>
        <p:txBody>
          <a:bodyPr>
            <a:normAutofit/>
          </a:bodyPr>
          <a:lstStyle/>
          <a:p>
            <a:r>
              <a:rPr lang="sl-SI" dirty="0" smtClean="0"/>
              <a:t>__init__</a:t>
            </a:r>
          </a:p>
          <a:p>
            <a:pPr lvl="1"/>
            <a:r>
              <a:rPr lang="sl-SI" dirty="0" smtClean="0"/>
              <a:t>Slovar</a:t>
            </a:r>
          </a:p>
          <a:p>
            <a:pPr marL="457200" lvl="1" indent="0">
              <a:buNone/>
            </a:pPr>
            <a:endParaRPr lang="sl-SI" dirty="0" smtClean="0"/>
          </a:p>
          <a:p>
            <a:pPr marL="457200" lvl="1" indent="0">
              <a:buNone/>
            </a:pPr>
            <a:endParaRPr lang="sl-SI" dirty="0" smtClean="0"/>
          </a:p>
          <a:p>
            <a:r>
              <a:rPr lang="sl-SI" dirty="0" smtClean="0"/>
              <a:t>Vozlišča</a:t>
            </a:r>
          </a:p>
          <a:p>
            <a:pPr lvl="1"/>
            <a:r>
              <a:rPr lang="sl-SI" dirty="0" smtClean="0"/>
              <a:t>Slovar.keys()</a:t>
            </a:r>
          </a:p>
          <a:p>
            <a:pPr lvl="1"/>
            <a:endParaRPr lang="sl-SI" dirty="0" smtClean="0"/>
          </a:p>
          <a:p>
            <a:pPr lvl="1"/>
            <a:endParaRPr lang="sl-SI" dirty="0" smtClean="0"/>
          </a:p>
          <a:p>
            <a:pPr lvl="1"/>
            <a:endParaRPr lang="sl-SI" dirty="0" smtClean="0"/>
          </a:p>
          <a:p>
            <a:r>
              <a:rPr lang="sl-SI" dirty="0" smtClean="0"/>
              <a:t>Povezave</a:t>
            </a:r>
          </a:p>
          <a:p>
            <a:pPr lvl="1"/>
            <a:r>
              <a:rPr lang="sl-SI" dirty="0" smtClean="0"/>
              <a:t>Slovar.values()</a:t>
            </a:r>
          </a:p>
          <a:p>
            <a:endParaRPr lang="sl-SI" dirty="0" smtClean="0"/>
          </a:p>
          <a:p>
            <a:pPr lvl="1"/>
            <a:endParaRPr lang="sl-SI" dirty="0" smtClean="0"/>
          </a:p>
          <a:p>
            <a:pPr lvl="1"/>
            <a:endParaRPr lang="sl-SI"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490" y="1381461"/>
            <a:ext cx="6846296" cy="5347750"/>
          </a:xfrm>
          <a:prstGeom prst="rect">
            <a:avLst/>
          </a:prstGeom>
        </p:spPr>
      </p:pic>
    </p:spTree>
    <p:extLst>
      <p:ext uri="{BB962C8B-B14F-4D97-AF65-F5344CB8AC3E}">
        <p14:creationId xmlns:p14="http://schemas.microsoft.com/office/powerpoint/2010/main" val="1661803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18029</TotalTime>
  <Words>804</Words>
  <Application>Microsoft Office PowerPoint</Application>
  <PresentationFormat>Widescreen</PresentationFormat>
  <Paragraphs>176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Cambria Math</vt:lpstr>
      <vt:lpstr>Century Gothic</vt:lpstr>
      <vt:lpstr>Wingdings 3</vt:lpstr>
      <vt:lpstr>Wisp</vt:lpstr>
      <vt:lpstr>Grafi in omrežja  Python in NetworkX</vt:lpstr>
      <vt:lpstr>PowerPoint Presentation</vt:lpstr>
      <vt:lpstr>PowerPoint Presentation</vt:lpstr>
      <vt:lpstr>PowerPoint Presentation</vt:lpstr>
      <vt:lpstr>PowerPoint Presentation</vt:lpstr>
      <vt:lpstr>PowerPoint Presentation</vt:lpstr>
      <vt:lpstr>PowerPoint Presentation</vt:lpstr>
      <vt:lpstr>Kaj pa predstavitev z razredom?  Kakšne metode potrebujemo?</vt:lpstr>
      <vt:lpstr>class Graf:</vt:lpstr>
      <vt:lpstr>Vstavljanje vozlišč </vt:lpstr>
      <vt:lpstr>Vstavljanje povezav</vt:lpstr>
      <vt:lpstr>Odstranjevanje vozlišč</vt:lpstr>
      <vt:lpstr>Odstranjevanje povezav</vt:lpstr>
      <vt:lpstr>Kako izvedeti če vozlišče je v grafu? </vt:lpstr>
      <vt:lpstr>Katere sosede ima vozlišče?</vt:lpstr>
      <vt:lpstr>Sestava grafa s pomočjo razreda</vt:lpstr>
      <vt:lpstr>Odstrani povezavo in odstrani vozlišče</vt:lpstr>
      <vt:lpstr>Slika grafa pred odstranjevanjem</vt:lpstr>
      <vt:lpstr>NetworkX</vt:lpstr>
      <vt:lpstr>Graf </vt:lpstr>
      <vt:lpstr>Vizualizacija -  neusmerjen graf</vt:lpstr>
      <vt:lpstr>Vizualizacija –  usmerjen graf</vt:lpstr>
      <vt:lpstr>In še brez vozlov</vt:lpstr>
      <vt:lpstr>Vgrajeni grafi</vt:lpstr>
      <vt:lpstr>Primer 1 – manjše socialno omrežje  - osnovni načrt  </vt:lpstr>
      <vt:lpstr>PowerPoint Presentation</vt:lpstr>
      <vt:lpstr>PowerPoint Presentation</vt:lpstr>
      <vt:lpstr>PowerPoint Presentation</vt:lpstr>
      <vt:lpstr>Primer 2 –  večje socialno omrežje   </vt:lpstr>
      <vt:lpstr>Osnovne informacije</vt:lpstr>
      <vt:lpstr>PowerPoint Presentation</vt:lpstr>
      <vt:lpstr>Nadaljujemo z risanjem grafa</vt:lpstr>
      <vt:lpstr>PowerPoint Presentation</vt:lpstr>
      <vt:lpstr>Algoritem za odkrivanje skupnosti</vt:lpstr>
      <vt:lpstr>Funkcija in klic funkcije </vt:lpstr>
      <vt:lpstr>PowerPoint Presentation</vt:lpstr>
      <vt:lpstr>Izvor grafa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 Graf</dc:title>
  <dc:creator>uporabnik</dc:creator>
  <cp:lastModifiedBy>uporabnik</cp:lastModifiedBy>
  <cp:revision>83</cp:revision>
  <dcterms:created xsi:type="dcterms:W3CDTF">2017-01-16T14:13:48Z</dcterms:created>
  <dcterms:modified xsi:type="dcterms:W3CDTF">2017-01-31T18:59:25Z</dcterms:modified>
</cp:coreProperties>
</file>