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73" r:id="rId4"/>
    <p:sldId id="274" r:id="rId5"/>
    <p:sldId id="266" r:id="rId6"/>
    <p:sldId id="277" r:id="rId7"/>
    <p:sldId id="259" r:id="rId8"/>
    <p:sldId id="276" r:id="rId9"/>
    <p:sldId id="275" r:id="rId10"/>
    <p:sldId id="272" r:id="rId11"/>
    <p:sldId id="267" r:id="rId12"/>
    <p:sldId id="280" r:id="rId13"/>
    <p:sldId id="265" r:id="rId14"/>
    <p:sldId id="281" r:id="rId15"/>
    <p:sldId id="278" r:id="rId16"/>
    <p:sldId id="279" r:id="rId17"/>
    <p:sldId id="260" r:id="rId18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a" initials="P" lastIdx="10" clrIdx="0">
    <p:extLst>
      <p:ext uri="{19B8F6BF-5375-455C-9EA6-DF929625EA0E}">
        <p15:presenceInfo xmlns:p15="http://schemas.microsoft.com/office/powerpoint/2012/main" userId="Petr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6E0924-940D-494B-9A16-52D36E461746}" type="datetimeFigureOut">
              <a:rPr lang="sl-SI" smtClean="0"/>
              <a:t>1. 02. 2017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CFF35-287A-4BB9-BBDC-3D253D78173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09108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GiN3jRdgxU4?t=375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Na grafu pokaži kaj je kapaciteta povezave, pretok,</a:t>
            </a:r>
            <a:r>
              <a:rPr lang="sl-SI" baseline="0" dirty="0" smtClean="0"/>
              <a:t> trenutna kapaciteta, povečujoča pot</a:t>
            </a:r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CFF35-287A-4BB9-BBDC-3D253D78173B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276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dirty="0" smtClean="0"/>
              <a:t>Pokaži nekaj 3 korake</a:t>
            </a:r>
            <a:r>
              <a:rPr lang="sl-SI" baseline="0" dirty="0" smtClean="0"/>
              <a:t> … zadnji korak kot na </a:t>
            </a:r>
            <a:r>
              <a:rPr lang="sl-SI" dirty="0" smtClean="0">
                <a:hlinkClick r:id="rId3"/>
              </a:rPr>
              <a:t>https://youtu.be/GiN3jRdgxU4?t=375</a:t>
            </a:r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CFF35-287A-4BB9-BBDC-3D253D78173B}" type="slidenum">
              <a:rPr lang="sl-SI" smtClean="0"/>
              <a:t>11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65911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Kako pridemo do O(VE^2)?</a:t>
            </a:r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CFF35-287A-4BB9-BBDC-3D253D78173B}" type="slidenum">
              <a:rPr lang="sl-SI" smtClean="0"/>
              <a:t>13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26731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94F-5F2D-47D2-969C-4F26483B9A99}" type="datetimeFigureOut">
              <a:rPr lang="sl-SI" smtClean="0"/>
              <a:t>1. 02. 2017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79E5-BEF4-4E23-A40F-11BFCCDEB70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49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94F-5F2D-47D2-969C-4F26483B9A99}" type="datetimeFigureOut">
              <a:rPr lang="sl-SI" smtClean="0"/>
              <a:t>1. 02. 2017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79E5-BEF4-4E23-A40F-11BFCCDEB70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51156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94F-5F2D-47D2-969C-4F26483B9A99}" type="datetimeFigureOut">
              <a:rPr lang="sl-SI" smtClean="0"/>
              <a:t>1. 02. 2017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79E5-BEF4-4E23-A40F-11BFCCDEB70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90144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94F-5F2D-47D2-969C-4F26483B9A99}" type="datetimeFigureOut">
              <a:rPr lang="sl-SI" smtClean="0"/>
              <a:t>1. 02. 2017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79E5-BEF4-4E23-A40F-11BFCCDEB70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757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94F-5F2D-47D2-969C-4F26483B9A99}" type="datetimeFigureOut">
              <a:rPr lang="sl-SI" smtClean="0"/>
              <a:t>1. 02. 2017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79E5-BEF4-4E23-A40F-11BFCCDEB70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1560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94F-5F2D-47D2-969C-4F26483B9A99}" type="datetimeFigureOut">
              <a:rPr lang="sl-SI" smtClean="0"/>
              <a:t>1. 02. 2017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79E5-BEF4-4E23-A40F-11BFCCDEB70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20548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94F-5F2D-47D2-969C-4F26483B9A99}" type="datetimeFigureOut">
              <a:rPr lang="sl-SI" smtClean="0"/>
              <a:t>1. 02. 2017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79E5-BEF4-4E23-A40F-11BFCCDEB70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53989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94F-5F2D-47D2-969C-4F26483B9A99}" type="datetimeFigureOut">
              <a:rPr lang="sl-SI" smtClean="0"/>
              <a:t>1. 02. 2017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79E5-BEF4-4E23-A40F-11BFCCDEB70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12972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94F-5F2D-47D2-969C-4F26483B9A99}" type="datetimeFigureOut">
              <a:rPr lang="sl-SI" smtClean="0"/>
              <a:t>1. 02. 2017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79E5-BEF4-4E23-A40F-11BFCCDEB70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56880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94F-5F2D-47D2-969C-4F26483B9A99}" type="datetimeFigureOut">
              <a:rPr lang="sl-SI" smtClean="0"/>
              <a:t>1. 02. 2017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79E5-BEF4-4E23-A40F-11BFCCDEB70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12392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94F-5F2D-47D2-969C-4F26483B9A99}" type="datetimeFigureOut">
              <a:rPr lang="sl-SI" smtClean="0"/>
              <a:t>1. 02. 2017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79E5-BEF4-4E23-A40F-11BFCCDEB70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21591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7C94F-5F2D-47D2-969C-4F26483B9A99}" type="datetimeFigureOut">
              <a:rPr lang="sl-SI" smtClean="0"/>
              <a:t>1. 02. 2017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F79E5-BEF4-4E23-A40F-11BFCCDEB70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44717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readth-first_search" TargetMode="External"/><Relationship Id="rId7" Type="http://schemas.openxmlformats.org/officeDocument/2006/relationships/hyperlink" Target="https://www.youtube.com/watch?v=SqGeM3FYkfo&amp;t=10s" TargetMode="External"/><Relationship Id="rId2" Type="http://schemas.openxmlformats.org/officeDocument/2006/relationships/hyperlink" Target="http://abcnews.go.com/blogs/politics/2013/03/keystone-xl-pipeline-does-little-environmental-harm-us-find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GiN3jRdgxU4&amp;t=2s" TargetMode="External"/><Relationship Id="rId5" Type="http://schemas.openxmlformats.org/officeDocument/2006/relationships/hyperlink" Target="https://brilliant.org/wiki/edmonds-karp-algorithm/" TargetMode="External"/><Relationship Id="rId4" Type="http://schemas.openxmlformats.org/officeDocument/2006/relationships/hyperlink" Target="https://brilliant.org/wiki/graphs/#breadth-first-search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abcnews.go.com/blogs/politics/2013/03/keystone-xl-pipeline-does-little-environmental-harm-us-find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readth-first_search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43438" y="2524559"/>
            <a:ext cx="9144000" cy="1446191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r>
              <a:rPr lang="sl-SI" sz="5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Edmonds</a:t>
            </a:r>
            <a:r>
              <a:rPr lang="sl-SI" sz="5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-Karpov algoritem za iskanje največjega pretoka</a:t>
            </a:r>
            <a:endParaRPr lang="sl-SI" sz="5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81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Edmonds</a:t>
            </a:r>
            <a:r>
              <a:rPr lang="sl-SI" dirty="0" smtClean="0"/>
              <a:t>-Karpov algoritem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sl-SI" dirty="0" smtClean="0"/>
              <a:t>Pretok je enak 0.</a:t>
            </a:r>
          </a:p>
          <a:p>
            <a:pPr marL="514350" indent="-514350">
              <a:buAutoNum type="arabicPeriod"/>
            </a:pPr>
            <a:r>
              <a:rPr lang="sl-SI" dirty="0" smtClean="0"/>
              <a:t>Z BFS poiščemo povečujočo pot. Dokler obstaja povečujoča pot ponavljamo:</a:t>
            </a:r>
          </a:p>
          <a:p>
            <a:pPr marL="457200" lvl="1" indent="0">
              <a:buNone/>
            </a:pPr>
            <a:r>
              <a:rPr lang="sl-SI" dirty="0" smtClean="0"/>
              <a:t>2. 1. Pretok povečamo za najmanjšo kapaciteto povezave na povečujoči poti.</a:t>
            </a:r>
          </a:p>
          <a:p>
            <a:pPr marL="457200" lvl="1" indent="0">
              <a:buNone/>
            </a:pPr>
            <a:r>
              <a:rPr lang="sl-SI" dirty="0" smtClean="0"/>
              <a:t>2. 2. Sestavimo residualno omrežje.</a:t>
            </a:r>
          </a:p>
          <a:p>
            <a:pPr marL="0" indent="0">
              <a:buNone/>
            </a:pPr>
            <a:r>
              <a:rPr lang="sl-SI" dirty="0" smtClean="0"/>
              <a:t>3. Vrnemo pretok, ta pretok je </a:t>
            </a:r>
            <a:r>
              <a:rPr lang="sl-SI" b="1" dirty="0" smtClean="0"/>
              <a:t>največji pretok </a:t>
            </a:r>
            <a:r>
              <a:rPr lang="sl-SI" dirty="0" smtClean="0"/>
              <a:t>po danem omrežju.</a:t>
            </a:r>
          </a:p>
        </p:txBody>
      </p:sp>
    </p:spTree>
    <p:extLst>
      <p:ext uri="{BB962C8B-B14F-4D97-AF65-F5344CB8AC3E}">
        <p14:creationId xmlns:p14="http://schemas.microsoft.com/office/powerpoint/2010/main" val="225368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Prikaz delovanja algoritma na primeru</a:t>
            </a:r>
            <a:endParaRPr lang="sl-SI" dirty="0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2024495"/>
            <a:ext cx="8222965" cy="3569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76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3375" y="750140"/>
            <a:ext cx="8262640" cy="5612550"/>
          </a:xfrm>
        </p:spPr>
      </p:pic>
    </p:spTree>
    <p:extLst>
      <p:ext uri="{BB962C8B-B14F-4D97-AF65-F5344CB8AC3E}">
        <p14:creationId xmlns:p14="http://schemas.microsoft.com/office/powerpoint/2010/main" val="20951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Časovna zahtevnost</a:t>
            </a:r>
            <a:endParaRPr lang="sl-SI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značba mest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l-SI" dirty="0" smtClean="0"/>
                  <a:t>Ford-</a:t>
                </a:r>
                <a:r>
                  <a:rPr lang="sl-SI" dirty="0" err="1" smtClean="0"/>
                  <a:t>Fulkerson</a:t>
                </a:r>
                <a:r>
                  <a:rPr lang="sl-SI" dirty="0" smtClean="0"/>
                  <a:t>: </a:t>
                </a:r>
                <a14:m>
                  <m:oMath xmlns:m="http://schemas.openxmlformats.org/officeDocument/2006/math">
                    <m:r>
                      <a:rPr lang="sl-SI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sl-SI" i="1"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begChr m:val="|"/>
                        <m:endChr m:val="|"/>
                        <m:ctrlPr>
                          <a:rPr lang="sl-SI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l-SI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sl-SI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sl-SI" b="0" i="1" smtClean="0">
                        <a:latin typeface="Cambria Math" panose="02040503050406030204" pitchFamily="18" charset="0"/>
                      </a:rPr>
                      <m:t>𝑚𝑎𝑥𝐹𝑙𝑜𝑤</m:t>
                    </m:r>
                    <m:r>
                      <a:rPr lang="sl-SI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sl-SI" dirty="0" smtClean="0"/>
              </a:p>
              <a:p>
                <a:r>
                  <a:rPr lang="sl-SI" dirty="0" err="1" smtClean="0"/>
                  <a:t>Edmond-Karps</a:t>
                </a:r>
                <a:r>
                  <a:rPr lang="sl-SI" dirty="0" smtClean="0"/>
                  <a:t>: </a:t>
                </a:r>
                <a14:m>
                  <m:oMath xmlns:m="http://schemas.openxmlformats.org/officeDocument/2006/math">
                    <m:r>
                      <a:rPr lang="sl-SI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l-SI" b="0" i="1" smtClean="0">
                        <a:latin typeface="Cambria Math" panose="02040503050406030204" pitchFamily="18" charset="0"/>
                      </a:rPr>
                      <m:t>(|</m:t>
                    </m:r>
                    <m:r>
                      <a:rPr lang="sl-SI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sl-SI" b="0" i="1" smtClean="0">
                        <a:latin typeface="Cambria Math" panose="02040503050406030204" pitchFamily="18" charset="0"/>
                      </a:rPr>
                      <m:t>|</m:t>
                    </m:r>
                    <m:sSup>
                      <m:sSupPr>
                        <m:ctrlPr>
                          <a:rPr lang="sl-SI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l-SI" b="0" i="1" smtClean="0">
                            <a:latin typeface="Cambria Math" panose="02040503050406030204" pitchFamily="18" charset="0"/>
                          </a:rPr>
                          <m:t>∗|</m:t>
                        </m:r>
                        <m:r>
                          <a:rPr lang="sl-SI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sl-SI" b="0" i="1" smtClean="0">
                            <a:latin typeface="Cambria Math" panose="02040503050406030204" pitchFamily="18" charset="0"/>
                          </a:rPr>
                          <m:t>|</m:t>
                        </m:r>
                      </m:e>
                      <m:sup>
                        <m:r>
                          <a:rPr lang="sl-SI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l-SI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sl-SI" dirty="0" smtClean="0"/>
              </a:p>
            </p:txBody>
          </p:sp>
        </mc:Choice>
        <mc:Fallback xmlns="">
          <p:sp>
            <p:nvSpPr>
              <p:cNvPr id="3" name="Označba mest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756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4000" dirty="0" smtClean="0"/>
              <a:t>Implementacija BFS za iskanje povečujoče poti</a:t>
            </a:r>
            <a:endParaRPr lang="sl-SI" sz="40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>
              <a:buNone/>
            </a:pP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from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omrezje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import *</a:t>
            </a:r>
          </a:p>
          <a:p>
            <a:pPr marL="0" indent="0">
              <a:buNone/>
            </a:pP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from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vrsta import *</a:t>
            </a:r>
          </a:p>
          <a:p>
            <a:pPr marL="0" indent="0">
              <a:buNone/>
            </a:pPr>
            <a:endParaRPr lang="sl-SI" sz="9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BFS(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omrezje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"BFS prilagojen za iskanje najkrajše poti v usmerjenem omrežju"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vrsta = Vrsta()#vozlišča čakajo na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prgled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BFS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vrsta.vstavi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(0)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obiskana = [0]#vozlišča, ki smo jih že pregledali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pot = {}#vse poti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not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vrsta.prazna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():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zacetekVrste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vrsta.zacetek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()#vzamemo prvo vozlišče iz vrste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sosednjaVozlisca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omrezje.sosed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zacetekVrste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)#pogledamo kdo so njegovi sosedi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vozlisce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in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sosednjaVozlisca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vozlisce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not in obiskana:    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vrsta.vstavi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vozlisce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obiskana.append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vozlisce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pot[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vozlisce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] =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zacetekVrste</a:t>
            </a:r>
            <a:endParaRPr lang="sl-SI" sz="9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vozlisce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+ 1 ==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omrezje.razseznost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povecujocaPot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= [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vozlisce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trenutni =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vozlisce</a:t>
            </a:r>
            <a:endParaRPr lang="sl-SI" sz="9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trenutni in pot: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povecujocaPot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= [pot[trenutni]]+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povecujocaPot</a:t>
            </a:r>
            <a:endParaRPr lang="sl-SI" sz="9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trenutni = pot[trenutni]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povecujocaPot</a:t>
            </a:r>
            <a:endParaRPr lang="sl-SI" sz="9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vrsta.odstrani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None</a:t>
            </a:r>
          </a:p>
        </p:txBody>
      </p:sp>
    </p:spTree>
    <p:extLst>
      <p:ext uri="{BB962C8B-B14F-4D97-AF65-F5344CB8AC3E}">
        <p14:creationId xmlns:p14="http://schemas.microsoft.com/office/powerpoint/2010/main" val="57784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4000" dirty="0" smtClean="0"/>
              <a:t>Implementacija </a:t>
            </a:r>
            <a:r>
              <a:rPr lang="sl-SI" sz="4000" dirty="0" err="1" smtClean="0"/>
              <a:t>Edmonds-Karpovega</a:t>
            </a:r>
            <a:r>
              <a:rPr lang="sl-SI" sz="4000" dirty="0" smtClean="0"/>
              <a:t> algoritma</a:t>
            </a:r>
            <a:endParaRPr lang="sl-SI" sz="40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 marL="0" indent="0">
              <a:buNone/>
            </a:pP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from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BFS import *</a:t>
            </a:r>
          </a:p>
          <a:p>
            <a:pPr marL="0" indent="0">
              <a:buNone/>
            </a:pPr>
            <a:endParaRPr lang="sl-SI" sz="9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Edmonds_Karp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omrezjePretokov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#na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zacetku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je pretok skozi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omrezjePretokov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enak 0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pretok = 0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#prva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povecujoca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pot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povecujocaPot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= BFS(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omrezjePretokov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#dokler obstaja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povecujoca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pot lahko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povecamo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pretok skozi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omrezjePretokov</a:t>
            </a:r>
            <a:endParaRPr lang="sl-SI" sz="9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povecujocaPot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!= None: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kapacitetePovezav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= []#kapacitete povezav na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povecujoci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poti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par in range(len(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povecujocaPot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)-1):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kapacitetePovezav.append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omrezjePretokov.kapaciteta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povecujocaPot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[par],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povecujocaPot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[par+1]))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dodatniTok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= min(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kapacitetePovezav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)#koliko dodatnega toka lahko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posljemo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najvec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po trenutni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povecujoci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poti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    pretok = pretok +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dodatniTok</a:t>
            </a:r>
            <a:endParaRPr lang="sl-SI" sz="9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par in range(len(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povecujocaPot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)-1):#residualno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omrezjePretokov</a:t>
            </a:r>
            <a:endParaRPr lang="sl-SI" sz="9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        iz =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povecujocaPot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[par]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        v =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povecujocaPot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[par + 1]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omrezjePretokov.kapaciteta_posodobi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(iz, v, 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omrezjePretokov.kapaciteta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(iz, v) -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dodatniTok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omrezjePretokov.kapaciteta_posodobi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(v, iz, 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omrezjePretokov.kapaciteta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(v, iz) +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dodatniTok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povecujocaPot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= BFS(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omrezjePretokov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pPr marL="0" indent="0">
              <a:buNone/>
            </a:pP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sl-SI" sz="900" dirty="0" err="1"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sl-SI" sz="900" dirty="0">
                <a:latin typeface="Consolas" panose="020B0609020204030204" pitchFamily="49" charset="0"/>
                <a:cs typeface="Consolas" panose="020B0609020204030204" pitchFamily="49" charset="0"/>
              </a:rPr>
              <a:t> pretok</a:t>
            </a:r>
          </a:p>
        </p:txBody>
      </p:sp>
    </p:spTree>
    <p:extLst>
      <p:ext uri="{BB962C8B-B14F-4D97-AF65-F5344CB8AC3E}">
        <p14:creationId xmlns:p14="http://schemas.microsoft.com/office/powerpoint/2010/main" val="331035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Prikaz delovanja</a:t>
            </a:r>
            <a:endParaRPr lang="sl-SI" dirty="0"/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775" y="1931511"/>
            <a:ext cx="5229225" cy="3590925"/>
          </a:xfr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5153" y="2316883"/>
            <a:ext cx="4813211" cy="282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92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Viri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1600" dirty="0"/>
              <a:t>Jimmy </a:t>
            </a:r>
            <a:r>
              <a:rPr lang="sl-SI" sz="1600" dirty="0" err="1"/>
              <a:t>Jeong</a:t>
            </a:r>
            <a:r>
              <a:rPr lang="sl-SI" sz="1600" dirty="0"/>
              <a:t>/</a:t>
            </a:r>
            <a:r>
              <a:rPr lang="sl-SI" sz="1600" dirty="0" err="1"/>
              <a:t>Bloomberg</a:t>
            </a:r>
            <a:r>
              <a:rPr lang="sl-SI" sz="1600" dirty="0"/>
              <a:t>, </a:t>
            </a:r>
            <a:r>
              <a:rPr lang="sl-SI" sz="1600" dirty="0">
                <a:hlinkClick r:id="rId2"/>
              </a:rPr>
              <a:t>http://abcnews.go.com/blogs/politics/2013/03/keystone-xl-pipeline-does-little-environmental-harm-us-finds/</a:t>
            </a:r>
            <a:r>
              <a:rPr lang="sl-SI" sz="1600" dirty="0"/>
              <a:t> (20. 1. 2017</a:t>
            </a:r>
            <a:r>
              <a:rPr lang="sl-SI" sz="1600" dirty="0" smtClean="0"/>
              <a:t>)</a:t>
            </a:r>
          </a:p>
          <a:p>
            <a:r>
              <a:rPr lang="sl-SI" sz="1600" dirty="0" err="1"/>
              <a:t>Wikipedia</a:t>
            </a:r>
            <a:r>
              <a:rPr lang="sl-SI" sz="1600" dirty="0"/>
              <a:t>, </a:t>
            </a:r>
            <a:r>
              <a:rPr lang="sl-SI" sz="1600" dirty="0">
                <a:hlinkClick r:id="rId3"/>
              </a:rPr>
              <a:t> https://en.wikipedia.org/wiki/Breadth-first_search</a:t>
            </a:r>
            <a:r>
              <a:rPr lang="sl-SI" sz="1600" dirty="0"/>
              <a:t> (20. 1. 2017)</a:t>
            </a:r>
          </a:p>
          <a:p>
            <a:r>
              <a:rPr lang="en-US" sz="1600" dirty="0" smtClean="0"/>
              <a:t>Wikipedia</a:t>
            </a:r>
            <a:r>
              <a:rPr lang="sl-SI" sz="1600" dirty="0" smtClean="0"/>
              <a:t>;</a:t>
            </a:r>
            <a:r>
              <a:rPr lang="en-US" sz="1600" dirty="0" smtClean="0"/>
              <a:t> </a:t>
            </a:r>
            <a:r>
              <a:rPr lang="en-US" sz="1600" dirty="0"/>
              <a:t>Breadth Frist Search,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en.wikipedia.org/wiki/Breadth-first_search</a:t>
            </a:r>
            <a:r>
              <a:rPr lang="sl-SI" sz="1600" dirty="0" smtClean="0"/>
              <a:t> (</a:t>
            </a:r>
            <a:r>
              <a:rPr lang="en-US" sz="1600" dirty="0" smtClean="0"/>
              <a:t>11</a:t>
            </a:r>
            <a:r>
              <a:rPr lang="en-US" sz="1600" dirty="0"/>
              <a:t>. 1. </a:t>
            </a:r>
            <a:r>
              <a:rPr lang="en-US" sz="1600" dirty="0" smtClean="0"/>
              <a:t>2017</a:t>
            </a:r>
            <a:r>
              <a:rPr lang="sl-SI" sz="1600" dirty="0" smtClean="0"/>
              <a:t>)</a:t>
            </a:r>
            <a:endParaRPr lang="en-US" sz="1600" dirty="0"/>
          </a:p>
          <a:p>
            <a:r>
              <a:rPr lang="sl-SI" sz="1600" dirty="0" err="1" smtClean="0"/>
              <a:t>Brilliant</a:t>
            </a:r>
            <a:r>
              <a:rPr lang="sl-SI" sz="1600" dirty="0" smtClean="0"/>
              <a:t>; </a:t>
            </a:r>
            <a:r>
              <a:rPr lang="en-US" sz="1600" dirty="0" smtClean="0"/>
              <a:t>Thaddeus </a:t>
            </a:r>
            <a:r>
              <a:rPr lang="en-US" sz="1600" dirty="0" err="1"/>
              <a:t>Abiy</a:t>
            </a:r>
            <a:r>
              <a:rPr lang="en-US" sz="1600" dirty="0"/>
              <a:t>, </a:t>
            </a:r>
            <a:r>
              <a:rPr lang="en-US" sz="1600" dirty="0" err="1"/>
              <a:t>Beakal</a:t>
            </a:r>
            <a:r>
              <a:rPr lang="en-US" sz="1600" dirty="0"/>
              <a:t> </a:t>
            </a:r>
            <a:r>
              <a:rPr lang="en-US" sz="1600" dirty="0" err="1"/>
              <a:t>Tiliksew</a:t>
            </a:r>
            <a:r>
              <a:rPr lang="en-US" sz="1600" dirty="0"/>
              <a:t>, Christopher Williams, </a:t>
            </a:r>
            <a:r>
              <a:rPr lang="en-US" sz="1600" dirty="0" err="1"/>
              <a:t>Karleigh</a:t>
            </a:r>
            <a:r>
              <a:rPr lang="en-US" sz="1600" dirty="0"/>
              <a:t> </a:t>
            </a:r>
            <a:r>
              <a:rPr lang="en-US" sz="1600" dirty="0" smtClean="0"/>
              <a:t>Moore,</a:t>
            </a:r>
            <a:r>
              <a:rPr lang="sl-SI" sz="1600" dirty="0" smtClean="0"/>
              <a:t> </a:t>
            </a:r>
            <a:r>
              <a:rPr lang="sl-SI" sz="1600" dirty="0" err="1" smtClean="0"/>
              <a:t>Josh</a:t>
            </a:r>
            <a:r>
              <a:rPr lang="sl-SI" sz="1600" dirty="0" smtClean="0"/>
              <a:t> </a:t>
            </a:r>
            <a:r>
              <a:rPr lang="sl-SI" sz="1600" dirty="0"/>
              <a:t>Silverman, Sam </a:t>
            </a:r>
            <a:r>
              <a:rPr lang="sl-SI" sz="1600" dirty="0" err="1"/>
              <a:t>Solomon</a:t>
            </a:r>
            <a:r>
              <a:rPr lang="sl-SI" sz="1600" dirty="0"/>
              <a:t>, </a:t>
            </a:r>
            <a:r>
              <a:rPr lang="sl-SI" sz="1600" dirty="0" err="1"/>
              <a:t>Arron</a:t>
            </a:r>
            <a:r>
              <a:rPr lang="sl-SI" sz="1600" dirty="0"/>
              <a:t> </a:t>
            </a:r>
            <a:r>
              <a:rPr lang="sl-SI" sz="1600" dirty="0" err="1"/>
              <a:t>Kau</a:t>
            </a:r>
            <a:r>
              <a:rPr lang="sl-SI" sz="1600" dirty="0"/>
              <a:t>, </a:t>
            </a:r>
            <a:r>
              <a:rPr lang="sl-SI" sz="1600" dirty="0" err="1"/>
              <a:t>Suyeon</a:t>
            </a:r>
            <a:r>
              <a:rPr lang="sl-SI" sz="1600" dirty="0"/>
              <a:t> </a:t>
            </a:r>
            <a:r>
              <a:rPr lang="sl-SI" sz="1600" dirty="0" err="1"/>
              <a:t>Khim</a:t>
            </a:r>
            <a:r>
              <a:rPr lang="sl-SI" sz="1600" dirty="0"/>
              <a:t>, </a:t>
            </a:r>
            <a:r>
              <a:rPr lang="sl-SI" sz="1600" dirty="0" err="1" smtClean="0"/>
              <a:t>Graphs</a:t>
            </a:r>
            <a:r>
              <a:rPr lang="sl-SI" sz="1600" dirty="0" smtClean="0"/>
              <a:t>, </a:t>
            </a:r>
            <a:r>
              <a:rPr lang="sl-SI" sz="1600" dirty="0" smtClean="0">
                <a:hlinkClick r:id="rId4"/>
              </a:rPr>
              <a:t>https</a:t>
            </a:r>
            <a:r>
              <a:rPr lang="sl-SI" sz="1600" dirty="0">
                <a:hlinkClick r:id="rId4"/>
              </a:rPr>
              <a:t>://brilliant.org/wiki/graphs/#</a:t>
            </a:r>
            <a:r>
              <a:rPr lang="sl-SI" sz="1600" dirty="0" smtClean="0">
                <a:hlinkClick r:id="rId4"/>
              </a:rPr>
              <a:t>breadth-first-search</a:t>
            </a:r>
            <a:r>
              <a:rPr lang="sl-SI" sz="1600" dirty="0" smtClean="0"/>
              <a:t> (10</a:t>
            </a:r>
            <a:r>
              <a:rPr lang="sl-SI" sz="1600" dirty="0"/>
              <a:t>. 1. </a:t>
            </a:r>
            <a:r>
              <a:rPr lang="sl-SI" sz="1600" dirty="0" smtClean="0"/>
              <a:t>2017)</a:t>
            </a:r>
            <a:endParaRPr lang="sl-SI" sz="1600" dirty="0"/>
          </a:p>
          <a:p>
            <a:r>
              <a:rPr lang="sl-SI" sz="1600" dirty="0" err="1" smtClean="0"/>
              <a:t>Brilliant</a:t>
            </a:r>
            <a:r>
              <a:rPr lang="sl-SI" sz="1600" dirty="0" smtClean="0"/>
              <a:t>; </a:t>
            </a:r>
            <a:r>
              <a:rPr lang="en-US" sz="1600" dirty="0" smtClean="0"/>
              <a:t>Alex </a:t>
            </a:r>
            <a:r>
              <a:rPr lang="en-US" sz="1600" dirty="0" err="1"/>
              <a:t>Chumbley</a:t>
            </a:r>
            <a:r>
              <a:rPr lang="en-US" sz="1600" dirty="0"/>
              <a:t>, Edmonds-Karp algorithm, </a:t>
            </a:r>
            <a:r>
              <a:rPr lang="en-US" sz="1600" dirty="0">
                <a:hlinkClick r:id="rId5"/>
              </a:rPr>
              <a:t>https://</a:t>
            </a:r>
            <a:r>
              <a:rPr lang="en-US" sz="1600" dirty="0" smtClean="0">
                <a:hlinkClick r:id="rId5"/>
              </a:rPr>
              <a:t>brilliant.org/</a:t>
            </a:r>
            <a:r>
              <a:rPr lang="sl-SI" sz="1600" dirty="0" err="1" smtClean="0">
                <a:hlinkClick r:id="rId5"/>
              </a:rPr>
              <a:t>wiki</a:t>
            </a:r>
            <a:r>
              <a:rPr lang="sl-SI" sz="1600" dirty="0" smtClean="0">
                <a:hlinkClick r:id="rId5"/>
              </a:rPr>
              <a:t>/</a:t>
            </a:r>
            <a:r>
              <a:rPr lang="sl-SI" sz="1600" dirty="0" err="1" smtClean="0">
                <a:hlinkClick r:id="rId5"/>
              </a:rPr>
              <a:t>edmonds-karp-algorithm</a:t>
            </a:r>
            <a:r>
              <a:rPr lang="sl-SI" sz="1600" dirty="0" smtClean="0">
                <a:hlinkClick r:id="rId5"/>
              </a:rPr>
              <a:t>/</a:t>
            </a:r>
            <a:r>
              <a:rPr lang="sl-SI" sz="1600" dirty="0" smtClean="0"/>
              <a:t> (10</a:t>
            </a:r>
            <a:r>
              <a:rPr lang="sl-SI" sz="1600" dirty="0"/>
              <a:t>. 1. </a:t>
            </a:r>
            <a:r>
              <a:rPr lang="sl-SI" sz="1600" dirty="0" smtClean="0"/>
              <a:t>2017)</a:t>
            </a:r>
            <a:endParaRPr lang="sl-SI" sz="1600" dirty="0"/>
          </a:p>
          <a:p>
            <a:r>
              <a:rPr lang="sl-SI" sz="1600" dirty="0" smtClean="0"/>
              <a:t>YouTube; </a:t>
            </a:r>
            <a:r>
              <a:rPr lang="sl-SI" sz="1600" dirty="0" err="1" smtClean="0"/>
              <a:t>Tushar</a:t>
            </a:r>
            <a:r>
              <a:rPr lang="sl-SI" sz="1600" dirty="0" smtClean="0"/>
              <a:t> </a:t>
            </a:r>
            <a:r>
              <a:rPr lang="sl-SI" sz="1600" dirty="0" err="1"/>
              <a:t>Roy</a:t>
            </a:r>
            <a:r>
              <a:rPr lang="sl-SI" sz="1600" dirty="0"/>
              <a:t>, Ford-</a:t>
            </a:r>
            <a:r>
              <a:rPr lang="sl-SI" sz="1600" dirty="0" err="1"/>
              <a:t>Fulkerson</a:t>
            </a:r>
            <a:r>
              <a:rPr lang="sl-SI" sz="1600" dirty="0"/>
              <a:t> </a:t>
            </a:r>
            <a:r>
              <a:rPr lang="sl-SI" sz="1600" dirty="0" err="1"/>
              <a:t>algorithm</a:t>
            </a:r>
            <a:r>
              <a:rPr lang="sl-SI" sz="1600" dirty="0"/>
              <a:t> </a:t>
            </a:r>
            <a:r>
              <a:rPr lang="sl-SI" sz="1600" dirty="0" err="1"/>
              <a:t>Edmonds-Karp</a:t>
            </a:r>
            <a:r>
              <a:rPr lang="sl-SI" sz="1600" dirty="0"/>
              <a:t> </a:t>
            </a:r>
            <a:r>
              <a:rPr lang="sl-SI" sz="1600" dirty="0" err="1"/>
              <a:t>algorithm</a:t>
            </a:r>
            <a:r>
              <a:rPr lang="sl-SI" sz="1600" dirty="0"/>
              <a:t>, </a:t>
            </a:r>
            <a:r>
              <a:rPr lang="sl-SI" sz="1600" dirty="0">
                <a:hlinkClick r:id="rId6"/>
              </a:rPr>
              <a:t>https</a:t>
            </a:r>
            <a:r>
              <a:rPr lang="sl-SI" sz="1600" dirty="0" smtClean="0">
                <a:hlinkClick r:id="rId6"/>
              </a:rPr>
              <a:t>://www.youtube.com/watch?v=GiN3jRdgxU4&amp;t=2s</a:t>
            </a:r>
            <a:r>
              <a:rPr lang="sl-SI" sz="1600" dirty="0" smtClean="0"/>
              <a:t> (9. 12.2016)</a:t>
            </a:r>
            <a:endParaRPr lang="sl-SI" sz="1600" dirty="0"/>
          </a:p>
          <a:p>
            <a:r>
              <a:rPr lang="sl-SI" sz="1600" dirty="0" smtClean="0"/>
              <a:t>YouTube; Roland </a:t>
            </a:r>
            <a:r>
              <a:rPr lang="sl-SI" sz="1600" dirty="0" err="1"/>
              <a:t>Baranyi</a:t>
            </a:r>
            <a:r>
              <a:rPr lang="sl-SI" sz="1600" dirty="0"/>
              <a:t>, </a:t>
            </a:r>
            <a:r>
              <a:rPr lang="sl-SI" sz="1600" dirty="0" err="1"/>
              <a:t>Edmonds-Karp</a:t>
            </a:r>
            <a:r>
              <a:rPr lang="sl-SI" sz="1600" dirty="0"/>
              <a:t> </a:t>
            </a:r>
            <a:r>
              <a:rPr lang="sl-SI" sz="1600" dirty="0" err="1"/>
              <a:t>algorithm</a:t>
            </a:r>
            <a:r>
              <a:rPr lang="sl-SI" sz="1600" dirty="0"/>
              <a:t> </a:t>
            </a:r>
            <a:r>
              <a:rPr lang="sl-SI" sz="1600" dirty="0" err="1"/>
              <a:t>for</a:t>
            </a:r>
            <a:r>
              <a:rPr lang="sl-SI" sz="1600" dirty="0"/>
              <a:t> </a:t>
            </a:r>
            <a:r>
              <a:rPr lang="sl-SI" sz="1600" dirty="0" err="1"/>
              <a:t>max</a:t>
            </a:r>
            <a:r>
              <a:rPr lang="sl-SI" sz="1600" dirty="0"/>
              <a:t> </a:t>
            </a:r>
            <a:r>
              <a:rPr lang="sl-SI" sz="1600" dirty="0" err="1"/>
              <a:t>flow</a:t>
            </a:r>
            <a:r>
              <a:rPr lang="sl-SI" sz="1600" dirty="0"/>
              <a:t>, </a:t>
            </a:r>
            <a:r>
              <a:rPr lang="sl-SI" sz="1600" dirty="0">
                <a:hlinkClick r:id="rId7"/>
              </a:rPr>
              <a:t>https://</a:t>
            </a:r>
            <a:r>
              <a:rPr lang="sl-SI" sz="1600" dirty="0" smtClean="0">
                <a:hlinkClick r:id="rId7"/>
              </a:rPr>
              <a:t>www.youtube.com/watch?v=SqGeM3FYkfo&amp;t=10s</a:t>
            </a:r>
            <a:r>
              <a:rPr lang="sl-SI" sz="1600" dirty="0" smtClean="0"/>
              <a:t> (29</a:t>
            </a:r>
            <a:r>
              <a:rPr lang="sl-SI" sz="1600" dirty="0"/>
              <a:t>. 12. </a:t>
            </a:r>
            <a:r>
              <a:rPr lang="sl-SI" sz="1600" dirty="0" smtClean="0"/>
              <a:t>2016)</a:t>
            </a:r>
            <a:endParaRPr lang="sl-SI" sz="1600" dirty="0"/>
          </a:p>
        </p:txBody>
      </p:sp>
    </p:spTree>
    <p:extLst>
      <p:ext uri="{BB962C8B-B14F-4D97-AF65-F5344CB8AC3E}">
        <p14:creationId xmlns:p14="http://schemas.microsoft.com/office/powerpoint/2010/main" val="37920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Problem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415441"/>
            <a:ext cx="10515600" cy="4761522"/>
          </a:xfrm>
        </p:spPr>
        <p:txBody>
          <a:bodyPr>
            <a:normAutofit/>
          </a:bodyPr>
          <a:lstStyle/>
          <a:p>
            <a:r>
              <a:rPr lang="sl-SI" dirty="0" smtClean="0"/>
              <a:t>Iz črpališča nafte, želimo v eni uri, prepeljati čim več nafte do </a:t>
            </a:r>
            <a:r>
              <a:rPr lang="sl-SI" dirty="0" err="1" smtClean="0"/>
              <a:t>raﬁnerije</a:t>
            </a:r>
            <a:r>
              <a:rPr lang="sl-SI" dirty="0"/>
              <a:t>. </a:t>
            </a:r>
            <a:r>
              <a:rPr lang="sl-SI" dirty="0" smtClean="0"/>
              <a:t>Med črpališčem in </a:t>
            </a:r>
            <a:r>
              <a:rPr lang="sl-SI" dirty="0" err="1" smtClean="0"/>
              <a:t>raﬁnerijo</a:t>
            </a:r>
            <a:r>
              <a:rPr lang="sl-SI" dirty="0" smtClean="0"/>
              <a:t> so speljane cevi različnih premerov</a:t>
            </a:r>
            <a:r>
              <a:rPr lang="sl-SI" dirty="0"/>
              <a:t>. </a:t>
            </a:r>
            <a:r>
              <a:rPr lang="sl-SI" dirty="0" smtClean="0"/>
              <a:t>Za cev </a:t>
            </a:r>
            <a:r>
              <a:rPr lang="sl-SI" dirty="0"/>
              <a:t>premera x </a:t>
            </a:r>
            <a:r>
              <a:rPr lang="sl-SI" dirty="0" smtClean="0"/>
              <a:t>dm </a:t>
            </a:r>
            <a:r>
              <a:rPr lang="sl-SI" dirty="0"/>
              <a:t>velja, da lahko po njej preteče največ </a:t>
            </a:r>
            <a:r>
              <a:rPr lang="sl-SI" dirty="0" smtClean="0"/>
              <a:t>x litrov </a:t>
            </a:r>
            <a:r>
              <a:rPr lang="sl-SI" dirty="0"/>
              <a:t>nafte na </a:t>
            </a:r>
            <a:r>
              <a:rPr lang="sl-SI" dirty="0" smtClean="0"/>
              <a:t>uro. </a:t>
            </a:r>
            <a:r>
              <a:rPr lang="sl-SI" dirty="0"/>
              <a:t>Kakšna je največja količina nafte, ki jo lahko prepeljemo do </a:t>
            </a:r>
            <a:r>
              <a:rPr lang="sl-SI" dirty="0" err="1" smtClean="0"/>
              <a:t>raﬁnerije</a:t>
            </a:r>
            <a:r>
              <a:rPr lang="sl-SI" dirty="0" smtClean="0"/>
              <a:t>?</a:t>
            </a:r>
          </a:p>
          <a:p>
            <a:endParaRPr lang="sl-SI" dirty="0"/>
          </a:p>
          <a:p>
            <a:pPr marL="0" indent="0">
              <a:buNone/>
            </a:pPr>
            <a:r>
              <a:rPr lang="sl-SI" dirty="0" smtClean="0"/>
              <a:t>* Rafinerija so veliki industrijski obrati, kjer z različnimi procesi iz surove nafte pridobivamo naftne derivate (plin, bencin, dizel).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9520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otnik 4"/>
          <p:cNvSpPr/>
          <p:nvPr/>
        </p:nvSpPr>
        <p:spPr>
          <a:xfrm>
            <a:off x="1184564" y="6076808"/>
            <a:ext cx="79525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200" dirty="0" smtClean="0"/>
              <a:t>Vir: </a:t>
            </a:r>
            <a:r>
              <a:rPr lang="sl-SI" sz="1200" dirty="0"/>
              <a:t>Jimmy </a:t>
            </a:r>
            <a:r>
              <a:rPr lang="sl-SI" sz="1200" dirty="0" err="1" smtClean="0"/>
              <a:t>Jeong</a:t>
            </a:r>
            <a:r>
              <a:rPr lang="sl-SI" sz="1200" dirty="0" smtClean="0"/>
              <a:t>/</a:t>
            </a:r>
            <a:r>
              <a:rPr lang="sl-SI" sz="1200" dirty="0" err="1" smtClean="0"/>
              <a:t>Bloomberg</a:t>
            </a:r>
            <a:r>
              <a:rPr lang="sl-SI" sz="1200" dirty="0" smtClean="0"/>
              <a:t>, </a:t>
            </a:r>
            <a:r>
              <a:rPr lang="sl-SI" sz="1200" dirty="0" smtClean="0">
                <a:hlinkClick r:id="rId2"/>
              </a:rPr>
              <a:t>http</a:t>
            </a:r>
            <a:r>
              <a:rPr lang="sl-SI" sz="1200" dirty="0">
                <a:hlinkClick r:id="rId2"/>
              </a:rPr>
              <a:t>://abcnews.go.com/blogs/politics/2013/03/keystone-xl-pipeline-does-little-environmental-harm-us-finds</a:t>
            </a:r>
            <a:r>
              <a:rPr lang="sl-SI" sz="1200" dirty="0" smtClean="0">
                <a:hlinkClick r:id="rId2"/>
              </a:rPr>
              <a:t>/</a:t>
            </a:r>
            <a:r>
              <a:rPr lang="sl-SI" sz="1200" dirty="0" smtClean="0"/>
              <a:t> (20. 1. 2017)</a:t>
            </a:r>
            <a:endParaRPr lang="sl-SI" sz="1200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564" y="618991"/>
            <a:ext cx="9480838" cy="533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33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Sistem cevi 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94" b="10902"/>
          <a:stretch/>
        </p:blipFill>
        <p:spPr>
          <a:xfrm>
            <a:off x="838200" y="1413163"/>
            <a:ext cx="9192436" cy="544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77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0" t="10040" r="9644" b="17289"/>
          <a:stretch/>
        </p:blipFill>
        <p:spPr>
          <a:xfrm>
            <a:off x="6045200" y="2852651"/>
            <a:ext cx="5400000" cy="3226415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Osnovni pojmi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Izvor in ponor</a:t>
            </a:r>
          </a:p>
          <a:p>
            <a:pPr lvl="1"/>
            <a:r>
              <a:rPr lang="sl-SI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Izvor navadno označimo s črko s, ponor pa s črko t.</a:t>
            </a:r>
          </a:p>
          <a:p>
            <a:r>
              <a:rPr lang="sl-SI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Kapaciteta povezave</a:t>
            </a:r>
          </a:p>
          <a:p>
            <a:pPr lvl="1"/>
            <a:r>
              <a:rPr lang="sl-SI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Koliko toka največ lahko potuje po povezavi.</a:t>
            </a:r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1" t="10224" r="10085" b="17556"/>
          <a:stretch/>
        </p:blipFill>
        <p:spPr>
          <a:xfrm>
            <a:off x="6130313" y="2843359"/>
            <a:ext cx="5308600" cy="3235707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6" t="11513" r="9239" b="15455"/>
          <a:stretch/>
        </p:blipFill>
        <p:spPr>
          <a:xfrm>
            <a:off x="6349021" y="2903041"/>
            <a:ext cx="5175005" cy="3283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907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20"/>
                            </p:stCondLst>
                            <p:childTnLst>
                              <p:par>
                                <p:cTn id="10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40"/>
                            </p:stCondLst>
                            <p:childTnLst>
                              <p:par>
                                <p:cTn id="26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Osnovni pojmi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Povečujoča pot</a:t>
            </a:r>
          </a:p>
          <a:p>
            <a:pPr lvl="1"/>
            <a:r>
              <a:rPr lang="sl-SI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Pot od izvora do ponora, po kateri še lahko pošljemo tok.</a:t>
            </a:r>
            <a:endParaRPr lang="sl-SI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l-SI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Residualno </a:t>
            </a:r>
            <a:r>
              <a:rPr lang="sl-SI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omrežje</a:t>
            </a:r>
          </a:p>
          <a:p>
            <a:pPr lvl="1"/>
            <a:r>
              <a:rPr lang="sl-SI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Omrežje z residualnimi kapacitetami.</a:t>
            </a:r>
          </a:p>
          <a:p>
            <a:r>
              <a:rPr lang="sl-SI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Pretok</a:t>
            </a:r>
          </a:p>
          <a:p>
            <a:pPr lvl="1"/>
            <a:r>
              <a:rPr lang="sl-SI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Količina toka, ki preide od izvora do ponora.</a:t>
            </a:r>
          </a:p>
          <a:p>
            <a:endParaRPr lang="sl-SI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99" t="11365"/>
          <a:stretch/>
        </p:blipFill>
        <p:spPr>
          <a:xfrm>
            <a:off x="6371487" y="2709868"/>
            <a:ext cx="5820513" cy="4148132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85" t="12258"/>
          <a:stretch/>
        </p:blipFill>
        <p:spPr>
          <a:xfrm>
            <a:off x="6307667" y="2751667"/>
            <a:ext cx="5884333" cy="4106333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76" t="11715"/>
          <a:stretch/>
        </p:blipFill>
        <p:spPr>
          <a:xfrm>
            <a:off x="6333067" y="2726266"/>
            <a:ext cx="5858933" cy="4131733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09" t="12258"/>
          <a:stretch/>
        </p:blipFill>
        <p:spPr>
          <a:xfrm>
            <a:off x="6358466" y="2751666"/>
            <a:ext cx="5833533" cy="4106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079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40"/>
                            </p:stCondLst>
                            <p:childTnLst>
                              <p:par>
                                <p:cTn id="10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20"/>
                            </p:stCondLst>
                            <p:childTnLst>
                              <p:par>
                                <p:cTn id="26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"/>
                            </p:stCondLst>
                            <p:childTnLst>
                              <p:par>
                                <p:cTn id="42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Iskanje povečujoče poti(</a:t>
            </a:r>
            <a:r>
              <a:rPr lang="sl-SI" dirty="0" err="1" smtClean="0"/>
              <a:t>Breadth-first</a:t>
            </a:r>
            <a:r>
              <a:rPr lang="sl-SI" dirty="0" smtClean="0"/>
              <a:t> </a:t>
            </a:r>
            <a:r>
              <a:rPr lang="sl-SI" dirty="0" err="1" smtClean="0"/>
              <a:t>Search</a:t>
            </a:r>
            <a:r>
              <a:rPr lang="sl-SI" dirty="0"/>
              <a:t>)</a:t>
            </a:r>
          </a:p>
        </p:txBody>
      </p:sp>
      <p:sp>
        <p:nvSpPr>
          <p:cNvPr id="5" name="Označba mesta vsebine 4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sl-SI" dirty="0" smtClean="0"/>
              <a:t>Pri </a:t>
            </a:r>
            <a:r>
              <a:rPr lang="sl-SI" dirty="0" err="1" smtClean="0"/>
              <a:t>Edmond-Karpovem</a:t>
            </a:r>
            <a:r>
              <a:rPr lang="sl-SI" dirty="0" smtClean="0"/>
              <a:t> algoritmu iščemo povečujoče poti s pomočjo Iskanja v širino</a:t>
            </a:r>
          </a:p>
          <a:p>
            <a:pPr lvl="1"/>
            <a:r>
              <a:rPr lang="sl-SI" dirty="0" smtClean="0"/>
              <a:t>Primer: Iskanje v širino v dvojiškem drevesu smo že spoznali. Temu smo rekli pregled po nivojih.</a:t>
            </a:r>
          </a:p>
          <a:p>
            <a:pPr lvl="1"/>
            <a:endParaRPr lang="sl-SI" dirty="0"/>
          </a:p>
          <a:p>
            <a:pPr lvl="1"/>
            <a:endParaRPr lang="sl-SI" dirty="0"/>
          </a:p>
        </p:txBody>
      </p:sp>
      <p:grpSp>
        <p:nvGrpSpPr>
          <p:cNvPr id="7" name="Skupina 6"/>
          <p:cNvGrpSpPr/>
          <p:nvPr/>
        </p:nvGrpSpPr>
        <p:grpSpPr>
          <a:xfrm>
            <a:off x="3715252" y="3609473"/>
            <a:ext cx="5184561" cy="2636665"/>
            <a:chOff x="3696002" y="3311090"/>
            <a:chExt cx="5184561" cy="2636665"/>
          </a:xfrm>
        </p:grpSpPr>
        <p:pic>
          <p:nvPicPr>
            <p:cNvPr id="1028" name="Picture 4" descr="Rezultat iskanja slik za bfs search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31801" y="3311090"/>
              <a:ext cx="3620389" cy="23170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PoljeZBesedilom 5"/>
            <p:cNvSpPr txBox="1"/>
            <p:nvPr/>
          </p:nvSpPr>
          <p:spPr>
            <a:xfrm>
              <a:off x="3696002" y="5670756"/>
              <a:ext cx="518456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1200" dirty="0" smtClean="0"/>
                <a:t>Vir: </a:t>
              </a:r>
              <a:r>
                <a:rPr lang="sl-SI" sz="1200" dirty="0" err="1" smtClean="0"/>
                <a:t>Wikipedia</a:t>
              </a:r>
              <a:r>
                <a:rPr lang="sl-SI" sz="1200" dirty="0" smtClean="0"/>
                <a:t>, </a:t>
              </a:r>
              <a:r>
                <a:rPr lang="sl-SI" sz="1200" dirty="0" smtClean="0">
                  <a:hlinkClick r:id="rId3"/>
                </a:rPr>
                <a:t> https</a:t>
              </a:r>
              <a:r>
                <a:rPr lang="sl-SI" sz="1200" dirty="0">
                  <a:hlinkClick r:id="rId3"/>
                </a:rPr>
                <a:t>://</a:t>
              </a:r>
              <a:r>
                <a:rPr lang="sl-SI" sz="1200" dirty="0" smtClean="0">
                  <a:hlinkClick r:id="rId3"/>
                </a:rPr>
                <a:t>en.wikipedia.org/wiki/Breadth-first_search</a:t>
              </a:r>
              <a:r>
                <a:rPr lang="sl-SI" sz="1200" dirty="0" smtClean="0"/>
                <a:t> (20. 1. 2017) </a:t>
              </a:r>
              <a:endParaRPr lang="sl-SI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3824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Algoritem BFS za iskanje povečujoče poti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sl-SI" dirty="0" smtClean="0"/>
              <a:t>Imamo prazno vrsto, množico obiskanih vozlišč in prazen slovar poti.</a:t>
            </a:r>
          </a:p>
          <a:p>
            <a:pPr marL="514350" indent="-514350">
              <a:buAutoNum type="arabicPeriod"/>
            </a:pPr>
            <a:r>
              <a:rPr lang="sl-SI" dirty="0" smtClean="0"/>
              <a:t>V vrsto in med obiskana vozlišča dodaj izvor.</a:t>
            </a:r>
          </a:p>
          <a:p>
            <a:pPr marL="514350" indent="-514350">
              <a:buAutoNum type="arabicPeriod"/>
            </a:pPr>
            <a:r>
              <a:rPr lang="sl-SI" dirty="0" smtClean="0"/>
              <a:t>Dokler vrsta ni prazna ponavljaj:</a:t>
            </a:r>
          </a:p>
          <a:p>
            <a:pPr marL="457200" lvl="1" indent="0">
              <a:buNone/>
            </a:pPr>
            <a:r>
              <a:rPr lang="sl-SI" dirty="0" smtClean="0"/>
              <a:t>3. 1. Dodaj v vrsto in med obiskana vozlišča, vsa ne obiskana vozlišča, ki so sosednja prvemu v vrsti.</a:t>
            </a:r>
          </a:p>
          <a:p>
            <a:pPr marL="457200" lvl="1" indent="0">
              <a:buNone/>
            </a:pPr>
            <a:r>
              <a:rPr lang="sl-SI" dirty="0" smtClean="0"/>
              <a:t>3. 2. V slovar poti dodaj povezave med prvim vozliščem v vrsti in njegovimi sosedi.</a:t>
            </a:r>
          </a:p>
          <a:p>
            <a:pPr marL="457200" lvl="1" indent="0">
              <a:buNone/>
            </a:pPr>
            <a:r>
              <a:rPr lang="sl-SI" dirty="0" smtClean="0"/>
              <a:t>3. 3. Izbriši prvo vozlišče iz vrste.</a:t>
            </a:r>
          </a:p>
          <a:p>
            <a:pPr marL="457200" lvl="1" indent="0">
              <a:buNone/>
            </a:pPr>
            <a:r>
              <a:rPr lang="sl-SI" dirty="0" smtClean="0"/>
              <a:t>3. 4. Če je med obiskanimi vozlišči tudi ponor, vrni povečujočo pot.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smtClean="0"/>
              <a:t>Povečujoča pot ne obstaja.</a:t>
            </a:r>
          </a:p>
        </p:txBody>
      </p:sp>
    </p:spTree>
    <p:extLst>
      <p:ext uri="{BB962C8B-B14F-4D97-AF65-F5344CB8AC3E}">
        <p14:creationId xmlns:p14="http://schemas.microsoft.com/office/powerpoint/2010/main" val="344291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Iskanje povečujoče poti z BFS - primer</a:t>
            </a:r>
            <a:endParaRPr lang="sl-SI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50" b="10917"/>
          <a:stretch/>
        </p:blipFill>
        <p:spPr>
          <a:xfrm>
            <a:off x="838200" y="1690688"/>
            <a:ext cx="8270725" cy="4605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7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2414</TotalTime>
  <Words>885</Words>
  <Application>Microsoft Office PowerPoint</Application>
  <PresentationFormat>Widescreen</PresentationFormat>
  <Paragraphs>108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Consolas</vt:lpstr>
      <vt:lpstr>Officeova tema</vt:lpstr>
      <vt:lpstr>Edmonds-Karpov algoritem za iskanje največjega pretoka</vt:lpstr>
      <vt:lpstr>Problem</vt:lpstr>
      <vt:lpstr>PowerPoint Presentation</vt:lpstr>
      <vt:lpstr>Sistem cevi </vt:lpstr>
      <vt:lpstr>Osnovni pojmi</vt:lpstr>
      <vt:lpstr>Osnovni pojmi</vt:lpstr>
      <vt:lpstr>Iskanje povečujoče poti(Breadth-first Search)</vt:lpstr>
      <vt:lpstr>Algoritem BFS za iskanje povečujoče poti</vt:lpstr>
      <vt:lpstr>Iskanje povečujoče poti z BFS - primer</vt:lpstr>
      <vt:lpstr>Edmonds-Karpov algoritem</vt:lpstr>
      <vt:lpstr>Prikaz delovanja algoritma na primeru</vt:lpstr>
      <vt:lpstr>PowerPoint Presentation</vt:lpstr>
      <vt:lpstr>Časovna zahtevnost</vt:lpstr>
      <vt:lpstr>Implementacija BFS za iskanje povečujoče poti</vt:lpstr>
      <vt:lpstr>Implementacija Edmonds-Karpovega algoritma</vt:lpstr>
      <vt:lpstr>Prikaz delovanja</vt:lpstr>
      <vt:lpstr>Viri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Edmonds-Karpov algoritem za iskanje največjega pretoka</dc:title>
  <dc:creator>Petra</dc:creator>
  <cp:lastModifiedBy>pristop predstavitve</cp:lastModifiedBy>
  <cp:revision>68</cp:revision>
  <dcterms:created xsi:type="dcterms:W3CDTF">2017-01-09T06:46:47Z</dcterms:created>
  <dcterms:modified xsi:type="dcterms:W3CDTF">2017-02-01T07:54:57Z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