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4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8" r:id="rId9"/>
    <p:sldId id="267" r:id="rId10"/>
    <p:sldId id="265" r:id="rId11"/>
    <p:sldId id="266" r:id="rId12"/>
    <p:sldId id="262" r:id="rId1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37392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671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7172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5127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894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71548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110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7054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409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640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4147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915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0635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081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01535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74996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746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7E350B4-7E8A-4831-8843-8B773F31E6FC}" type="datetimeFigureOut">
              <a:rPr lang="sl-SI" smtClean="0"/>
              <a:t>12.1.2017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4529410-D06B-4805-8101-DC9817C556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6214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541" r:id="rId1"/>
    <p:sldLayoutId id="2147484542" r:id="rId2"/>
    <p:sldLayoutId id="2147484543" r:id="rId3"/>
    <p:sldLayoutId id="2147484544" r:id="rId4"/>
    <p:sldLayoutId id="2147484545" r:id="rId5"/>
    <p:sldLayoutId id="2147484546" r:id="rId6"/>
    <p:sldLayoutId id="2147484547" r:id="rId7"/>
    <p:sldLayoutId id="2147484548" r:id="rId8"/>
    <p:sldLayoutId id="2147484549" r:id="rId9"/>
    <p:sldLayoutId id="2147484550" r:id="rId10"/>
    <p:sldLayoutId id="2147484551" r:id="rId11"/>
    <p:sldLayoutId id="2147484552" r:id="rId12"/>
    <p:sldLayoutId id="2147484553" r:id="rId13"/>
    <p:sldLayoutId id="2147484554" r:id="rId14"/>
    <p:sldLayoutId id="2147484555" r:id="rId15"/>
    <p:sldLayoutId id="2147484556" r:id="rId16"/>
    <p:sldLayoutId id="214748455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osettacode.org/wiki/Huffman_coding#Python" TargetMode="External"/><Relationship Id="rId7" Type="http://schemas.openxmlformats.org/officeDocument/2006/relationships/hyperlink" Target="http://stackoverflow.com/questions/2199383/what-are-the-real-world-applications-of-huffman-coding" TargetMode="External"/><Relationship Id="rId2" Type="http://schemas.openxmlformats.org/officeDocument/2006/relationships/hyperlink" Target="http://news247.gr/eidiseis/epistimi/article3117023.ece/BINARY/w660/map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naryhexconverter.com/ascii-text-to-binary-converter" TargetMode="External"/><Relationship Id="rId5" Type="http://schemas.openxmlformats.org/officeDocument/2006/relationships/hyperlink" Target="https://en.wikipedia.org/wiki/Huffman_coding" TargetMode="External"/><Relationship Id="rId4" Type="http://schemas.openxmlformats.org/officeDocument/2006/relationships/hyperlink" Target="http://wiki.fmf.uni-lj.si/wiki/Huffmanovo_kodiranj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0" y="182880"/>
            <a:ext cx="10055629" cy="3207434"/>
          </a:xfrm>
        </p:spPr>
        <p:txBody>
          <a:bodyPr/>
          <a:lstStyle/>
          <a:p>
            <a:r>
              <a:rPr lang="sl-SI" b="1" dirty="0" smtClean="0"/>
              <a:t>Huffmanovo kodiranje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sz="5400" dirty="0" smtClean="0"/>
              <a:t>(Huffman coding)</a:t>
            </a:r>
            <a:endParaRPr lang="sl-SI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l-SI" dirty="0" smtClean="0"/>
              <a:t>Klavdija Učakar, Praktična matematika</a:t>
            </a:r>
          </a:p>
          <a:p>
            <a:r>
              <a:rPr lang="sl-SI" dirty="0" smtClean="0"/>
              <a:t>Računalništvo 1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7473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Slabosti Huffmanovega kodiranja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Ne splača se pri tekstovnih datotekah, v katerih se znaki ne ponavljajo oz. se vsi ponavljajo enako pogosto.</a:t>
            </a:r>
          </a:p>
          <a:p>
            <a:r>
              <a:rPr lang="sl-SI" dirty="0" smtClean="0"/>
              <a:t>Pri datotekah z zelo majhnim prihrankom moramo upoštevati, da je potrebno shraniti tudi drevo za odkodiranje.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0982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675" y="304824"/>
            <a:ext cx="10515600" cy="1325563"/>
          </a:xfrm>
        </p:spPr>
        <p:txBody>
          <a:bodyPr/>
          <a:lstStyle/>
          <a:p>
            <a:r>
              <a:rPr lang="sl-SI" dirty="0" smtClean="0"/>
              <a:t>Uporaba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Kot del procesa stiskanja podatkov (WinZip, JPEG,...)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AutoShape 2" descr="Rezultat iskanja slik za red blue"/>
          <p:cNvSpPr>
            <a:spLocks noChangeAspect="1" noChangeArrowheads="1"/>
          </p:cNvSpPr>
          <p:nvPr/>
        </p:nvSpPr>
        <p:spPr bwMode="auto">
          <a:xfrm>
            <a:off x="155575" y="-1790700"/>
            <a:ext cx="60579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4" descr="Rezultat iskanja slik za red blue"/>
          <p:cNvSpPr>
            <a:spLocks noChangeAspect="1" noChangeArrowheads="1"/>
          </p:cNvSpPr>
          <p:nvPr/>
        </p:nvSpPr>
        <p:spPr bwMode="auto">
          <a:xfrm>
            <a:off x="307975" y="-1638300"/>
            <a:ext cx="60579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0" name="Picture 6" descr="http://news247.gr/eidiseis/epistimi/article3117023.ece/BINARY/w660/m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86" y="2547938"/>
            <a:ext cx="6286500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41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Viri: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>
                <a:hlinkClick r:id="rId2"/>
              </a:rPr>
              <a:t>http://news247.gr/eidiseis/epistimi/article3117023.ece/BINARY/w660/map.jpg</a:t>
            </a:r>
            <a:r>
              <a:rPr lang="sl-SI" sz="2400" dirty="0" smtClean="0"/>
              <a:t> [slika, ogled 12.1.2017]</a:t>
            </a:r>
          </a:p>
          <a:p>
            <a:r>
              <a:rPr lang="sl-SI" sz="2400" dirty="0" smtClean="0">
                <a:hlinkClick r:id="rId3"/>
              </a:rPr>
              <a:t>http://rosettacode.org/wiki/Huffman_coding#Python</a:t>
            </a:r>
            <a:r>
              <a:rPr lang="sl-SI" sz="2400" dirty="0" smtClean="0"/>
              <a:t> [ogled 30.12.2016]</a:t>
            </a:r>
          </a:p>
          <a:p>
            <a:r>
              <a:rPr lang="sl-SI" sz="2400" dirty="0" smtClean="0">
                <a:hlinkClick r:id="rId4"/>
              </a:rPr>
              <a:t>http://wiki.fmf.uni-lj.si/wiki/Huffmanovo_kodiranje</a:t>
            </a:r>
            <a:r>
              <a:rPr lang="sl-SI" sz="2400" dirty="0" smtClean="0"/>
              <a:t> [ogled 30.12.2016] </a:t>
            </a:r>
          </a:p>
          <a:p>
            <a:r>
              <a:rPr lang="sl-SI" sz="2400" dirty="0" smtClean="0">
                <a:hlinkClick r:id="rId5"/>
              </a:rPr>
              <a:t>https://en.wikipedia.org/wiki/Huffman_coding</a:t>
            </a:r>
            <a:r>
              <a:rPr lang="sl-SI" sz="2400" dirty="0" smtClean="0"/>
              <a:t> [ogled 30.12.2016] </a:t>
            </a:r>
          </a:p>
          <a:p>
            <a:r>
              <a:rPr lang="sl-SI" sz="2400" dirty="0" smtClean="0">
                <a:hlinkClick r:id="rId6"/>
              </a:rPr>
              <a:t>http://www.binaryhexconverter.com/ascii-text-to-binary-converter</a:t>
            </a:r>
            <a:r>
              <a:rPr lang="sl-SI" sz="2400" dirty="0" smtClean="0"/>
              <a:t> [ogled 30.12.2016] </a:t>
            </a:r>
          </a:p>
          <a:p>
            <a:r>
              <a:rPr lang="sl-SI" sz="2400" dirty="0" smtClean="0">
                <a:hlinkClick r:id="rId7"/>
              </a:rPr>
              <a:t>http://stackoverflow.com/questions/2199383/what-are-the-real-world-applications-of-huffman-coding</a:t>
            </a:r>
            <a:r>
              <a:rPr lang="sl-SI" sz="2400" dirty="0" smtClean="0"/>
              <a:t> [ogled 30.12.2016]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7802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Stiskanje podatkov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Huffmanovo kodiranje uporabljamo za manjšo porabo prostora pri tekstovnih datotekah</a:t>
            </a:r>
          </a:p>
          <a:p>
            <a:r>
              <a:rPr lang="sl-SI" dirty="0" smtClean="0"/>
              <a:t>Vsako število se da zapisati binarno</a:t>
            </a:r>
          </a:p>
          <a:p>
            <a:r>
              <a:rPr lang="sl-SI" dirty="0" smtClean="0"/>
              <a:t>Za druge znake (abeceda, ločila, presledki...) uporabljamo kodne tabele</a:t>
            </a:r>
          </a:p>
          <a:p>
            <a:r>
              <a:rPr lang="sl-SI" dirty="0" smtClean="0"/>
              <a:t>ASCII, Unicode, Utf-8, Utf-16...</a:t>
            </a:r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183814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Primer kodiranja z razširjeno ASCII (8-bitni nabor znakov)</a:t>
            </a:r>
            <a:endParaRPr lang="sl-S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sl-SI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sl-SI" dirty="0" smtClean="0"/>
                  <a:t>=128, razširjena ASCII: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l-SI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sl-SI" dirty="0" smtClean="0"/>
                  <a:t>= 256</a:t>
                </a:r>
              </a:p>
              <a:p>
                <a:r>
                  <a:rPr lang="sl-SI" dirty="0" smtClean="0">
                    <a:solidFill>
                      <a:srgbClr val="FF0000"/>
                    </a:solidFill>
                  </a:rPr>
                  <a:t>O</a:t>
                </a:r>
                <a:r>
                  <a:rPr lang="sl-SI" dirty="0" smtClean="0"/>
                  <a:t>TORINOLARINGOLOG</a:t>
                </a:r>
              </a:p>
              <a:p>
                <a:r>
                  <a:rPr lang="sl-SI" dirty="0" smtClean="0">
                    <a:solidFill>
                      <a:srgbClr val="FF0000"/>
                    </a:solidFill>
                  </a:rPr>
                  <a:t>01101111</a:t>
                </a:r>
                <a:r>
                  <a:rPr lang="sl-SI" dirty="0" smtClean="0"/>
                  <a:t>01110100011011110111001001101001011011100110111101101100011000010111001001101001011011100110011101101111011011000110111101100111 </a:t>
                </a:r>
              </a:p>
              <a:p>
                <a:r>
                  <a:rPr lang="sl-SI" dirty="0" smtClean="0"/>
                  <a:t>Število bitov * dolžina besede = 8 * 17 = 136 bitov</a:t>
                </a:r>
              </a:p>
              <a:p>
                <a:r>
                  <a:rPr lang="sl-SI" dirty="0" smtClean="0"/>
                  <a:t>Toliko različnih kod potrebujemo, če ne poznamo teksta, ki ga bomo kodirali. Kaj pa, če je tekst znan?</a:t>
                </a: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72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072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 fižolčku, ogelčku in slamici</a:t>
            </a:r>
            <a:endParaRPr lang="sl-S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1404497"/>
            <a:ext cx="10991850" cy="4800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0505" y="6205097"/>
            <a:ext cx="1107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Vir: https://sl.wikisource.org/wiki/O_fi%C5%BEol%C4%8Dku,_ogel%C4%8Dku_in_slamici.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799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801858"/>
                <a:ext cx="10515600" cy="5375105"/>
              </a:xfrm>
            </p:spPr>
            <p:txBody>
              <a:bodyPr/>
              <a:lstStyle/>
              <a:p>
                <a:r>
                  <a:rPr lang="sl-SI" dirty="0" smtClean="0"/>
                  <a:t>To je znan tekst, ki ga moramo kodirati</a:t>
                </a:r>
              </a:p>
              <a:p>
                <a:r>
                  <a:rPr lang="sl-SI" dirty="0" smtClean="0"/>
                  <a:t>49 različnih znakov</a:t>
                </a:r>
              </a:p>
              <a:p>
                <a:r>
                  <a:rPr lang="sl-SI" dirty="0" smtClean="0"/>
                  <a:t>Ideje za bolj „varčno“ kodiranje?</a:t>
                </a:r>
              </a:p>
              <a:p>
                <a:r>
                  <a:rPr lang="sl-SI" dirty="0" smtClean="0"/>
                  <a:t>-&gt; koda fiksne dolžine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sl-SI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sl-SI" b="0" i="1" smtClean="0">
                        <a:latin typeface="Cambria Math" panose="02040503050406030204" pitchFamily="18" charset="0"/>
                      </a:rPr>
                      <m:t>=64</m:t>
                    </m:r>
                  </m:oMath>
                </a14:m>
                <a:r>
                  <a:rPr lang="sl-SI" dirty="0" smtClean="0"/>
                  <a:t>  -- to je za kodiranje 49 znakov dovolj</a:t>
                </a:r>
              </a:p>
              <a:p>
                <a:r>
                  <a:rPr lang="sl-SI" dirty="0" smtClean="0"/>
                  <a:t>Vseh znakov je 1890, torej bi pri 8-bitnem kodiranju porabili 15120 bitov, pri kodah dolžine 6 pa 11340 bitov</a:t>
                </a:r>
              </a:p>
              <a:p>
                <a:endParaRPr lang="sl-SI" dirty="0"/>
              </a:p>
              <a:p>
                <a:r>
                  <a:rPr lang="sl-SI" dirty="0" smtClean="0"/>
                  <a:t>Še boljši način? </a:t>
                </a:r>
                <a:r>
                  <a:rPr lang="sl-SI" i="1" dirty="0" smtClean="0"/>
                  <a:t>Namig: frekvence znakov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01858"/>
                <a:ext cx="10515600" cy="5375105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14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6000" dirty="0" smtClean="0"/>
              <a:t>OTORINOLARINGOLOG</a:t>
            </a:r>
            <a:endParaRPr lang="sl-SI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Zastopanost znakov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r>
              <a:rPr lang="sl-SI" dirty="0" smtClean="0"/>
              <a:t>ASCII: 8*17 = 136</a:t>
            </a:r>
          </a:p>
          <a:p>
            <a:r>
              <a:rPr lang="sl-SI" dirty="0" smtClean="0"/>
              <a:t>Ideja Huffmanovega kodiranja: najbolj pogostim znakom priredimo najkrajšo kodo</a:t>
            </a: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endParaRPr lang="sl-SI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509320"/>
              </p:ext>
            </p:extLst>
          </p:nvPr>
        </p:nvGraphicFramePr>
        <p:xfrm>
          <a:off x="1455224" y="2773547"/>
          <a:ext cx="8434368" cy="1474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296"/>
                <a:gridCol w="1054296"/>
                <a:gridCol w="1054296"/>
                <a:gridCol w="1054296"/>
                <a:gridCol w="1054296"/>
                <a:gridCol w="1054296"/>
                <a:gridCol w="1054296"/>
                <a:gridCol w="1054296"/>
              </a:tblGrid>
              <a:tr h="737448">
                <a:tc>
                  <a:txBody>
                    <a:bodyPr/>
                    <a:lstStyle/>
                    <a:p>
                      <a:r>
                        <a:rPr lang="sl-SI" dirty="0" smtClean="0"/>
                        <a:t>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L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G</a:t>
                      </a:r>
                      <a:endParaRPr lang="sl-SI" dirty="0"/>
                    </a:p>
                  </a:txBody>
                  <a:tcPr/>
                </a:tc>
              </a:tr>
              <a:tr h="737448"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43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Gradnja dvojiškega drevesa od spodaj navzgor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Začnemo z najmanj pogostimi znaki in jih postavimo skupaj z njihovimi frekvencami na dno drevesa</a:t>
            </a:r>
          </a:p>
          <a:p>
            <a:r>
              <a:rPr lang="sl-SI" dirty="0" smtClean="0"/>
              <a:t>Vedno vzamemo naslednjega najmanjšega in jih združujemo v drevo</a:t>
            </a:r>
          </a:p>
          <a:p>
            <a:r>
              <a:rPr lang="sl-SI" dirty="0" smtClean="0"/>
              <a:t>Na koncu vse poti do levih sinov označimo z 0, vse poti do desnih sinov pa z 1</a:t>
            </a:r>
          </a:p>
          <a:p>
            <a:r>
              <a:rPr lang="sl-SI" dirty="0" smtClean="0"/>
              <a:t>Listi končnega drevesa so znaki, celotne poti do njih pa so njihove na novo prirejene kode</a:t>
            </a:r>
          </a:p>
          <a:p>
            <a:r>
              <a:rPr lang="sl-SI" dirty="0" smtClean="0"/>
              <a:t>Za naš primer: 2*5 + 2*3 + 2*3 + 2*3 + 2*3 + 2*3 + 1*4 + 1*4 = 48</a:t>
            </a:r>
          </a:p>
          <a:p>
            <a:r>
              <a:rPr lang="sl-SI" dirty="0" smtClean="0"/>
              <a:t>To je približno 65% krajši zapis kot z ASCII kodno tabelo.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7255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288"/>
          <a:stretch/>
        </p:blipFill>
        <p:spPr>
          <a:xfrm>
            <a:off x="610452" y="891440"/>
            <a:ext cx="5080663" cy="41172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0761" t="-6330" r="1681" b="6330"/>
          <a:stretch/>
        </p:blipFill>
        <p:spPr>
          <a:xfrm>
            <a:off x="6537277" y="1204663"/>
            <a:ext cx="4860245" cy="324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81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Nazaj k fižolčku, ogelčku in slamici</a:t>
            </a:r>
            <a:endParaRPr lang="sl-S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192" y="1836040"/>
            <a:ext cx="4296084" cy="38051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40179"/>
          <a:stretch/>
        </p:blipFill>
        <p:spPr>
          <a:xfrm>
            <a:off x="4894480" y="1493907"/>
            <a:ext cx="3221649" cy="44893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59400"/>
          <a:stretch/>
        </p:blipFill>
        <p:spPr>
          <a:xfrm>
            <a:off x="8172333" y="2186256"/>
            <a:ext cx="3653003" cy="34548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0234" y="6136711"/>
            <a:ext cx="6597095" cy="42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1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B4B4B"/>
      </a:dk2>
      <a:lt2>
        <a:srgbClr val="8ED5C1"/>
      </a:lt2>
      <a:accent1>
        <a:srgbClr val="73CBB2"/>
      </a:accent1>
      <a:accent2>
        <a:srgbClr val="AACD5B"/>
      </a:accent2>
      <a:accent3>
        <a:srgbClr val="65A9E1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47428100-C732-4B2E-A30A-5273F581A0F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249</TotalTime>
  <Words>336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Corbel</vt:lpstr>
      <vt:lpstr>Depth</vt:lpstr>
      <vt:lpstr>Huffmanovo kodiranje (Huffman coding)</vt:lpstr>
      <vt:lpstr>Stiskanje podatkov</vt:lpstr>
      <vt:lpstr>Primer kodiranja z razširjeno ASCII (8-bitni nabor znakov)</vt:lpstr>
      <vt:lpstr>O fižolčku, ogelčku in slamici</vt:lpstr>
      <vt:lpstr>PowerPoint Presentation</vt:lpstr>
      <vt:lpstr>OTORINOLARINGOLOG</vt:lpstr>
      <vt:lpstr>Gradnja dvojiškega drevesa od spodaj navzgor</vt:lpstr>
      <vt:lpstr>PowerPoint Presentation</vt:lpstr>
      <vt:lpstr>Nazaj k fižolčku, ogelčku in slamici</vt:lpstr>
      <vt:lpstr>Slabosti Huffmanovega kodiranja</vt:lpstr>
      <vt:lpstr>Uporaba</vt:lpstr>
      <vt:lpstr>Viri: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Huffmanovo kodiranje (Huffman coding)</dc:title>
  <dc:creator>Klavdija Učakar</dc:creator>
  <cp:lastModifiedBy>Klavdija Učakar</cp:lastModifiedBy>
  <cp:revision>19</cp:revision>
  <dcterms:created xsi:type="dcterms:W3CDTF">2017-01-11T21:28:10Z</dcterms:created>
  <dcterms:modified xsi:type="dcterms:W3CDTF">2017-01-12T07:36:17Z</dcterms:modified>
</cp:coreProperties>
</file>