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2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o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o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o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o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o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o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o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6" name="Ograda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  <p:sp>
        <p:nvSpPr>
          <p:cNvPr id="28" name="Ograda no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o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o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o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o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o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o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o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o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o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o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o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o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o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829C69D-6D2B-4B5E-93B9-CCBF16638034}" type="datetimeFigureOut">
              <a:rPr lang="sl-SI" smtClean="0"/>
              <a:t>25. 01. 2017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B7D5A12-8112-4165-ADEE-73ACDE27D5EC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458200" cy="1470025"/>
          </a:xfrm>
        </p:spPr>
        <p:txBody>
          <a:bodyPr/>
          <a:lstStyle/>
          <a:p>
            <a:pPr algn="ctr"/>
            <a:r>
              <a:rPr lang="sl-SI" b="1" dirty="0" smtClean="0"/>
              <a:t>OPTIMALNO ISKALNO DVOJIŠKO DREVO 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Urban Celarc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8356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908720"/>
                <a:ext cx="8291264" cy="5665816"/>
              </a:xfrm>
            </p:spPr>
            <p:txBody>
              <a:bodyPr>
                <a:normAutofit/>
              </a:bodyPr>
              <a:lstStyle/>
              <a:p>
                <a:r>
                  <a:rPr lang="sl-SI" sz="2400" dirty="0"/>
                  <a:t>G</a:t>
                </a:r>
                <a:r>
                  <a:rPr lang="sl-SI" sz="2400" dirty="0" smtClean="0"/>
                  <a:t> </a:t>
                </a:r>
                <a:r>
                  <a:rPr lang="sl-SI" sz="2400" dirty="0"/>
                  <a:t>izračunamo za vsa možna drevesa in pri tistem drevesu, kjer bo </a:t>
                </a:r>
                <a:r>
                  <a:rPr lang="sl-SI" sz="2400" dirty="0" smtClean="0"/>
                  <a:t>g </a:t>
                </a:r>
                <a:r>
                  <a:rPr lang="sl-SI" sz="2400" dirty="0"/>
                  <a:t>najmanjši bo tisto drevo optimalno iskalno drevo. Ker pa je samo pri treh podatkih 5 možnih dreves in pri večjih podatkih pa število možnih dreves ekstremno naraste je računanje </a:t>
                </a:r>
                <a:r>
                  <a:rPr lang="sl-SI" sz="2400" dirty="0" smtClean="0"/>
                  <a:t>g-ja </a:t>
                </a:r>
                <a:r>
                  <a:rPr lang="sl-SI" sz="2400" dirty="0"/>
                  <a:t>zelo zamudno</a:t>
                </a:r>
                <a:r>
                  <a:rPr lang="sl-SI" sz="2400" dirty="0" smtClean="0"/>
                  <a:t>.</a:t>
                </a:r>
              </a:p>
              <a:p>
                <a:endParaRPr lang="sl-SI" sz="2400" dirty="0"/>
              </a:p>
              <a:p>
                <a:r>
                  <a:rPr lang="sl-SI" sz="2400" dirty="0"/>
                  <a:t>Za </a:t>
                </a:r>
                <a:r>
                  <a:rPr lang="sl-SI" sz="2400" b="1" i="1" dirty="0"/>
                  <a:t>n</a:t>
                </a:r>
                <a:r>
                  <a:rPr lang="sl-SI" sz="2400" dirty="0"/>
                  <a:t> podatkov lahko skonstruiramo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sl-SI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sl-SI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sl-SI" sz="2400" dirty="0"/>
                  <a:t>  različnih dreves torej izračunamo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sl-SI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sl-SI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sl-SI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sl-SI" sz="2400" dirty="0"/>
                  <a:t>   </a:t>
                </a:r>
                <a:r>
                  <a:rPr lang="sl-SI" sz="2400" dirty="0" smtClean="0"/>
                  <a:t>g-jev </a:t>
                </a:r>
                <a:r>
                  <a:rPr lang="sl-SI" sz="2400" dirty="0"/>
                  <a:t>in vzamemo najmanjšega</a:t>
                </a:r>
                <a:r>
                  <a:rPr lang="sl-SI" sz="2400" dirty="0" smtClean="0"/>
                  <a:t>.</a:t>
                </a:r>
              </a:p>
              <a:p>
                <a:r>
                  <a:rPr lang="sl-SI" sz="2400" dirty="0"/>
                  <a:t>n</a:t>
                </a:r>
                <a:r>
                  <a:rPr lang="sl-SI" sz="2400" dirty="0" smtClean="0"/>
                  <a:t>=4 , 14 različnih dreves , n= 5 , 42 dreves, n=100, </a:t>
                </a:r>
                <a:r>
                  <a:rPr lang="sl-SI" sz="2400" i="1" dirty="0" smtClean="0"/>
                  <a:t>8.965199… * 10^56</a:t>
                </a:r>
                <a:r>
                  <a:rPr lang="sl-SI" sz="2400" dirty="0" smtClean="0"/>
                  <a:t> dreves …</a:t>
                </a:r>
                <a:endParaRPr lang="sl-SI" sz="2400" dirty="0" smtClean="0"/>
              </a:p>
              <a:p>
                <a:endParaRPr lang="sl-SI" sz="2400" dirty="0"/>
              </a:p>
              <a:p>
                <a:r>
                  <a:rPr lang="sl-SI" sz="2400" dirty="0"/>
                  <a:t>Zato raje uporabimo dinamično programiranje. </a:t>
                </a: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908720"/>
                <a:ext cx="8291264" cy="5665816"/>
              </a:xfrm>
              <a:blipFill>
                <a:blip r:embed="rId2"/>
                <a:stretch>
                  <a:fillRect t="-860" r="-73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8772161"/>
                  </p:ext>
                </p:extLst>
              </p:nvPr>
            </p:nvGraphicFramePr>
            <p:xfrm>
              <a:off x="899592" y="1124744"/>
              <a:ext cx="6693608" cy="180600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38426">
                      <a:extLst>
                        <a:ext uri="{9D8B030D-6E8A-4147-A177-3AD203B41FA5}">
                          <a16:colId xmlns:a16="http://schemas.microsoft.com/office/drawing/2014/main" val="1235885031"/>
                        </a:ext>
                      </a:extLst>
                    </a:gridCol>
                    <a:gridCol w="1338426">
                      <a:extLst>
                        <a:ext uri="{9D8B030D-6E8A-4147-A177-3AD203B41FA5}">
                          <a16:colId xmlns:a16="http://schemas.microsoft.com/office/drawing/2014/main" val="1484511958"/>
                        </a:ext>
                      </a:extLst>
                    </a:gridCol>
                    <a:gridCol w="1338426">
                      <a:extLst>
                        <a:ext uri="{9D8B030D-6E8A-4147-A177-3AD203B41FA5}">
                          <a16:colId xmlns:a16="http://schemas.microsoft.com/office/drawing/2014/main" val="1673541183"/>
                        </a:ext>
                      </a:extLst>
                    </a:gridCol>
                    <a:gridCol w="1339165">
                      <a:extLst>
                        <a:ext uri="{9D8B030D-6E8A-4147-A177-3AD203B41FA5}">
                          <a16:colId xmlns:a16="http://schemas.microsoft.com/office/drawing/2014/main" val="2706236020"/>
                        </a:ext>
                      </a:extLst>
                    </a:gridCol>
                    <a:gridCol w="1339165">
                      <a:extLst>
                        <a:ext uri="{9D8B030D-6E8A-4147-A177-3AD203B41FA5}">
                          <a16:colId xmlns:a16="http://schemas.microsoft.com/office/drawing/2014/main" val="2358219938"/>
                        </a:ext>
                      </a:extLst>
                    </a:gridCol>
                  </a:tblGrid>
                  <a:tr h="28181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Drevo 1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Drevo 2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Drevo 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Drevo 4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Drevo 5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25911432"/>
                      </a:ext>
                    </a:extLst>
                  </a:tr>
                  <a:tr h="11655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3∗1+2∗2+2∗2+2∗3+2∗2+2∗2+2∗4=</m:t>
                                </m:r>
                              </m:oMath>
                            </m:oMathPara>
                          </a14:m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1∗2+1∗3+2∗2+3∗3+2∗4+3∗4+3∗2=</m:t>
                                </m:r>
                              </m:oMath>
                            </m:oMathPara>
                          </a14:m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2∗1+1∗3+2∗2+3∗3+3∗2+3∗2+2∗4=</m:t>
                                </m:r>
                              </m:oMath>
                            </m:oMathPara>
                          </a14:m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2∗1+2∗2+3∗3+2∗3+2∗3+2∗3+1∗4=</m:t>
                                </m:r>
                              </m:oMath>
                            </m:oMathPara>
                          </a14:m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1∗2+2∗3+1∗4+3∗2+2∗2+3∗3+3∗2= </m:t>
                                </m:r>
                              </m:oMath>
                            </m:oMathPara>
                          </a14:m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71949004"/>
                      </a:ext>
                    </a:extLst>
                  </a:tr>
                  <a:tr h="3586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33</a:t>
                          </a:r>
                          <a:endParaRPr lang="sl-SI" sz="1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38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38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37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37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3503733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8772161"/>
                  </p:ext>
                </p:extLst>
              </p:nvPr>
            </p:nvGraphicFramePr>
            <p:xfrm>
              <a:off x="899592" y="1124744"/>
              <a:ext cx="6693608" cy="180600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38426">
                      <a:extLst>
                        <a:ext uri="{9D8B030D-6E8A-4147-A177-3AD203B41FA5}">
                          <a16:colId xmlns:a16="http://schemas.microsoft.com/office/drawing/2014/main" val="1235885031"/>
                        </a:ext>
                      </a:extLst>
                    </a:gridCol>
                    <a:gridCol w="1338426">
                      <a:extLst>
                        <a:ext uri="{9D8B030D-6E8A-4147-A177-3AD203B41FA5}">
                          <a16:colId xmlns:a16="http://schemas.microsoft.com/office/drawing/2014/main" val="1484511958"/>
                        </a:ext>
                      </a:extLst>
                    </a:gridCol>
                    <a:gridCol w="1338426">
                      <a:extLst>
                        <a:ext uri="{9D8B030D-6E8A-4147-A177-3AD203B41FA5}">
                          <a16:colId xmlns:a16="http://schemas.microsoft.com/office/drawing/2014/main" val="1673541183"/>
                        </a:ext>
                      </a:extLst>
                    </a:gridCol>
                    <a:gridCol w="1339165">
                      <a:extLst>
                        <a:ext uri="{9D8B030D-6E8A-4147-A177-3AD203B41FA5}">
                          <a16:colId xmlns:a16="http://schemas.microsoft.com/office/drawing/2014/main" val="2706236020"/>
                        </a:ext>
                      </a:extLst>
                    </a:gridCol>
                    <a:gridCol w="1339165">
                      <a:extLst>
                        <a:ext uri="{9D8B030D-6E8A-4147-A177-3AD203B41FA5}">
                          <a16:colId xmlns:a16="http://schemas.microsoft.com/office/drawing/2014/main" val="2358219938"/>
                        </a:ext>
                      </a:extLst>
                    </a:gridCol>
                  </a:tblGrid>
                  <a:tr h="28181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Drevo 1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Drevo 2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Drevo 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Drevo 4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Drevo 5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25911432"/>
                      </a:ext>
                    </a:extLst>
                  </a:tr>
                  <a:tr h="1165553"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55" t="-28125" r="-401364" b="-317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455" t="-28125" r="-301364" b="-317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1370" t="-28125" r="-202740" b="-317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000" t="-28125" r="-101818" b="-317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00000" t="-28125" r="-1818" b="-317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1949004"/>
                      </a:ext>
                    </a:extLst>
                  </a:tr>
                  <a:tr h="3586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33</a:t>
                          </a:r>
                          <a:endParaRPr lang="sl-SI" sz="11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38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>
                              <a:effectLst/>
                            </a:rPr>
                            <a:t>38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37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872230" algn="l"/>
                            </a:tabLst>
                          </a:pPr>
                          <a:r>
                            <a:rPr lang="sl-SI" sz="1100" dirty="0">
                              <a:effectLst/>
                            </a:rPr>
                            <a:t>37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3503733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2673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521800"/>
          </a:xfrm>
        </p:spPr>
        <p:txBody>
          <a:bodyPr/>
          <a:lstStyle/>
          <a:p>
            <a:r>
              <a:rPr lang="sl-SI" sz="2400" dirty="0"/>
              <a:t>Dvojiško drevo konstruiramo kot zaporedje odločitev. </a:t>
            </a:r>
            <a:endParaRPr lang="sl-SI" sz="2400" dirty="0" smtClean="0"/>
          </a:p>
          <a:p>
            <a:r>
              <a:rPr lang="sl-SI" sz="2400" dirty="0" smtClean="0"/>
              <a:t>Drevo </a:t>
            </a:r>
            <a:r>
              <a:rPr lang="sl-SI" sz="2400" dirty="0"/>
              <a:t>gradimo v globino in se na vsakem koraku odločimo kaj bo v naslednjem poddrevesu koren. </a:t>
            </a:r>
            <a:endParaRPr lang="sl-SI" sz="2400" dirty="0" smtClean="0"/>
          </a:p>
          <a:p>
            <a:r>
              <a:rPr lang="sl-SI" sz="2400" dirty="0" smtClean="0"/>
              <a:t>Ko </a:t>
            </a:r>
            <a:r>
              <a:rPr lang="sl-SI" sz="2400" dirty="0"/>
              <a:t>izberemo koren, točno </a:t>
            </a:r>
            <a:r>
              <a:rPr lang="sl-SI" sz="2400" dirty="0" smtClean="0"/>
              <a:t>vemo </a:t>
            </a:r>
            <a:r>
              <a:rPr lang="sl-SI" sz="2400" dirty="0"/>
              <a:t>kateri podatki bodo pred korenom, torej v levem </a:t>
            </a:r>
            <a:r>
              <a:rPr lang="sl-SI" sz="2400" dirty="0" smtClean="0"/>
              <a:t>poddrevesu </a:t>
            </a:r>
            <a:r>
              <a:rPr lang="sl-SI" sz="2400" dirty="0"/>
              <a:t>in kateri podatki </a:t>
            </a:r>
            <a:r>
              <a:rPr lang="sl-SI" sz="2400" dirty="0" smtClean="0"/>
              <a:t>bodo </a:t>
            </a:r>
            <a:r>
              <a:rPr lang="sl-SI" sz="2400" dirty="0"/>
              <a:t>v desnem </a:t>
            </a:r>
            <a:r>
              <a:rPr lang="sl-SI" sz="2400" dirty="0" smtClean="0"/>
              <a:t>(tisti </a:t>
            </a:r>
            <a:r>
              <a:rPr lang="sl-SI" sz="2400" dirty="0"/>
              <a:t>podatki, ki so za korenom). </a:t>
            </a:r>
            <a:endParaRPr lang="sl-SI" sz="2400" dirty="0" smtClean="0"/>
          </a:p>
          <a:p>
            <a:r>
              <a:rPr lang="sl-SI" sz="2400" dirty="0" smtClean="0"/>
              <a:t>Drevo </a:t>
            </a:r>
            <a:r>
              <a:rPr lang="sl-SI" sz="2400" dirty="0"/>
              <a:t>gradimo od najbolj osnovnega (najmanjšega) </a:t>
            </a:r>
            <a:r>
              <a:rPr lang="sl-SI" sz="2400" dirty="0" smtClean="0"/>
              <a:t>drevesa </a:t>
            </a:r>
            <a:r>
              <a:rPr lang="sl-SI" sz="2400" dirty="0"/>
              <a:t>do končnega in se pri tem na vsakem koraku odločimo, kaj bo naslednje poddrevo vsebovalo. Kateri </a:t>
            </a:r>
            <a:r>
              <a:rPr lang="sl-SI" sz="2400" dirty="0" smtClean="0"/>
              <a:t>koren bomo izbrali, </a:t>
            </a:r>
            <a:r>
              <a:rPr lang="sl-SI" sz="2400" dirty="0"/>
              <a:t>da bo </a:t>
            </a:r>
            <a:r>
              <a:rPr lang="sl-SI" sz="2400" dirty="0" smtClean="0"/>
              <a:t>povprečen čas iskanja 'najmanjši'. </a:t>
            </a:r>
            <a:endParaRPr lang="sl-SI" sz="2400" dirty="0"/>
          </a:p>
          <a:p>
            <a:endParaRPr lang="sl-SI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972616" y="-243408"/>
            <a:ext cx="10116616" cy="700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63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971599" y="893667"/>
            <a:ext cx="5040560" cy="4744910"/>
            <a:chOff x="1958622" y="1394370"/>
            <a:chExt cx="3663892" cy="3875685"/>
          </a:xfrm>
        </p:grpSpPr>
        <p:sp>
          <p:nvSpPr>
            <p:cNvPr id="3" name="Diagram poteka: povezovalnik 2"/>
            <p:cNvSpPr/>
            <p:nvPr/>
          </p:nvSpPr>
          <p:spPr>
            <a:xfrm>
              <a:off x="3394165" y="1394370"/>
              <a:ext cx="580300" cy="815430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l-SI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Raven povezovalnik 4"/>
            <p:cNvCxnSpPr>
              <a:stCxn id="3" idx="3"/>
              <a:endCxn id="7" idx="0"/>
            </p:cNvCxnSpPr>
            <p:nvPr/>
          </p:nvCxnSpPr>
          <p:spPr>
            <a:xfrm flipH="1">
              <a:off x="2737040" y="2090384"/>
              <a:ext cx="742108" cy="90317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aven povezovalnik 5"/>
            <p:cNvCxnSpPr>
              <a:stCxn id="3" idx="5"/>
              <a:endCxn id="9" idx="0"/>
            </p:cNvCxnSpPr>
            <p:nvPr/>
          </p:nvCxnSpPr>
          <p:spPr>
            <a:xfrm>
              <a:off x="3889482" y="2090384"/>
              <a:ext cx="964621" cy="802917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Enakokraki trikotnik 6"/>
            <p:cNvSpPr/>
            <p:nvPr/>
          </p:nvSpPr>
          <p:spPr>
            <a:xfrm>
              <a:off x="1958622" y="2993562"/>
              <a:ext cx="1556835" cy="1887749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l-SI"/>
            </a:p>
          </p:txBody>
        </p:sp>
        <p:sp>
          <p:nvSpPr>
            <p:cNvPr id="8" name="Polje z besedilom 22"/>
            <p:cNvSpPr txBox="1">
              <a:spLocks noChangeArrowheads="1"/>
            </p:cNvSpPr>
            <p:nvPr/>
          </p:nvSpPr>
          <p:spPr bwMode="auto">
            <a:xfrm>
              <a:off x="2439603" y="4099942"/>
              <a:ext cx="809680" cy="1170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Levo</a:t>
              </a:r>
              <a:endParaRPr kumimoji="0" lang="sl-SI" altLang="sl-SI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poddrevo</a:t>
              </a:r>
              <a:endParaRPr kumimoji="0" lang="sl-SI" altLang="sl-S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Enakokraki trikotnik 8"/>
            <p:cNvSpPr/>
            <p:nvPr/>
          </p:nvSpPr>
          <p:spPr>
            <a:xfrm>
              <a:off x="4085692" y="2893300"/>
              <a:ext cx="1536822" cy="203178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l-SI"/>
            </a:p>
          </p:txBody>
        </p:sp>
        <p:sp>
          <p:nvSpPr>
            <p:cNvPr id="10" name="Polje z besedilom 24"/>
            <p:cNvSpPr txBox="1">
              <a:spLocks noChangeArrowheads="1"/>
            </p:cNvSpPr>
            <p:nvPr/>
          </p:nvSpPr>
          <p:spPr bwMode="auto">
            <a:xfrm>
              <a:off x="4541168" y="3952016"/>
              <a:ext cx="829000" cy="973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l-SI" altLang="sl-SI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Desno</a:t>
              </a:r>
              <a:endParaRPr kumimoji="0" lang="sl-SI" altLang="sl-SI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poddrevo</a:t>
              </a:r>
              <a:endParaRPr kumimoji="0" lang="sl-SI" altLang="sl-SI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Polje z besedilom 13"/>
              <p:cNvSpPr txBox="1"/>
              <p:nvPr/>
            </p:nvSpPr>
            <p:spPr>
              <a:xfrm>
                <a:off x="3063446" y="1189305"/>
                <a:ext cx="564513" cy="36748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l-SI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sl-SI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sl-SI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Polje z besedilom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446" y="1189305"/>
                <a:ext cx="564513" cy="3674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06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836712"/>
                <a:ext cx="8291264" cy="5760640"/>
              </a:xfrm>
            </p:spPr>
            <p:txBody>
              <a:bodyPr/>
              <a:lstStyle/>
              <a:p>
                <a:endParaRPr lang="sl-SI" sz="2400" dirty="0" smtClean="0"/>
              </a:p>
              <a:p>
                <a:endParaRPr lang="sl-SI" sz="2400" dirty="0" smtClean="0"/>
              </a:p>
              <a:p>
                <a:r>
                  <a:rPr lang="sl-SI" sz="2400" dirty="0" smtClean="0"/>
                  <a:t>Najkrajšo </a:t>
                </a:r>
                <a:r>
                  <a:rPr lang="sl-SI" sz="2400" dirty="0"/>
                  <a:t>pot izračunamo </a:t>
                </a:r>
                <a:r>
                  <a:rPr lang="sl-SI" sz="2400" dirty="0" smtClean="0"/>
                  <a:t>s </a:t>
                </a:r>
                <a:r>
                  <a:rPr lang="sl-SI" sz="2400" dirty="0"/>
                  <a:t>pomočjo matrike dimenzije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sl-SI" sz="2400" i="1">
                        <a:latin typeface="Cambria Math" panose="02040503050406030204" pitchFamily="18" charset="0"/>
                      </a:rPr>
                      <m:t>×(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sl-SI" sz="2400" dirty="0"/>
                  <a:t>. </a:t>
                </a:r>
                <a:endParaRPr lang="sl-SI" sz="2400" dirty="0" smtClean="0"/>
              </a:p>
              <a:p>
                <a:r>
                  <a:rPr lang="sl-SI" sz="2400" dirty="0" smtClean="0"/>
                  <a:t>V </a:t>
                </a:r>
                <a:r>
                  <a:rPr lang="sl-SI" sz="2400" dirty="0"/>
                  <a:t>matriki pa so elementi v obliki trojice </a:t>
                </a:r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sz="24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sl-SI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sl-SI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sz="24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l-SI" sz="2400" dirty="0"/>
                  <a:t>, kjer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sl-SI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sl-SI" sz="2400" dirty="0">
                    <a:solidFill>
                      <a:srgbClr val="FF0000"/>
                    </a:solidFill>
                  </a:rPr>
                  <a:t> predstavlja verjetnost</a:t>
                </a:r>
                <a:r>
                  <a:rPr lang="sl-SI" sz="2400" dirty="0"/>
                  <a:t>, da se pri iskanju nekega elementa znajdemo v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sl-SI" sz="2400" dirty="0"/>
                  <a:t> poddrevesu.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sl-SI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sl-SI" sz="2400" dirty="0">
                    <a:solidFill>
                      <a:srgbClr val="00B050"/>
                    </a:solidFill>
                  </a:rPr>
                  <a:t> predstavlja optimalen čas</a:t>
                </a:r>
                <a:r>
                  <a:rPr lang="sl-SI" sz="2400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l-SI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sl-SI" sz="2400" dirty="0">
                    <a:solidFill>
                      <a:srgbClr val="7030A0"/>
                    </a:solidFill>
                  </a:rPr>
                  <a:t> pa predstavlja koren poddrevesa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sl-SI" sz="2400" dirty="0"/>
                  <a:t>. </a:t>
                </a:r>
                <a:endParaRPr lang="sl-SI" sz="2400" dirty="0" smtClean="0"/>
              </a:p>
              <a:p>
                <a:r>
                  <a:rPr lang="sl-SI" sz="2400" dirty="0" smtClean="0"/>
                  <a:t>Matriko </a:t>
                </a:r>
                <a:r>
                  <a:rPr lang="sl-SI" sz="2400" dirty="0"/>
                  <a:t>lahko zapišemo v obliki trojic lahko pa za dani problem zapišemo tri različne matrike, kar je bolj pregledno.</a:t>
                </a: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836712"/>
                <a:ext cx="8291264" cy="57606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3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a 6"/>
          <p:cNvSpPr/>
          <p:nvPr/>
        </p:nvSpPr>
        <p:spPr>
          <a:xfrm>
            <a:off x="1403648" y="4581128"/>
            <a:ext cx="619268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Elipsa 4"/>
          <p:cNvSpPr/>
          <p:nvPr/>
        </p:nvSpPr>
        <p:spPr>
          <a:xfrm>
            <a:off x="2483768" y="1628800"/>
            <a:ext cx="417646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08720"/>
                <a:ext cx="8219256" cy="5665816"/>
              </a:xfrm>
            </p:spPr>
            <p:txBody>
              <a:bodyPr/>
              <a:lstStyle/>
              <a:p>
                <a:r>
                  <a:rPr lang="sl-SI" dirty="0" smtClean="0"/>
                  <a:t>Matriko W zgradimo tako:</a:t>
                </a:r>
              </a:p>
              <a:p>
                <a:pPr marL="109728" indent="0" algn="ctr">
                  <a:buNone/>
                </a:pPr>
                <a:endParaRPr lang="sl-SI" dirty="0" smtClean="0"/>
              </a:p>
              <a:p>
                <a:pPr marL="109728" indent="0" algn="ctr">
                  <a:buNone/>
                </a:pPr>
                <a:r>
                  <a:rPr lang="sl-SI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sl-SI" dirty="0">
                  <a:solidFill>
                    <a:schemeClr val="bg1"/>
                  </a:solidFill>
                </a:endParaRPr>
              </a:p>
              <a:p>
                <a:pPr marL="109728" indent="0" algn="ctr">
                  <a:buNone/>
                </a:pPr>
                <a:r>
                  <a:rPr lang="sl-SI" dirty="0" smtClean="0">
                    <a:solidFill>
                      <a:schemeClr val="bg1"/>
                    </a:solidFill>
                  </a:rPr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sl-SI" dirty="0" smtClean="0"/>
              </a:p>
              <a:p>
                <a:pPr marL="109728" indent="0" algn="ctr">
                  <a:buNone/>
                </a:pPr>
                <a:endParaRPr lang="sl-SI" dirty="0"/>
              </a:p>
              <a:p>
                <a:pPr marL="109728" indent="0" algn="ctr">
                  <a:buNone/>
                </a:pPr>
                <a:endParaRPr lang="sl-SI" dirty="0"/>
              </a:p>
              <a:p>
                <a:pPr>
                  <a:buFont typeface="Arial" pitchFamily="34" charset="0"/>
                  <a:buChar char="•"/>
                </a:pPr>
                <a:r>
                  <a:rPr lang="sl-SI" dirty="0"/>
                  <a:t>Matriko </a:t>
                </a:r>
                <a:r>
                  <a:rPr lang="sl-SI" dirty="0" smtClean="0"/>
                  <a:t>G pa tako:</a:t>
                </a:r>
                <a:endParaRPr lang="sl-SI" dirty="0" smtClean="0"/>
              </a:p>
              <a:p>
                <a:pPr>
                  <a:buFont typeface="Arial" pitchFamily="34" charset="0"/>
                  <a:buChar char="•"/>
                </a:pPr>
                <a:endParaRPr lang="sl-SI" dirty="0"/>
              </a:p>
              <a:p>
                <a:pPr marL="109728" lvl="0" indent="0" algn="ctr">
                  <a:buNone/>
                </a:pPr>
                <a:r>
                  <a:rPr lang="sl-SI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0</m:t>
                    </m:r>
                  </m:oMath>
                </a14:m>
                <a:endParaRPr lang="sl-SI" dirty="0">
                  <a:solidFill>
                    <a:schemeClr val="bg1"/>
                  </a:solidFill>
                </a:endParaRPr>
              </a:p>
              <a:p>
                <a:pPr marL="109728" lvl="0" indent="0" algn="ctr">
                  <a:buNone/>
                </a:pPr>
                <a:r>
                  <a:rPr lang="sl-SI" dirty="0" smtClean="0">
                    <a:solidFill>
                      <a:schemeClr val="bg1"/>
                    </a:solidFill>
                  </a:rPr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l-SI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lim>
                        </m:limLow>
                      </m:fName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sub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sl-SI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sl-SI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sub>
                            </m:sSub>
                          </m:e>
                          <m:sub>
                            <m:r>
                              <a:rPr lang="sl-SI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sl-SI" dirty="0"/>
              </a:p>
              <a:p>
                <a:pPr marL="109728" indent="0">
                  <a:buNone/>
                </a:pPr>
                <a:endParaRPr lang="sl-SI" dirty="0"/>
              </a:p>
              <a:p>
                <a:pPr marL="109728" lvl="0" indent="0">
                  <a:buNone/>
                </a:pPr>
                <a:endParaRPr lang="sl-SI" dirty="0"/>
              </a:p>
              <a:p>
                <a:pPr marL="109728" indent="0">
                  <a:buNone/>
                </a:pPr>
                <a:endParaRPr lang="sl-SI" dirty="0" smtClean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08720"/>
                <a:ext cx="8219256" cy="5665816"/>
              </a:xfrm>
              <a:blipFill>
                <a:blip r:embed="rId2"/>
                <a:stretch>
                  <a:fillRect l="-74" t="-107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840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2699792" y="1916832"/>
            <a:ext cx="367240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836712"/>
                <a:ext cx="8219256" cy="5737824"/>
              </a:xfrm>
            </p:spPr>
            <p:txBody>
              <a:bodyPr/>
              <a:lstStyle/>
              <a:p>
                <a:r>
                  <a:rPr lang="sl-SI" sz="2400" dirty="0"/>
                  <a:t>Matriko R pa zgradimo na podlagi tega, kateri koren </a:t>
                </a:r>
                <a:r>
                  <a:rPr lang="sl-SI" sz="2400" dirty="0" smtClean="0"/>
                  <a:t>'podatek k' </a:t>
                </a:r>
                <a:r>
                  <a:rPr lang="sl-SI" sz="2400" dirty="0"/>
                  <a:t>vzamemo iz v </a:t>
                </a:r>
                <a:r>
                  <a:rPr lang="sl-SI" sz="2400" dirty="0" smtClean="0"/>
                  <a:t>minimuma. </a:t>
                </a:r>
                <a:endParaRPr lang="sl-SI" sz="2400" dirty="0"/>
              </a:p>
              <a:p>
                <a:pPr marL="109728" indent="0">
                  <a:buNone/>
                </a:pPr>
                <a:endParaRPr lang="sl-SI" dirty="0" smtClean="0"/>
              </a:p>
              <a:p>
                <a:pPr marL="109728" lvl="0" indent="0" algn="ctr">
                  <a:buNone/>
                </a:pPr>
                <a:r>
                  <a:rPr lang="sl-SI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sl-SI" dirty="0">
                  <a:solidFill>
                    <a:schemeClr val="bg1"/>
                  </a:solidFill>
                </a:endParaRPr>
              </a:p>
              <a:p>
                <a:pPr marL="109728" lvl="0" indent="0" algn="ctr">
                  <a:buNone/>
                </a:pPr>
                <a:r>
                  <a:rPr lang="sl-SI" dirty="0" smtClean="0">
                    <a:solidFill>
                      <a:schemeClr val="bg1"/>
                    </a:solidFill>
                  </a:rPr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</m:e>
                      <m:sub>
                        <m:r>
                          <a:rPr lang="sl-SI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sl-SI" dirty="0">
                  <a:solidFill>
                    <a:schemeClr val="bg1"/>
                  </a:solidFill>
                </a:endParaRPr>
              </a:p>
              <a:p>
                <a:pPr marL="109728" indent="0">
                  <a:buNone/>
                </a:pPr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836712"/>
                <a:ext cx="8219256" cy="5737824"/>
              </a:xfrm>
              <a:blipFill>
                <a:blip r:embed="rId2"/>
                <a:stretch>
                  <a:fillRect t="-84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9425"/>
            <a:ext cx="3686689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6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pPr algn="ctr"/>
            <a:r>
              <a:rPr lang="sl-SI" b="1" dirty="0" smtClean="0"/>
              <a:t>PRIMER</a:t>
            </a:r>
            <a:endParaRPr lang="sl-SI" b="1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836024"/>
              </p:ext>
            </p:extLst>
          </p:nvPr>
        </p:nvGraphicFramePr>
        <p:xfrm>
          <a:off x="1259632" y="2079410"/>
          <a:ext cx="5754370" cy="467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570">
                  <a:extLst>
                    <a:ext uri="{9D8B030D-6E8A-4147-A177-3AD203B41FA5}">
                      <a16:colId xmlns:a16="http://schemas.microsoft.com/office/drawing/2014/main" val="1210744892"/>
                    </a:ext>
                  </a:extLst>
                </a:gridCol>
                <a:gridCol w="1459230">
                  <a:extLst>
                    <a:ext uri="{9D8B030D-6E8A-4147-A177-3AD203B41FA5}">
                      <a16:colId xmlns:a16="http://schemas.microsoft.com/office/drawing/2014/main" val="1770959079"/>
                    </a:ext>
                  </a:extLst>
                </a:gridCol>
                <a:gridCol w="1452245">
                  <a:extLst>
                    <a:ext uri="{9D8B030D-6E8A-4147-A177-3AD203B41FA5}">
                      <a16:colId xmlns:a16="http://schemas.microsoft.com/office/drawing/2014/main" val="2778508865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778106667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beseda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avto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hiša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kolo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9429711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p =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89315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30072"/>
              </p:ext>
            </p:extLst>
          </p:nvPr>
        </p:nvGraphicFramePr>
        <p:xfrm>
          <a:off x="1258997" y="2545976"/>
          <a:ext cx="5755005" cy="317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747">
                  <a:extLst>
                    <a:ext uri="{9D8B030D-6E8A-4147-A177-3AD203B41FA5}">
                      <a16:colId xmlns:a16="http://schemas.microsoft.com/office/drawing/2014/main" val="2543398422"/>
                    </a:ext>
                  </a:extLst>
                </a:gridCol>
                <a:gridCol w="1150747">
                  <a:extLst>
                    <a:ext uri="{9D8B030D-6E8A-4147-A177-3AD203B41FA5}">
                      <a16:colId xmlns:a16="http://schemas.microsoft.com/office/drawing/2014/main" val="1592141773"/>
                    </a:ext>
                  </a:extLst>
                </a:gridCol>
                <a:gridCol w="1150747">
                  <a:extLst>
                    <a:ext uri="{9D8B030D-6E8A-4147-A177-3AD203B41FA5}">
                      <a16:colId xmlns:a16="http://schemas.microsoft.com/office/drawing/2014/main" val="3058199897"/>
                    </a:ext>
                  </a:extLst>
                </a:gridCol>
                <a:gridCol w="1151382">
                  <a:extLst>
                    <a:ext uri="{9D8B030D-6E8A-4147-A177-3AD203B41FA5}">
                      <a16:colId xmlns:a16="http://schemas.microsoft.com/office/drawing/2014/main" val="259140677"/>
                    </a:ext>
                  </a:extLst>
                </a:gridCol>
                <a:gridCol w="1151382">
                  <a:extLst>
                    <a:ext uri="{9D8B030D-6E8A-4147-A177-3AD203B41FA5}">
                      <a16:colId xmlns:a16="http://schemas.microsoft.com/office/drawing/2014/main" val="877788474"/>
                    </a:ext>
                  </a:extLst>
                </a:gridCol>
              </a:tblGrid>
              <a:tr h="3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q =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sl-SI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0628994"/>
                  </a:ext>
                </a:extLst>
              </a:tr>
            </a:tbl>
          </a:graphicData>
        </a:graphic>
      </p:graphicFrame>
      <p:sp>
        <p:nvSpPr>
          <p:cNvPr id="7" name="Škarnice 6"/>
          <p:cNvSpPr/>
          <p:nvPr/>
        </p:nvSpPr>
        <p:spPr>
          <a:xfrm>
            <a:off x="4355976" y="1420311"/>
            <a:ext cx="357188" cy="109537"/>
          </a:xfrm>
          <a:prstGeom prst="chevr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8" name="Škarnice 7"/>
          <p:cNvSpPr/>
          <p:nvPr/>
        </p:nvSpPr>
        <p:spPr>
          <a:xfrm>
            <a:off x="4328792" y="1653519"/>
            <a:ext cx="357188" cy="109537"/>
          </a:xfrm>
          <a:prstGeom prst="chevr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3568" y="1538510"/>
            <a:ext cx="1956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a=[ </a:t>
            </a:r>
            <a:r>
              <a:rPr lang="sl-SI" altLang="sl-SI" sz="1600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to‚ hi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a‚</a:t>
            </a:r>
            <a:r>
              <a:rPr kumimoji="0" lang="sl-SI" altLang="sl-SI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kolo]</a:t>
            </a: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324088" y="157619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66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6863" algn="l"/>
              </a:tabLst>
            </a:pPr>
            <a:r>
              <a:rPr kumimoji="0" lang="sl-SI" altLang="sl-SI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l-SI" altLang="sl-SI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p=[ 2, 3, 2]</a:t>
            </a:r>
            <a:r>
              <a:rPr kumimoji="0" lang="sl-SI" altLang="sl-SI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kumimoji="0" lang="sl-SI" altLang="sl-SI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p=[p1, p2, p3]</a:t>
            </a:r>
            <a:endParaRPr kumimoji="0" lang="sl-SI" altLang="sl-SI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6863" algn="l"/>
              </a:tabLst>
            </a:pPr>
            <a:r>
              <a:rPr kumimoji="0" lang="sl-SI" altLang="sl-SI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q=[3,2,2,4]</a:t>
            </a:r>
            <a:r>
              <a:rPr kumimoji="0" lang="sl-SI" altLang="sl-SI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kumimoji="0" lang="sl-SI" altLang="sl-SI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q=[q0, q1,q2,q3]</a:t>
            </a: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82696"/>
              </p:ext>
            </p:extLst>
          </p:nvPr>
        </p:nvGraphicFramePr>
        <p:xfrm>
          <a:off x="1258436" y="3814710"/>
          <a:ext cx="3241555" cy="1853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3172">
                  <a:extLst>
                    <a:ext uri="{9D8B030D-6E8A-4147-A177-3AD203B41FA5}">
                      <a16:colId xmlns:a16="http://schemas.microsoft.com/office/drawing/2014/main" val="3077204014"/>
                    </a:ext>
                  </a:extLst>
                </a:gridCol>
                <a:gridCol w="623450">
                  <a:extLst>
                    <a:ext uri="{9D8B030D-6E8A-4147-A177-3AD203B41FA5}">
                      <a16:colId xmlns:a16="http://schemas.microsoft.com/office/drawing/2014/main" val="4234743140"/>
                    </a:ext>
                  </a:extLst>
                </a:gridCol>
                <a:gridCol w="648311">
                  <a:extLst>
                    <a:ext uri="{9D8B030D-6E8A-4147-A177-3AD203B41FA5}">
                      <a16:colId xmlns:a16="http://schemas.microsoft.com/office/drawing/2014/main" val="3631589421"/>
                    </a:ext>
                  </a:extLst>
                </a:gridCol>
                <a:gridCol w="648311">
                  <a:extLst>
                    <a:ext uri="{9D8B030D-6E8A-4147-A177-3AD203B41FA5}">
                      <a16:colId xmlns:a16="http://schemas.microsoft.com/office/drawing/2014/main" val="466900028"/>
                    </a:ext>
                  </a:extLst>
                </a:gridCol>
                <a:gridCol w="648311">
                  <a:extLst>
                    <a:ext uri="{9D8B030D-6E8A-4147-A177-3AD203B41FA5}">
                      <a16:colId xmlns:a16="http://schemas.microsoft.com/office/drawing/2014/main" val="413904980"/>
                    </a:ext>
                  </a:extLst>
                </a:gridCol>
              </a:tblGrid>
              <a:tr h="4800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W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2159127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7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sl-SI" sz="11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</a:t>
                      </a:r>
                      <a:endParaRPr lang="sl-SI" sz="1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209742"/>
                  </a:ext>
                </a:extLst>
              </a:tr>
              <a:tr h="3550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7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721870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467861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406358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255326" y="3246513"/>
            <a:ext cx="6947736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19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r>
              <a:rPr kumimoji="0" lang="sl-SI" altLang="sl-SI" sz="1400" b="0" i="0" u="sng" strike="noStrike" cap="none" normalizeH="0" baseline="0" dirty="0" smtClean="0">
                <a:ln>
                  <a:noFill/>
                </a:ln>
                <a:solidFill>
                  <a:srgbClr val="2E75B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Matrika </a:t>
            </a:r>
            <a:r>
              <a:rPr kumimoji="0" lang="sl-SI" altLang="sl-SI" sz="1400" b="0" i="1" u="sng" strike="noStrike" cap="none" normalizeH="0" baseline="0" dirty="0" smtClean="0">
                <a:ln>
                  <a:noFill/>
                </a:ln>
                <a:solidFill>
                  <a:srgbClr val="2E75B6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endParaRPr kumimoji="0" lang="sl-SI" altLang="sl-SI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r>
              <a:rPr kumimoji="0" lang="sl-SI" altLang="sl-SI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endParaRPr lang="sl-SI" altLang="sl-SI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endParaRPr kumimoji="0" lang="sl-SI" altLang="sl-SI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endParaRPr lang="sl-SI" altLang="sl-SI" sz="11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endParaRPr kumimoji="0" lang="sl-SI" altLang="sl-SI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r>
              <a:rPr lang="sl-SI" altLang="sl-SI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sl-SI" altLang="sl-SI" sz="11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w0,3=w0,2+q3+p3=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rgbClr val="548235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sl-SI" altLang="sl-SI" sz="1600" b="0" i="1" u="none" strike="noStrike" cap="none" normalizeH="0" baseline="0" dirty="0" smtClean="0">
                <a:ln>
                  <a:noFill/>
                </a:ln>
                <a:solidFill>
                  <a:srgbClr val="2E75B6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endParaRPr kumimoji="0" lang="sl-SI" altLang="sl-SI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Naslov 1"/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578037"/>
                <a:ext cx="8229600" cy="1066800"/>
              </a:xfrm>
            </p:spPr>
            <p:txBody>
              <a:bodyPr>
                <a:normAutofit fontScale="90000"/>
              </a:bodyPr>
              <a:lstStyle/>
              <a:p>
                <a:r>
                  <a:rPr lang="sl-SI" sz="3200" u="sng" dirty="0"/>
                  <a:t>Matrika </a:t>
                </a:r>
                <a14:m>
                  <m:oMath xmlns:m="http://schemas.openxmlformats.org/officeDocument/2006/math">
                    <m:r>
                      <a:rPr lang="sl-SI" sz="3200" i="1" u="sng"/>
                      <m:t>𝐺</m:t>
                    </m:r>
                  </m:oMath>
                </a14:m>
                <a:r>
                  <a:rPr lang="sl-SI" sz="3200" u="sng" dirty="0"/>
                  <a:t> in matrika </a:t>
                </a:r>
                <a14:m>
                  <m:oMath xmlns:m="http://schemas.openxmlformats.org/officeDocument/2006/math">
                    <m:r>
                      <a:rPr lang="sl-SI" sz="3200" i="1" u="sng"/>
                      <m:t>𝑅</m:t>
                    </m:r>
                  </m:oMath>
                </a14:m>
                <a:r>
                  <a:rPr lang="sl-SI" sz="3200" dirty="0" smtClean="0"/>
                  <a:t/>
                </a:r>
                <a:br>
                  <a:rPr lang="sl-SI" sz="3200" dirty="0" smtClean="0"/>
                </a:br>
                <a:r>
                  <a:rPr lang="sl-SI" sz="3200" dirty="0"/>
                  <a:t/>
                </a:r>
                <a:br>
                  <a:rPr lang="sl-SI" sz="3200" dirty="0"/>
                </a:br>
                <a:r>
                  <a:rPr lang="sl-SI" sz="3200" dirty="0" smtClean="0"/>
                  <a:t>1. korak</a:t>
                </a:r>
                <a:endParaRPr lang="sl-SI" sz="3200" dirty="0"/>
              </a:p>
            </p:txBody>
          </p:sp>
        </mc:Choice>
        <mc:Fallback>
          <p:sp>
            <p:nvSpPr>
              <p:cNvPr id="2" name="Naslov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578037"/>
                <a:ext cx="8229600" cy="1066800"/>
              </a:xfrm>
              <a:blipFill>
                <a:blip r:embed="rId2"/>
                <a:stretch>
                  <a:fillRect l="-1630" t="-22286" b="-3314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značba mesta vsebin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024346"/>
              </p:ext>
            </p:extLst>
          </p:nvPr>
        </p:nvGraphicFramePr>
        <p:xfrm>
          <a:off x="683568" y="1916832"/>
          <a:ext cx="3020541" cy="2210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275">
                  <a:extLst>
                    <a:ext uri="{9D8B030D-6E8A-4147-A177-3AD203B41FA5}">
                      <a16:colId xmlns:a16="http://schemas.microsoft.com/office/drawing/2014/main" val="2268231403"/>
                    </a:ext>
                  </a:extLst>
                </a:gridCol>
                <a:gridCol w="580942">
                  <a:extLst>
                    <a:ext uri="{9D8B030D-6E8A-4147-A177-3AD203B41FA5}">
                      <a16:colId xmlns:a16="http://schemas.microsoft.com/office/drawing/2014/main" val="3269702316"/>
                    </a:ext>
                  </a:extLst>
                </a:gridCol>
                <a:gridCol w="604108">
                  <a:extLst>
                    <a:ext uri="{9D8B030D-6E8A-4147-A177-3AD203B41FA5}">
                      <a16:colId xmlns:a16="http://schemas.microsoft.com/office/drawing/2014/main" val="3518681977"/>
                    </a:ext>
                  </a:extLst>
                </a:gridCol>
                <a:gridCol w="604108">
                  <a:extLst>
                    <a:ext uri="{9D8B030D-6E8A-4147-A177-3AD203B41FA5}">
                      <a16:colId xmlns:a16="http://schemas.microsoft.com/office/drawing/2014/main" val="1540400159"/>
                    </a:ext>
                  </a:extLst>
                </a:gridCol>
                <a:gridCol w="604108">
                  <a:extLst>
                    <a:ext uri="{9D8B030D-6E8A-4147-A177-3AD203B41FA5}">
                      <a16:colId xmlns:a16="http://schemas.microsoft.com/office/drawing/2014/main" val="3451308555"/>
                    </a:ext>
                  </a:extLst>
                </a:gridCol>
              </a:tblGrid>
              <a:tr h="5724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G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353490"/>
                  </a:ext>
                </a:extLst>
              </a:tr>
              <a:tr h="404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272218"/>
                  </a:ext>
                </a:extLst>
              </a:tr>
              <a:tr h="4233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7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7625582"/>
                  </a:ext>
                </a:extLst>
              </a:tr>
              <a:tr h="404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8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7012015"/>
                  </a:ext>
                </a:extLst>
              </a:tr>
              <a:tr h="404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292413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231781"/>
              </p:ext>
            </p:extLst>
          </p:nvPr>
        </p:nvGraphicFramePr>
        <p:xfrm>
          <a:off x="5004048" y="4221091"/>
          <a:ext cx="2732510" cy="1922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459">
                  <a:extLst>
                    <a:ext uri="{9D8B030D-6E8A-4147-A177-3AD203B41FA5}">
                      <a16:colId xmlns:a16="http://schemas.microsoft.com/office/drawing/2014/main" val="749046292"/>
                    </a:ext>
                  </a:extLst>
                </a:gridCol>
                <a:gridCol w="525545">
                  <a:extLst>
                    <a:ext uri="{9D8B030D-6E8A-4147-A177-3AD203B41FA5}">
                      <a16:colId xmlns:a16="http://schemas.microsoft.com/office/drawing/2014/main" val="229070996"/>
                    </a:ext>
                  </a:extLst>
                </a:gridCol>
                <a:gridCol w="546502">
                  <a:extLst>
                    <a:ext uri="{9D8B030D-6E8A-4147-A177-3AD203B41FA5}">
                      <a16:colId xmlns:a16="http://schemas.microsoft.com/office/drawing/2014/main" val="1512205630"/>
                    </a:ext>
                  </a:extLst>
                </a:gridCol>
                <a:gridCol w="546502">
                  <a:extLst>
                    <a:ext uri="{9D8B030D-6E8A-4147-A177-3AD203B41FA5}">
                      <a16:colId xmlns:a16="http://schemas.microsoft.com/office/drawing/2014/main" val="889435540"/>
                    </a:ext>
                  </a:extLst>
                </a:gridCol>
                <a:gridCol w="546502">
                  <a:extLst>
                    <a:ext uri="{9D8B030D-6E8A-4147-A177-3AD203B41FA5}">
                      <a16:colId xmlns:a16="http://schemas.microsoft.com/office/drawing/2014/main" val="2085057005"/>
                    </a:ext>
                  </a:extLst>
                </a:gridCol>
              </a:tblGrid>
              <a:tr h="4978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R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6706202"/>
                  </a:ext>
                </a:extLst>
              </a:tr>
              <a:tr h="3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796602"/>
                  </a:ext>
                </a:extLst>
              </a:tr>
              <a:tr h="368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2320789"/>
                  </a:ext>
                </a:extLst>
              </a:tr>
              <a:tr h="3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1257064"/>
                  </a:ext>
                </a:extLst>
              </a:tr>
              <a:tr h="3520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11411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" name="Pravokotnik 9"/>
              <p:cNvSpPr/>
              <p:nvPr/>
            </p:nvSpPr>
            <p:spPr>
              <a:xfrm>
                <a:off x="4633129" y="2060848"/>
                <a:ext cx="3474348" cy="55502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sl-SI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sl-SI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i="0"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  <m:sub>
                          <m:r>
                            <a:rPr lang="sl-SI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l-SI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l-SI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sl-SI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sl-SI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i="0"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  <m:sub>
                          <m:r>
                            <a:rPr lang="sl-SI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sl-SI" i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sl-SI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sl-SI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sl-SI" i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sl-SI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sl-SI" i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sl-SI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sl-SI" i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sl-SI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sl-SI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sl-SI" i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sl-SI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sl-SI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l-SI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sl-SI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sl-SI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sl-SI" dirty="0"/>
              </a:p>
            </p:txBody>
          </p:sp>
        </mc:Choice>
        <mc:Fallback>
          <p:sp>
            <p:nvSpPr>
              <p:cNvPr id="10" name="Pravokotni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129" y="2060848"/>
                <a:ext cx="3474348" cy="555024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08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 korak</a:t>
            </a:r>
            <a:endParaRPr lang="sl-SI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Označba mesta vsebine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04489551"/>
                  </p:ext>
                </p:extLst>
              </p:nvPr>
            </p:nvGraphicFramePr>
            <p:xfrm>
              <a:off x="1259632" y="3573016"/>
              <a:ext cx="2804516" cy="206635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82413">
                      <a:extLst>
                        <a:ext uri="{9D8B030D-6E8A-4147-A177-3AD203B41FA5}">
                          <a16:colId xmlns:a16="http://schemas.microsoft.com/office/drawing/2014/main" val="707780693"/>
                        </a:ext>
                      </a:extLst>
                    </a:gridCol>
                    <a:gridCol w="539394">
                      <a:extLst>
                        <a:ext uri="{9D8B030D-6E8A-4147-A177-3AD203B41FA5}">
                          <a16:colId xmlns:a16="http://schemas.microsoft.com/office/drawing/2014/main" val="1848361964"/>
                        </a:ext>
                      </a:extLst>
                    </a:gridCol>
                    <a:gridCol w="560903">
                      <a:extLst>
                        <a:ext uri="{9D8B030D-6E8A-4147-A177-3AD203B41FA5}">
                          <a16:colId xmlns:a16="http://schemas.microsoft.com/office/drawing/2014/main" val="4001607057"/>
                        </a:ext>
                      </a:extLst>
                    </a:gridCol>
                    <a:gridCol w="560903">
                      <a:extLst>
                        <a:ext uri="{9D8B030D-6E8A-4147-A177-3AD203B41FA5}">
                          <a16:colId xmlns:a16="http://schemas.microsoft.com/office/drawing/2014/main" val="2263565822"/>
                        </a:ext>
                      </a:extLst>
                    </a:gridCol>
                    <a:gridCol w="560903">
                      <a:extLst>
                        <a:ext uri="{9D8B030D-6E8A-4147-A177-3AD203B41FA5}">
                          <a16:colId xmlns:a16="http://schemas.microsoft.com/office/drawing/2014/main" val="221933384"/>
                        </a:ext>
                      </a:extLst>
                    </a:gridCol>
                  </a:tblGrid>
                  <a:tr h="5351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G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01626210"/>
                      </a:ext>
                    </a:extLst>
                  </a:tr>
                  <a:tr h="37847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𝟏𝟗</m:t>
                                </m:r>
                              </m:oMath>
                            </m:oMathPara>
                          </a14:m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60694409"/>
                      </a:ext>
                    </a:extLst>
                  </a:tr>
                  <a:tr h="39578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 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52363536"/>
                      </a:ext>
                    </a:extLst>
                  </a:tr>
                  <a:tr h="37847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8498249"/>
                      </a:ext>
                    </a:extLst>
                  </a:tr>
                  <a:tr h="37847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6790098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Označba mesta vsebine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04489551"/>
                  </p:ext>
                </p:extLst>
              </p:nvPr>
            </p:nvGraphicFramePr>
            <p:xfrm>
              <a:off x="1259632" y="3573016"/>
              <a:ext cx="2804516" cy="206635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82413">
                      <a:extLst>
                        <a:ext uri="{9D8B030D-6E8A-4147-A177-3AD203B41FA5}">
                          <a16:colId xmlns:a16="http://schemas.microsoft.com/office/drawing/2014/main" val="707780693"/>
                        </a:ext>
                      </a:extLst>
                    </a:gridCol>
                    <a:gridCol w="539394">
                      <a:extLst>
                        <a:ext uri="{9D8B030D-6E8A-4147-A177-3AD203B41FA5}">
                          <a16:colId xmlns:a16="http://schemas.microsoft.com/office/drawing/2014/main" val="1848361964"/>
                        </a:ext>
                      </a:extLst>
                    </a:gridCol>
                    <a:gridCol w="560903">
                      <a:extLst>
                        <a:ext uri="{9D8B030D-6E8A-4147-A177-3AD203B41FA5}">
                          <a16:colId xmlns:a16="http://schemas.microsoft.com/office/drawing/2014/main" val="4001607057"/>
                        </a:ext>
                      </a:extLst>
                    </a:gridCol>
                    <a:gridCol w="560903">
                      <a:extLst>
                        <a:ext uri="{9D8B030D-6E8A-4147-A177-3AD203B41FA5}">
                          <a16:colId xmlns:a16="http://schemas.microsoft.com/office/drawing/2014/main" val="2263565822"/>
                        </a:ext>
                      </a:extLst>
                    </a:gridCol>
                    <a:gridCol w="560903">
                      <a:extLst>
                        <a:ext uri="{9D8B030D-6E8A-4147-A177-3AD203B41FA5}">
                          <a16:colId xmlns:a16="http://schemas.microsoft.com/office/drawing/2014/main" val="221933384"/>
                        </a:ext>
                      </a:extLst>
                    </a:gridCol>
                  </a:tblGrid>
                  <a:tr h="5351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G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01626210"/>
                      </a:ext>
                    </a:extLst>
                  </a:tr>
                  <a:tr h="37847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02174" t="-154839" r="-104348" b="-3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60694409"/>
                      </a:ext>
                    </a:extLst>
                  </a:tr>
                  <a:tr h="39578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 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52363536"/>
                      </a:ext>
                    </a:extLst>
                  </a:tr>
                  <a:tr h="37847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8498249"/>
                      </a:ext>
                    </a:extLst>
                  </a:tr>
                  <a:tr h="37847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6790098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071134"/>
              </p:ext>
            </p:extLst>
          </p:nvPr>
        </p:nvGraphicFramePr>
        <p:xfrm>
          <a:off x="6156176" y="1653362"/>
          <a:ext cx="2152650" cy="1649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58468746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1989936180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160815886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3889741722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4180928966"/>
                    </a:ext>
                  </a:extLst>
                </a:gridCol>
              </a:tblGrid>
              <a:tr h="4121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R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0274831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 ali 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94511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147225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0819239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571122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Pravokotnik 5"/>
              <p:cNvSpPr/>
              <p:nvPr/>
            </p:nvSpPr>
            <p:spPr>
              <a:xfrm>
                <a:off x="4714586" y="4005064"/>
                <a:ext cx="3992140" cy="1935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l-SI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sl-SI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1,3</m:t>
                          </m:r>
                        </m:sub>
                      </m:sSub>
                      <m:r>
                        <a:rPr lang="sl-SI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sl-SI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sl-SI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l-SI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1,3</m:t>
                          </m:r>
                        </m:sub>
                      </m:sSub>
                      <m:r>
                        <a:rPr lang="sl-SI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sl-SI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"/>
                          <m:ctrlPr>
                            <a:rPr lang="sl-SI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=2;</m:t>
                              </m:r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  <m: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2,3   </m:t>
                                  </m:r>
                                </m:sub>
                              </m:sSub>
                            </m:e>
                            <m:e>
                              <m: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=3;</m:t>
                              </m:r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  <m:r>
                                <a:rPr lang="sl-SI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sl-SI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3,3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sl-SI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sl-SI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13</m:t>
                    </m:r>
                  </m:oMath>
                </a14:m>
                <a:r>
                  <a:rPr lang="sl-SI" dirty="0">
                    <a:solidFill>
                      <a:srgbClr val="548235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l-SI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l-SI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l-SI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"/>
                            <m:ctrlPr>
                              <a:rPr lang="sl-SI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=2;0+8</m:t>
                                </m:r>
                              </m:e>
                              <m:e>
                                <m:r>
                                  <a:rPr lang="sl-SI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sl-SI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=3;7+0 </m:t>
                                </m:r>
                              </m:e>
                            </m:eqArr>
                          </m:e>
                        </m:d>
                      </m:e>
                    </m:func>
                  </m:oMath>
                </a14:m>
                <a:r>
                  <a:rPr lang="sl-SI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l-SI" b="1" i="1">
                        <a:solidFill>
                          <a:srgbClr val="843C0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𝟐𝟎</m:t>
                    </m:r>
                  </m:oMath>
                </a14:m>
                <a:r>
                  <a:rPr lang="sl-SI" b="1" dirty="0">
                    <a:solidFill>
                      <a:srgbClr val="843C0C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l-SI" sz="1400" dirty="0">
                    <a:solidFill>
                      <a:srgbClr val="843C0C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  <a:endParaRPr lang="sl-SI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Pravokotni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586" y="4005064"/>
                <a:ext cx="3992140" cy="19352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06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835086"/>
              </p:ext>
            </p:extLst>
          </p:nvPr>
        </p:nvGraphicFramePr>
        <p:xfrm>
          <a:off x="2744887" y="828746"/>
          <a:ext cx="2975183" cy="1381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327">
                  <a:extLst>
                    <a:ext uri="{9D8B030D-6E8A-4147-A177-3AD203B41FA5}">
                      <a16:colId xmlns:a16="http://schemas.microsoft.com/office/drawing/2014/main" val="450086343"/>
                    </a:ext>
                  </a:extLst>
                </a:gridCol>
                <a:gridCol w="608703">
                  <a:extLst>
                    <a:ext uri="{9D8B030D-6E8A-4147-A177-3AD203B41FA5}">
                      <a16:colId xmlns:a16="http://schemas.microsoft.com/office/drawing/2014/main" val="3017647555"/>
                    </a:ext>
                  </a:extLst>
                </a:gridCol>
                <a:gridCol w="633051">
                  <a:extLst>
                    <a:ext uri="{9D8B030D-6E8A-4147-A177-3AD203B41FA5}">
                      <a16:colId xmlns:a16="http://schemas.microsoft.com/office/drawing/2014/main" val="1071417950"/>
                    </a:ext>
                  </a:extLst>
                </a:gridCol>
                <a:gridCol w="633051">
                  <a:extLst>
                    <a:ext uri="{9D8B030D-6E8A-4147-A177-3AD203B41FA5}">
                      <a16:colId xmlns:a16="http://schemas.microsoft.com/office/drawing/2014/main" val="2453111987"/>
                    </a:ext>
                  </a:extLst>
                </a:gridCol>
                <a:gridCol w="633051">
                  <a:extLst>
                    <a:ext uri="{9D8B030D-6E8A-4147-A177-3AD203B41FA5}">
                      <a16:colId xmlns:a16="http://schemas.microsoft.com/office/drawing/2014/main" val="4017821989"/>
                    </a:ext>
                  </a:extLst>
                </a:gridCol>
              </a:tblGrid>
              <a:tr h="3337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R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101747"/>
                  </a:ext>
                </a:extLst>
              </a:tr>
              <a:tr h="2560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 ali 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9740133"/>
                  </a:ext>
                </a:extLst>
              </a:tr>
              <a:tr h="2792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092526"/>
                  </a:ext>
                </a:extLst>
              </a:tr>
              <a:tr h="2560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92617"/>
                  </a:ext>
                </a:extLst>
              </a:tr>
              <a:tr h="2560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15605"/>
                  </a:ext>
                </a:extLst>
              </a:tr>
            </a:tbl>
          </a:graphicData>
        </a:graphic>
      </p:graphicFrame>
      <p:sp>
        <p:nvSpPr>
          <p:cNvPr id="5" name="Zaobljeni pravokotnik 4"/>
          <p:cNvSpPr/>
          <p:nvPr/>
        </p:nvSpPr>
        <p:spPr>
          <a:xfrm>
            <a:off x="3851920" y="1134099"/>
            <a:ext cx="1152525" cy="6127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pic>
        <p:nvPicPr>
          <p:cNvPr id="6" name="Slika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335" y="3130619"/>
            <a:ext cx="3245380" cy="2594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140968"/>
            <a:ext cx="3566204" cy="2612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latin typeface="+mj-lt"/>
              </a:rPr>
              <a:t>Optimalno iskalno dvojiško drevo je  iskalno dvojiško drevo, kjer na podlagi pogostosti iskanja kakšnega podatka v </a:t>
            </a:r>
            <a:r>
              <a:rPr lang="sl-SI" dirty="0" smtClean="0">
                <a:latin typeface="+mj-lt"/>
              </a:rPr>
              <a:t>drevesu zgradimo drevo, da do podatka </a:t>
            </a:r>
            <a:r>
              <a:rPr lang="sl-SI" dirty="0">
                <a:latin typeface="+mj-lt"/>
              </a:rPr>
              <a:t>pridemo kar se da hitro. </a:t>
            </a:r>
            <a:endParaRPr lang="sl-SI" dirty="0" smtClean="0">
              <a:latin typeface="+mj-lt"/>
            </a:endParaRPr>
          </a:p>
          <a:p>
            <a:endParaRPr lang="sl-SI" dirty="0">
              <a:latin typeface="+mj-lt"/>
            </a:endParaRP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507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919102"/>
              </p:ext>
            </p:extLst>
          </p:nvPr>
        </p:nvGraphicFramePr>
        <p:xfrm>
          <a:off x="3142563" y="543607"/>
          <a:ext cx="2858874" cy="1568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058">
                  <a:extLst>
                    <a:ext uri="{9D8B030D-6E8A-4147-A177-3AD203B41FA5}">
                      <a16:colId xmlns:a16="http://schemas.microsoft.com/office/drawing/2014/main" val="301302022"/>
                    </a:ext>
                  </a:extLst>
                </a:gridCol>
                <a:gridCol w="584907">
                  <a:extLst>
                    <a:ext uri="{9D8B030D-6E8A-4147-A177-3AD203B41FA5}">
                      <a16:colId xmlns:a16="http://schemas.microsoft.com/office/drawing/2014/main" val="2760062008"/>
                    </a:ext>
                  </a:extLst>
                </a:gridCol>
                <a:gridCol w="608303">
                  <a:extLst>
                    <a:ext uri="{9D8B030D-6E8A-4147-A177-3AD203B41FA5}">
                      <a16:colId xmlns:a16="http://schemas.microsoft.com/office/drawing/2014/main" val="4123315098"/>
                    </a:ext>
                  </a:extLst>
                </a:gridCol>
                <a:gridCol w="608303">
                  <a:extLst>
                    <a:ext uri="{9D8B030D-6E8A-4147-A177-3AD203B41FA5}">
                      <a16:colId xmlns:a16="http://schemas.microsoft.com/office/drawing/2014/main" val="2999730377"/>
                    </a:ext>
                  </a:extLst>
                </a:gridCol>
                <a:gridCol w="608303">
                  <a:extLst>
                    <a:ext uri="{9D8B030D-6E8A-4147-A177-3AD203B41FA5}">
                      <a16:colId xmlns:a16="http://schemas.microsoft.com/office/drawing/2014/main" val="49137270"/>
                    </a:ext>
                  </a:extLst>
                </a:gridCol>
              </a:tblGrid>
              <a:tr h="378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R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200914"/>
                  </a:ext>
                </a:extLst>
              </a:tr>
              <a:tr h="290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 ali 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56295"/>
                  </a:ext>
                </a:extLst>
              </a:tr>
              <a:tr h="3171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0147695"/>
                  </a:ext>
                </a:extLst>
              </a:tr>
              <a:tr h="290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2002681"/>
                  </a:ext>
                </a:extLst>
              </a:tr>
              <a:tr h="2907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573270"/>
                  </a:ext>
                </a:extLst>
              </a:tr>
            </a:tbl>
          </a:graphicData>
        </a:graphic>
      </p:graphicFrame>
      <p:sp>
        <p:nvSpPr>
          <p:cNvPr id="5" name="Zaobljeni pravokotnik 4"/>
          <p:cNvSpPr/>
          <p:nvPr/>
        </p:nvSpPr>
        <p:spPr>
          <a:xfrm>
            <a:off x="4716016" y="1143000"/>
            <a:ext cx="1152525" cy="6121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pic>
        <p:nvPicPr>
          <p:cNvPr id="6" name="Slika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24602"/>
            <a:ext cx="4235564" cy="338437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4307667"/>
                  </p:ext>
                </p:extLst>
              </p:nvPr>
            </p:nvGraphicFramePr>
            <p:xfrm>
              <a:off x="5868541" y="2809193"/>
              <a:ext cx="2584301" cy="1779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36681">
                      <a:extLst>
                        <a:ext uri="{9D8B030D-6E8A-4147-A177-3AD203B41FA5}">
                          <a16:colId xmlns:a16="http://schemas.microsoft.com/office/drawing/2014/main" val="2050828086"/>
                        </a:ext>
                      </a:extLst>
                    </a:gridCol>
                    <a:gridCol w="497040">
                      <a:extLst>
                        <a:ext uri="{9D8B030D-6E8A-4147-A177-3AD203B41FA5}">
                          <a16:colId xmlns:a16="http://schemas.microsoft.com/office/drawing/2014/main" val="2186265811"/>
                        </a:ext>
                      </a:extLst>
                    </a:gridCol>
                    <a:gridCol w="516860">
                      <a:extLst>
                        <a:ext uri="{9D8B030D-6E8A-4147-A177-3AD203B41FA5}">
                          <a16:colId xmlns:a16="http://schemas.microsoft.com/office/drawing/2014/main" val="75782648"/>
                        </a:ext>
                      </a:extLst>
                    </a:gridCol>
                    <a:gridCol w="516860">
                      <a:extLst>
                        <a:ext uri="{9D8B030D-6E8A-4147-A177-3AD203B41FA5}">
                          <a16:colId xmlns:a16="http://schemas.microsoft.com/office/drawing/2014/main" val="1700407386"/>
                        </a:ext>
                      </a:extLst>
                    </a:gridCol>
                    <a:gridCol w="516860">
                      <a:extLst>
                        <a:ext uri="{9D8B030D-6E8A-4147-A177-3AD203B41FA5}">
                          <a16:colId xmlns:a16="http://schemas.microsoft.com/office/drawing/2014/main" val="2003389492"/>
                        </a:ext>
                      </a:extLst>
                    </a:gridCol>
                  </a:tblGrid>
                  <a:tr h="46074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G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1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15606094"/>
                      </a:ext>
                    </a:extLst>
                  </a:tr>
                  <a:tr h="3258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𝟏𝟗</m:t>
                                </m:r>
                              </m:oMath>
                            </m:oMathPara>
                          </a14:m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8856987"/>
                      </a:ext>
                    </a:extLst>
                  </a:tr>
                  <a:tr h="34076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25792998"/>
                      </a:ext>
                    </a:extLst>
                  </a:tr>
                  <a:tr h="3258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16056510"/>
                      </a:ext>
                    </a:extLst>
                  </a:tr>
                  <a:tr h="3258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4801333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4307667"/>
                  </p:ext>
                </p:extLst>
              </p:nvPr>
            </p:nvGraphicFramePr>
            <p:xfrm>
              <a:off x="5868541" y="2809193"/>
              <a:ext cx="2584301" cy="1779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36681">
                      <a:extLst>
                        <a:ext uri="{9D8B030D-6E8A-4147-A177-3AD203B41FA5}">
                          <a16:colId xmlns:a16="http://schemas.microsoft.com/office/drawing/2014/main" val="2050828086"/>
                        </a:ext>
                      </a:extLst>
                    </a:gridCol>
                    <a:gridCol w="497040">
                      <a:extLst>
                        <a:ext uri="{9D8B030D-6E8A-4147-A177-3AD203B41FA5}">
                          <a16:colId xmlns:a16="http://schemas.microsoft.com/office/drawing/2014/main" val="2186265811"/>
                        </a:ext>
                      </a:extLst>
                    </a:gridCol>
                    <a:gridCol w="516860">
                      <a:extLst>
                        <a:ext uri="{9D8B030D-6E8A-4147-A177-3AD203B41FA5}">
                          <a16:colId xmlns:a16="http://schemas.microsoft.com/office/drawing/2014/main" val="75782648"/>
                        </a:ext>
                      </a:extLst>
                    </a:gridCol>
                    <a:gridCol w="516860">
                      <a:extLst>
                        <a:ext uri="{9D8B030D-6E8A-4147-A177-3AD203B41FA5}">
                          <a16:colId xmlns:a16="http://schemas.microsoft.com/office/drawing/2014/main" val="1700407386"/>
                        </a:ext>
                      </a:extLst>
                    </a:gridCol>
                    <a:gridCol w="516860">
                      <a:extLst>
                        <a:ext uri="{9D8B030D-6E8A-4147-A177-3AD203B41FA5}">
                          <a16:colId xmlns:a16="http://schemas.microsoft.com/office/drawing/2014/main" val="2003389492"/>
                        </a:ext>
                      </a:extLst>
                    </a:gridCol>
                  </a:tblGrid>
                  <a:tr h="46074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G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1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15606094"/>
                      </a:ext>
                    </a:extLst>
                  </a:tr>
                  <a:tr h="3258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1176" t="-155556" r="-104706" b="-3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8856987"/>
                      </a:ext>
                    </a:extLst>
                  </a:tr>
                  <a:tr h="34076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25792998"/>
                      </a:ext>
                    </a:extLst>
                  </a:tr>
                  <a:tr h="3258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16056510"/>
                      </a:ext>
                    </a:extLst>
                  </a:tr>
                  <a:tr h="3258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480133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Zaobljeni pravokotnik 7"/>
          <p:cNvSpPr/>
          <p:nvPr/>
        </p:nvSpPr>
        <p:spPr>
          <a:xfrm>
            <a:off x="7884368" y="3443933"/>
            <a:ext cx="420688" cy="50958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020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r>
              <a:rPr lang="sl-SI" dirty="0" smtClean="0"/>
              <a:t>3. korak</a:t>
            </a:r>
            <a:endParaRPr lang="sl-SI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4748046"/>
                  </p:ext>
                </p:extLst>
              </p:nvPr>
            </p:nvGraphicFramePr>
            <p:xfrm>
              <a:off x="683569" y="3717032"/>
              <a:ext cx="2948531" cy="227466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2321">
                      <a:extLst>
                        <a:ext uri="{9D8B030D-6E8A-4147-A177-3AD203B41FA5}">
                          <a16:colId xmlns:a16="http://schemas.microsoft.com/office/drawing/2014/main" val="3146946040"/>
                        </a:ext>
                      </a:extLst>
                    </a:gridCol>
                    <a:gridCol w="567092">
                      <a:extLst>
                        <a:ext uri="{9D8B030D-6E8A-4147-A177-3AD203B41FA5}">
                          <a16:colId xmlns:a16="http://schemas.microsoft.com/office/drawing/2014/main" val="1152084897"/>
                        </a:ext>
                      </a:extLst>
                    </a:gridCol>
                    <a:gridCol w="589706">
                      <a:extLst>
                        <a:ext uri="{9D8B030D-6E8A-4147-A177-3AD203B41FA5}">
                          <a16:colId xmlns:a16="http://schemas.microsoft.com/office/drawing/2014/main" val="2273902102"/>
                        </a:ext>
                      </a:extLst>
                    </a:gridCol>
                    <a:gridCol w="589706">
                      <a:extLst>
                        <a:ext uri="{9D8B030D-6E8A-4147-A177-3AD203B41FA5}">
                          <a16:colId xmlns:a16="http://schemas.microsoft.com/office/drawing/2014/main" val="1354720011"/>
                        </a:ext>
                      </a:extLst>
                    </a:gridCol>
                    <a:gridCol w="589706">
                      <a:extLst>
                        <a:ext uri="{9D8B030D-6E8A-4147-A177-3AD203B41FA5}">
                          <a16:colId xmlns:a16="http://schemas.microsoft.com/office/drawing/2014/main" val="787670424"/>
                        </a:ext>
                      </a:extLst>
                    </a:gridCol>
                  </a:tblGrid>
                  <a:tr h="58909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G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1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14255359"/>
                      </a:ext>
                    </a:extLst>
                  </a:tr>
                  <a:tr h="4166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l-SI" sz="1100">
                                    <a:effectLst/>
                                  </a:rPr>
                                  <m:t>𝟏𝟗</m:t>
                                </m:r>
                              </m:oMath>
                            </m:oMathPara>
                          </a14:m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600" b="1" dirty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effectLst/>
                            </a:rPr>
                            <a:t>33</a:t>
                          </a:r>
                          <a:endParaRPr lang="sl-SI" sz="1200" b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9277455"/>
                      </a:ext>
                    </a:extLst>
                  </a:tr>
                  <a:tr h="43569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30829515"/>
                      </a:ext>
                    </a:extLst>
                  </a:tr>
                  <a:tr h="4166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2716614"/>
                      </a:ext>
                    </a:extLst>
                  </a:tr>
                  <a:tr h="4166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7439806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4748046"/>
                  </p:ext>
                </p:extLst>
              </p:nvPr>
            </p:nvGraphicFramePr>
            <p:xfrm>
              <a:off x="683569" y="3717032"/>
              <a:ext cx="2948531" cy="227466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2321">
                      <a:extLst>
                        <a:ext uri="{9D8B030D-6E8A-4147-A177-3AD203B41FA5}">
                          <a16:colId xmlns:a16="http://schemas.microsoft.com/office/drawing/2014/main" val="3146946040"/>
                        </a:ext>
                      </a:extLst>
                    </a:gridCol>
                    <a:gridCol w="567092">
                      <a:extLst>
                        <a:ext uri="{9D8B030D-6E8A-4147-A177-3AD203B41FA5}">
                          <a16:colId xmlns:a16="http://schemas.microsoft.com/office/drawing/2014/main" val="1152084897"/>
                        </a:ext>
                      </a:extLst>
                    </a:gridCol>
                    <a:gridCol w="589706">
                      <a:extLst>
                        <a:ext uri="{9D8B030D-6E8A-4147-A177-3AD203B41FA5}">
                          <a16:colId xmlns:a16="http://schemas.microsoft.com/office/drawing/2014/main" val="2273902102"/>
                        </a:ext>
                      </a:extLst>
                    </a:gridCol>
                    <a:gridCol w="589706">
                      <a:extLst>
                        <a:ext uri="{9D8B030D-6E8A-4147-A177-3AD203B41FA5}">
                          <a16:colId xmlns:a16="http://schemas.microsoft.com/office/drawing/2014/main" val="1354720011"/>
                        </a:ext>
                      </a:extLst>
                    </a:gridCol>
                    <a:gridCol w="589706">
                      <a:extLst>
                        <a:ext uri="{9D8B030D-6E8A-4147-A177-3AD203B41FA5}">
                          <a16:colId xmlns:a16="http://schemas.microsoft.com/office/drawing/2014/main" val="787670424"/>
                        </a:ext>
                      </a:extLst>
                    </a:gridCol>
                  </a:tblGrid>
                  <a:tr h="58909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G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1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14255359"/>
                      </a:ext>
                    </a:extLst>
                  </a:tr>
                  <a:tr h="4166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sl-SI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00000" t="-154412" r="-104124" b="-310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600" b="1" dirty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effectLst/>
                            </a:rPr>
                            <a:t>33</a:t>
                          </a:r>
                          <a:endParaRPr lang="sl-SI" sz="1200" b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9277455"/>
                      </a:ext>
                    </a:extLst>
                  </a:tr>
                  <a:tr h="43569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1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7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20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30829515"/>
                      </a:ext>
                    </a:extLst>
                  </a:tr>
                  <a:tr h="4166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2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8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2716614"/>
                      </a:ext>
                    </a:extLst>
                  </a:tr>
                  <a:tr h="4166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3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>
                              <a:effectLst/>
                            </a:rPr>
                            <a:t> </a:t>
                          </a:r>
                          <a:endParaRPr lang="sl-SI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sl-SI" sz="1100" dirty="0">
                              <a:effectLst/>
                            </a:rPr>
                            <a:t>0</a:t>
                          </a:r>
                          <a:endParaRPr lang="sl-SI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74398068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87513"/>
              </p:ext>
            </p:extLst>
          </p:nvPr>
        </p:nvGraphicFramePr>
        <p:xfrm>
          <a:off x="5892628" y="3645024"/>
          <a:ext cx="2660500" cy="1795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505">
                  <a:extLst>
                    <a:ext uri="{9D8B030D-6E8A-4147-A177-3AD203B41FA5}">
                      <a16:colId xmlns:a16="http://schemas.microsoft.com/office/drawing/2014/main" val="1913194081"/>
                    </a:ext>
                  </a:extLst>
                </a:gridCol>
                <a:gridCol w="511695">
                  <a:extLst>
                    <a:ext uri="{9D8B030D-6E8A-4147-A177-3AD203B41FA5}">
                      <a16:colId xmlns:a16="http://schemas.microsoft.com/office/drawing/2014/main" val="3308016678"/>
                    </a:ext>
                  </a:extLst>
                </a:gridCol>
                <a:gridCol w="532100">
                  <a:extLst>
                    <a:ext uri="{9D8B030D-6E8A-4147-A177-3AD203B41FA5}">
                      <a16:colId xmlns:a16="http://schemas.microsoft.com/office/drawing/2014/main" val="3909081657"/>
                    </a:ext>
                  </a:extLst>
                </a:gridCol>
                <a:gridCol w="532100">
                  <a:extLst>
                    <a:ext uri="{9D8B030D-6E8A-4147-A177-3AD203B41FA5}">
                      <a16:colId xmlns:a16="http://schemas.microsoft.com/office/drawing/2014/main" val="1782576555"/>
                    </a:ext>
                  </a:extLst>
                </a:gridCol>
                <a:gridCol w="532100">
                  <a:extLst>
                    <a:ext uri="{9D8B030D-6E8A-4147-A177-3AD203B41FA5}">
                      <a16:colId xmlns:a16="http://schemas.microsoft.com/office/drawing/2014/main" val="1496507712"/>
                    </a:ext>
                  </a:extLst>
                </a:gridCol>
              </a:tblGrid>
              <a:tr h="448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R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2133210"/>
                  </a:ext>
                </a:extLst>
              </a:tr>
              <a:tr h="3807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 ali 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7398909"/>
                  </a:ext>
                </a:extLst>
              </a:tr>
              <a:tr h="331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9657124"/>
                  </a:ext>
                </a:extLst>
              </a:tr>
              <a:tr h="3171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0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221679"/>
                  </a:ext>
                </a:extLst>
              </a:tr>
              <a:tr h="3171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3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584960"/>
                  </a:ext>
                </a:extLst>
              </a:tr>
            </a:tbl>
          </a:graphicData>
        </a:graphic>
      </p:graphicFrame>
      <p:sp>
        <p:nvSpPr>
          <p:cNvPr id="9" name="Označba mesta vsebin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Pravokotnik 9"/>
              <p:cNvSpPr/>
              <p:nvPr/>
            </p:nvSpPr>
            <p:spPr>
              <a:xfrm>
                <a:off x="107504" y="1353776"/>
                <a:ext cx="9252520" cy="1189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0,3</m:t>
                        </m:r>
                      </m:sub>
                    </m:sSub>
                    <m:r>
                      <a:rPr lang="sl-SI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0,3</m:t>
                        </m:r>
                      </m:sub>
                    </m:sSub>
                    <m:r>
                      <a:rPr lang="sl-SI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sl-SI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</m:t>
                    </m:r>
                    <m:d>
                      <m:dPr>
                        <m:begChr m:val="{"/>
                        <m:endChr m:val=""/>
                        <m:ctrlPr>
                          <a:rPr lang="sl-SI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=1;</m:t>
                            </m:r>
                            <m:sSub>
                              <m:sSub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0,0</m:t>
                                </m:r>
                              </m:sub>
                            </m:sSub>
                            <m: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1,3   </m:t>
                                </m:r>
                              </m:sub>
                            </m:sSub>
                          </m:e>
                          <m:e>
                            <m: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=2;</m:t>
                            </m:r>
                            <m:sSub>
                              <m:sSub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0,1</m:t>
                                </m:r>
                              </m:sub>
                            </m:sSub>
                            <m:r>
                              <a:rPr lang="sl-SI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2,3</m:t>
                                </m:r>
                              </m:sub>
                            </m:sSub>
                          </m:e>
                          <m:e>
                            <m:r>
                              <a:rPr lang="sl-SI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l-SI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=3;</m:t>
                            </m:r>
                            <m:sSub>
                              <m:sSub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0,2</m:t>
                                </m:r>
                              </m:sub>
                            </m:sSub>
                            <m:r>
                              <a:rPr lang="sl-SI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3,3</m:t>
                                </m:r>
                              </m:sub>
                            </m:sSub>
                            <m:r>
                              <a:rPr lang="sl-SI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e>
                    </m:d>
                    <m:r>
                      <a:rPr lang="sl-SI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</m:t>
                    </m:r>
                  </m:oMath>
                </a14:m>
                <a:r>
                  <a:rPr lang="sl-SI" dirty="0">
                    <a:solidFill>
                      <a:srgbClr val="548235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l-SI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l-SI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l-SI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"/>
                            <m:ctrlPr>
                              <a:rPr lang="sl-SI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=1;0+20</m:t>
                                </m:r>
                              </m:e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=2;7+8</m:t>
                                </m:r>
                              </m:e>
                              <m:e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sl-SI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mbria Math" panose="02040503050406030204" pitchFamily="18" charset="0"/>
                                  </a:rPr>
                                  <m:t>=3; 19+0</m:t>
                                </m:r>
                              </m:e>
                            </m:eqArr>
                            <m:r>
                              <a:rPr lang="sl-SI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=15</m:t>
                            </m:r>
                          </m:e>
                        </m:d>
                      </m:e>
                    </m:func>
                  </m:oMath>
                </a14:m>
                <a:r>
                  <a:rPr lang="sl-SI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l-SI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𝟏𝟖</m:t>
                    </m:r>
                    <m:r>
                      <a:rPr lang="sl-SI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sl-SI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𝟏𝟓</m:t>
                    </m:r>
                    <m:r>
                      <a:rPr lang="sl-SI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l-SI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𝟑𝟑</m:t>
                    </m:r>
                    <m:r>
                      <a:rPr lang="sl-SI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sl-SI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l-SI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</m:oMath>
                </a14:m>
                <a:r>
                  <a:rPr lang="sl-SI" b="1" dirty="0">
                    <a:solidFill>
                      <a:srgbClr val="843C0C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sl-SI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Pravokotni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53776"/>
                <a:ext cx="9252520" cy="11898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Slika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14" y="1772816"/>
            <a:ext cx="5400600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264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/>
          <a:lstStyle/>
          <a:p>
            <a:r>
              <a:rPr lang="sl-SI" dirty="0" smtClean="0"/>
              <a:t>Primer 2: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A</a:t>
            </a:r>
            <a:r>
              <a:rPr lang="sl-SI" dirty="0" smtClean="0"/>
              <a:t>=[ 'avto', 'hiša</a:t>
            </a:r>
            <a:r>
              <a:rPr lang="sl-SI" dirty="0"/>
              <a:t>', </a:t>
            </a:r>
            <a:r>
              <a:rPr lang="sl-SI" dirty="0" smtClean="0"/>
              <a:t> '</a:t>
            </a:r>
            <a:r>
              <a:rPr lang="sl-SI" dirty="0" err="1" smtClean="0"/>
              <a:t>kip‘,'klop</a:t>
            </a:r>
            <a:r>
              <a:rPr lang="sl-SI" dirty="0" err="1"/>
              <a:t>','kolo</a:t>
            </a:r>
            <a:r>
              <a:rPr lang="sl-SI" dirty="0"/>
              <a:t>', 'met', 'miza</a:t>
            </a:r>
            <a:r>
              <a:rPr lang="sl-SI" dirty="0" smtClean="0"/>
              <a:t>']</a:t>
            </a:r>
          </a:p>
          <a:p>
            <a:r>
              <a:rPr lang="sl-SI" dirty="0"/>
              <a:t>P=[10,12,2,6,8,5,7</a:t>
            </a:r>
            <a:r>
              <a:rPr lang="sl-SI" dirty="0" smtClean="0"/>
              <a:t>]</a:t>
            </a:r>
          </a:p>
          <a:p>
            <a:r>
              <a:rPr lang="sl-SI" dirty="0"/>
              <a:t>Q=[13,7,5,9,12,3,2,8]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48475"/>
              </p:ext>
            </p:extLst>
          </p:nvPr>
        </p:nvGraphicFramePr>
        <p:xfrm>
          <a:off x="1115616" y="2924944"/>
          <a:ext cx="57843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700">
                  <a:extLst>
                    <a:ext uri="{9D8B030D-6E8A-4147-A177-3AD203B41FA5}">
                      <a16:colId xmlns:a16="http://schemas.microsoft.com/office/drawing/2014/main" val="1789425420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393014278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2170616758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3196750016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2272864730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2401229669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158453599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844484426"/>
                    </a:ext>
                  </a:extLst>
                </a:gridCol>
                <a:gridCol w="642700">
                  <a:extLst>
                    <a:ext uri="{9D8B030D-6E8A-4147-A177-3AD203B41FA5}">
                      <a16:colId xmlns:a16="http://schemas.microsoft.com/office/drawing/2014/main" val="2967922257"/>
                    </a:ext>
                  </a:extLst>
                </a:gridCol>
              </a:tblGrid>
              <a:tr h="353792">
                <a:tc>
                  <a:txBody>
                    <a:bodyPr/>
                    <a:lstStyle/>
                    <a:p>
                      <a:r>
                        <a:rPr lang="sl-SI" dirty="0" smtClean="0"/>
                        <a:t>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403336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042811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899954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834128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343211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790468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16362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846199"/>
                  </a:ext>
                </a:extLst>
              </a:tr>
              <a:tr h="353792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17395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922812"/>
              </p:ext>
            </p:extLst>
          </p:nvPr>
        </p:nvGraphicFramePr>
        <p:xfrm>
          <a:off x="1524000" y="1397000"/>
          <a:ext cx="609599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4483242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41758727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879024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8399766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572315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319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06471571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94933145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139858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239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232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291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354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138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162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217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11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7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61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122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71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72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44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0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773518"/>
                  </a:ext>
                </a:extLst>
              </a:tr>
            </a:tbl>
          </a:graphicData>
        </a:graphic>
      </p:graphicFrame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290327"/>
            <a:ext cx="5482949" cy="40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0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19651"/>
            <a:ext cx="6392936" cy="646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5031" y="1122960"/>
            <a:ext cx="6073175" cy="504056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317952"/>
            <a:ext cx="4358921" cy="5256584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586626"/>
              </p:ext>
            </p:extLst>
          </p:nvPr>
        </p:nvGraphicFramePr>
        <p:xfrm>
          <a:off x="236968" y="1676400"/>
          <a:ext cx="5208237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93">
                  <a:extLst>
                    <a:ext uri="{9D8B030D-6E8A-4147-A177-3AD203B41FA5}">
                      <a16:colId xmlns:a16="http://schemas.microsoft.com/office/drawing/2014/main" val="2448324228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3417587279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87902403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483997663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2857231519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262931966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4064715711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949331454"/>
                    </a:ext>
                  </a:extLst>
                </a:gridCol>
                <a:gridCol w="578693">
                  <a:extLst>
                    <a:ext uri="{9D8B030D-6E8A-4147-A177-3AD203B41FA5}">
                      <a16:colId xmlns:a16="http://schemas.microsoft.com/office/drawing/2014/main" val="1139858602"/>
                    </a:ext>
                  </a:extLst>
                </a:gridCol>
              </a:tblGrid>
              <a:tr h="345791">
                <a:tc>
                  <a:txBody>
                    <a:bodyPr/>
                    <a:lstStyle/>
                    <a:p>
                      <a:r>
                        <a:rPr lang="sl-SI" dirty="0" smtClean="0"/>
                        <a:t>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239002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71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232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291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354757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138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162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217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115037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78980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61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122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71946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72308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35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449195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17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06643"/>
                  </a:ext>
                </a:extLst>
              </a:tr>
              <a:tr h="34579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773518"/>
                  </a:ext>
                </a:extLst>
              </a:tr>
            </a:tbl>
          </a:graphicData>
        </a:graphic>
      </p:graphicFrame>
      <p:sp>
        <p:nvSpPr>
          <p:cNvPr id="7" name="Elipsa 6"/>
          <p:cNvSpPr/>
          <p:nvPr/>
        </p:nvSpPr>
        <p:spPr>
          <a:xfrm>
            <a:off x="4788024" y="1959876"/>
            <a:ext cx="864096" cy="539928"/>
          </a:xfrm>
          <a:prstGeom prst="ellipse">
            <a:avLst/>
          </a:prstGeom>
          <a:noFill/>
          <a:ln w="635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7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Časovna zahtevnost</a:t>
            </a:r>
            <a:endParaRPr lang="sl-SI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sl-SI" sz="2400" dirty="0"/>
                  <a:t>Indeks diagonale </a:t>
                </a:r>
                <a14:m>
                  <m:oMath xmlns:m="http://schemas.openxmlformats.org/officeDocument/2006/math">
                    <m:r>
                      <a:rPr lang="sl-SI" sz="2400" i="1"/>
                      <m:t>𝑚</m:t>
                    </m:r>
                    <m:r>
                      <a:rPr lang="sl-SI" sz="2400" i="1"/>
                      <m:t>=</m:t>
                    </m:r>
                    <m:r>
                      <a:rPr lang="sl-SI" sz="2400" i="1"/>
                      <m:t>𝑗</m:t>
                    </m:r>
                    <m:r>
                      <a:rPr lang="sl-SI" sz="2400" i="1"/>
                      <m:t>−</m:t>
                    </m:r>
                    <m:r>
                      <a:rPr lang="sl-SI" sz="2400" i="1"/>
                      <m:t>𝑖</m:t>
                    </m:r>
                    <m:r>
                      <a:rPr lang="sl-SI" sz="2400" i="1"/>
                      <m:t> </m:t>
                    </m:r>
                  </m:oMath>
                </a14:m>
                <a:r>
                  <a:rPr lang="sl-SI" sz="2400" dirty="0"/>
                  <a:t>nam pove, koliko imen (simbolov iz seznama a) je kandidatov za koren oz. kolikokrat moramo izračunati vsoto različnih verjetnosti, da dobimo vse kandidate za minimum. Tako pripadajoči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400" i="1"/>
                        </m:ctrlPr>
                      </m:sSubPr>
                      <m:e>
                        <m:r>
                          <a:rPr lang="sl-SI" sz="2400" i="1"/>
                          <m:t>𝑔</m:t>
                        </m:r>
                      </m:e>
                      <m:sub>
                        <m:r>
                          <a:rPr lang="sl-SI" sz="2400" i="1"/>
                          <m:t>𝑖</m:t>
                        </m:r>
                        <m:r>
                          <a:rPr lang="sl-SI" sz="2400" i="1"/>
                          <m:t>,</m:t>
                        </m:r>
                        <m:r>
                          <a:rPr lang="sl-SI" sz="2400" i="1"/>
                          <m:t>𝑗</m:t>
                        </m:r>
                      </m:sub>
                    </m:sSub>
                  </m:oMath>
                </a14:m>
                <a:r>
                  <a:rPr lang="sl-SI" sz="2400" dirty="0"/>
                  <a:t> izračunamo v </a:t>
                </a:r>
                <a14:m>
                  <m:oMath xmlns:m="http://schemas.openxmlformats.org/officeDocument/2006/math">
                    <m:r>
                      <a:rPr lang="sl-SI" sz="2400" i="1"/>
                      <m:t>𝑂</m:t>
                    </m:r>
                    <m:r>
                      <a:rPr lang="sl-SI" sz="2400" i="1"/>
                      <m:t>(</m:t>
                    </m:r>
                    <m:r>
                      <a:rPr lang="sl-SI" sz="2400" i="1"/>
                      <m:t>𝑚</m:t>
                    </m:r>
                    <m:r>
                      <a:rPr lang="sl-SI" sz="2400" i="1"/>
                      <m:t>)</m:t>
                    </m:r>
                  </m:oMath>
                </a14:m>
                <a:r>
                  <a:rPr lang="sl-SI" sz="2400" dirty="0"/>
                  <a:t> </a:t>
                </a:r>
                <a:r>
                  <a:rPr lang="sl-SI" sz="2400" dirty="0" smtClean="0"/>
                  <a:t>operacijah. </a:t>
                </a:r>
                <a:endParaRPr lang="sl-SI" sz="2400" dirty="0"/>
              </a:p>
              <a:p>
                <a:r>
                  <a:rPr lang="sl-SI" sz="2400" dirty="0" smtClean="0"/>
                  <a:t>Diagonalo </a:t>
                </a:r>
                <a:r>
                  <a:rPr lang="sl-SI" sz="2400" dirty="0"/>
                  <a:t>matrik tako izračunamo v </a:t>
                </a:r>
                <a14:m>
                  <m:oMath xmlns:m="http://schemas.openxmlformats.org/officeDocument/2006/math">
                    <m:r>
                      <a:rPr lang="sl-SI" sz="2400" i="1"/>
                      <m:t>𝑂</m:t>
                    </m:r>
                    <m:r>
                      <a:rPr lang="sl-SI" sz="2400" i="1"/>
                      <m:t>(</m:t>
                    </m:r>
                    <m:r>
                      <a:rPr lang="sl-SI" sz="2400" i="1"/>
                      <m:t>𝑛𝑚</m:t>
                    </m:r>
                    <m:r>
                      <a:rPr lang="sl-SI" sz="2400" i="1"/>
                      <m:t>−</m:t>
                    </m:r>
                    <m:sSup>
                      <m:sSupPr>
                        <m:ctrlPr>
                          <a:rPr lang="sl-SI" sz="2400" i="1"/>
                        </m:ctrlPr>
                      </m:sSupPr>
                      <m:e>
                        <m:r>
                          <a:rPr lang="sl-SI" sz="2400" i="1"/>
                          <m:t>𝑚</m:t>
                        </m:r>
                      </m:e>
                      <m:sup>
                        <m:r>
                          <a:rPr lang="sl-SI" sz="2400" i="1"/>
                          <m:t>2</m:t>
                        </m:r>
                      </m:sup>
                    </m:sSup>
                    <m:r>
                      <a:rPr lang="sl-SI" sz="2400" i="1"/>
                      <m:t>)</m:t>
                    </m:r>
                  </m:oMath>
                </a14:m>
                <a:r>
                  <a:rPr lang="sl-SI" sz="2400" dirty="0"/>
                  <a:t> operacijah. Tako za celotno zgornje trikotno matriko potrebuje</a:t>
                </a:r>
                <a:r>
                  <a:rPr lang="sl-SI" sz="2400" dirty="0" smtClean="0"/>
                  <a:t>mo:</a:t>
                </a:r>
              </a:p>
              <a:p>
                <a:pPr marL="109728" indent="0">
                  <a:buNone/>
                </a:pPr>
                <a:endParaRPr lang="sl-SI" sz="2400" dirty="0" smtClean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/>
                        <m:t>𝑇</m:t>
                      </m:r>
                      <m:d>
                        <m:dPr>
                          <m:ctrlPr>
                            <a:rPr lang="sl-SI" i="1"/>
                          </m:ctrlPr>
                        </m:dPr>
                        <m:e>
                          <m:r>
                            <a:rPr lang="sl-SI" i="1"/>
                            <m:t>𝑛</m:t>
                          </m:r>
                        </m:e>
                      </m:d>
                      <m:r>
                        <a:rPr lang="sl-SI" i="1"/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l-SI" i="1"/>
                          </m:ctrlPr>
                        </m:naryPr>
                        <m:sub>
                          <m:r>
                            <a:rPr lang="sl-SI" i="1"/>
                            <m:t>𝑚</m:t>
                          </m:r>
                          <m:r>
                            <a:rPr lang="sl-SI" i="1"/>
                            <m:t>=1</m:t>
                          </m:r>
                        </m:sub>
                        <m:sup>
                          <m:r>
                            <a:rPr lang="sl-SI" i="1"/>
                            <m:t>𝑛</m:t>
                          </m:r>
                        </m:sup>
                        <m:e>
                          <m:r>
                            <a:rPr lang="sl-SI" i="1"/>
                            <m:t>𝑂</m:t>
                          </m:r>
                          <m:r>
                            <a:rPr lang="sl-SI" i="1"/>
                            <m:t>(</m:t>
                          </m:r>
                          <m:r>
                            <a:rPr lang="sl-SI" i="1"/>
                            <m:t>𝑛𝑚</m:t>
                          </m:r>
                          <m:r>
                            <a:rPr lang="sl-SI" i="1"/>
                            <m:t>−</m:t>
                          </m:r>
                          <m:sSup>
                            <m:sSupPr>
                              <m:ctrlPr>
                                <a:rPr lang="sl-SI" i="1"/>
                              </m:ctrlPr>
                            </m:sSupPr>
                            <m:e>
                              <m:r>
                                <a:rPr lang="sl-SI" i="1"/>
                                <m:t>𝑚</m:t>
                              </m:r>
                            </m:e>
                            <m:sup>
                              <m:r>
                                <a:rPr lang="sl-SI" i="1"/>
                                <m:t>2</m:t>
                              </m:r>
                            </m:sup>
                          </m:sSup>
                          <m:r>
                            <a:rPr lang="sl-SI" i="1"/>
                            <m:t>)</m:t>
                          </m:r>
                        </m:e>
                      </m:nary>
                      <m:r>
                        <a:rPr lang="sl-SI" i="1"/>
                        <m:t>=</m:t>
                      </m:r>
                      <m:r>
                        <a:rPr lang="sl-SI" b="1" i="1"/>
                        <m:t>𝑶</m:t>
                      </m:r>
                      <m:r>
                        <a:rPr lang="sl-SI" b="1" i="1"/>
                        <m:t>(</m:t>
                      </m:r>
                      <m:sSup>
                        <m:sSupPr>
                          <m:ctrlPr>
                            <a:rPr lang="sl-SI" b="1" i="1"/>
                          </m:ctrlPr>
                        </m:sSupPr>
                        <m:e>
                          <m:r>
                            <a:rPr lang="sl-SI" b="1" i="1"/>
                            <m:t>𝒎</m:t>
                          </m:r>
                        </m:e>
                        <m:sup>
                          <m:r>
                            <a:rPr lang="sl-SI" b="1" i="1"/>
                            <m:t>𝟑</m:t>
                          </m:r>
                        </m:sup>
                      </m:sSup>
                      <m:r>
                        <a:rPr lang="sl-SI" b="1" i="1"/>
                        <m:t>)</m:t>
                      </m:r>
                    </m:oMath>
                  </m:oMathPara>
                </a14:m>
                <a:endParaRPr lang="sl-SI" i="1" dirty="0"/>
              </a:p>
            </p:txBody>
          </p:sp>
        </mc:Choice>
        <mc:Fallback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8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aobljeni pravokotnik 4"/>
          <p:cNvSpPr/>
          <p:nvPr/>
        </p:nvSpPr>
        <p:spPr>
          <a:xfrm>
            <a:off x="1763688" y="5013176"/>
            <a:ext cx="5328592" cy="1368152"/>
          </a:xfrm>
          <a:prstGeom prst="roundRect">
            <a:avLst/>
          </a:prstGeom>
          <a:solidFill>
            <a:schemeClr val="bg2">
              <a:lumMod val="9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259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027112" cy="864096"/>
          </a:xfrm>
        </p:spPr>
        <p:txBody>
          <a:bodyPr/>
          <a:lstStyle/>
          <a:p>
            <a:pPr algn="ctr"/>
            <a:r>
              <a:rPr lang="sl-SI" sz="3000" dirty="0" smtClean="0"/>
              <a:t>Kaj je dvojiško drevo?</a:t>
            </a:r>
            <a:endParaRPr lang="sl-SI" sz="300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4008" y="1340768"/>
            <a:ext cx="4118992" cy="936104"/>
          </a:xfrm>
        </p:spPr>
        <p:txBody>
          <a:bodyPr/>
          <a:lstStyle/>
          <a:p>
            <a:pPr algn="ctr"/>
            <a:r>
              <a:rPr lang="sl-SI" sz="3200" dirty="0"/>
              <a:t>Kaj pa je iskalno dvojiško drevo? </a:t>
            </a:r>
            <a:endParaRPr lang="sl-SI" sz="3000" dirty="0"/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395536" y="2348880"/>
            <a:ext cx="4027112" cy="4245839"/>
          </a:xfrm>
        </p:spPr>
        <p:txBody>
          <a:bodyPr>
            <a:noAutofit/>
          </a:bodyPr>
          <a:lstStyle/>
          <a:p>
            <a:r>
              <a:rPr lang="sl-SI" sz="2300" dirty="0" smtClean="0"/>
              <a:t>Koren – podatek</a:t>
            </a:r>
          </a:p>
          <a:p>
            <a:r>
              <a:rPr lang="sl-SI" sz="2300" dirty="0" smtClean="0"/>
              <a:t>Levi in desni sin:</a:t>
            </a:r>
          </a:p>
          <a:p>
            <a:pPr lvl="1"/>
            <a:r>
              <a:rPr lang="sl-SI" sz="2300" dirty="0" smtClean="0"/>
              <a:t>Prazna</a:t>
            </a:r>
          </a:p>
          <a:p>
            <a:pPr lvl="1"/>
            <a:r>
              <a:rPr lang="sl-SI" sz="2300" dirty="0" smtClean="0"/>
              <a:t>Poddrevo </a:t>
            </a:r>
            <a:endParaRPr lang="sl-SI" sz="2300" dirty="0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4008" y="2348880"/>
            <a:ext cx="4116071" cy="4245839"/>
          </a:xfrm>
        </p:spPr>
        <p:txBody>
          <a:bodyPr/>
          <a:lstStyle/>
          <a:p>
            <a:r>
              <a:rPr lang="sl-SI" sz="2300" dirty="0"/>
              <a:t>J</a:t>
            </a:r>
            <a:r>
              <a:rPr lang="sl-SI" sz="2300" dirty="0" smtClean="0"/>
              <a:t>e  </a:t>
            </a:r>
            <a:r>
              <a:rPr lang="sl-SI" sz="2300" dirty="0"/>
              <a:t>dvojiško drevo, ki ima podatke urejene po velikosti. </a:t>
            </a:r>
            <a:endParaRPr lang="sl-SI" sz="2300" dirty="0" smtClean="0"/>
          </a:p>
          <a:p>
            <a:r>
              <a:rPr lang="sl-SI" sz="2300" dirty="0" smtClean="0"/>
              <a:t>Podatek </a:t>
            </a:r>
            <a:r>
              <a:rPr lang="sl-SI" sz="2300" dirty="0"/>
              <a:t>v levem poddrevesu je manjši od korena, v desnem pa večji … </a:t>
            </a:r>
            <a:endParaRPr lang="sl-SI" sz="2300" dirty="0" smtClean="0"/>
          </a:p>
          <a:p>
            <a:r>
              <a:rPr lang="sl-SI" sz="2300" dirty="0" smtClean="0"/>
              <a:t>To </a:t>
            </a:r>
            <a:r>
              <a:rPr lang="sl-SI" sz="2300" dirty="0"/>
              <a:t>velja za vsa nadaljnja poddrevesa.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435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l-SI" b="1" dirty="0" smtClean="0"/>
              <a:t>OPTIMALNO ISKALNO DVOJIŠKO DREVO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500" dirty="0"/>
              <a:t>To je iskalno dvojiško drevo, ki ga sestavimo tako, da do željenega podatka pridemo v najhitrejšem možnem času. V naprej pa vemo, kako pogosto bomo iskali določen podatek. </a:t>
            </a:r>
            <a:r>
              <a:rPr lang="sl-SI" sz="2500" dirty="0" smtClean="0"/>
              <a:t>Zato </a:t>
            </a:r>
            <a:r>
              <a:rPr lang="sl-SI" sz="2500" dirty="0"/>
              <a:t>verjetnosti iskanja podatka predstavimo v dveh seznamih. </a:t>
            </a:r>
            <a:endParaRPr lang="sl-SI" sz="2500" dirty="0" smtClean="0"/>
          </a:p>
        </p:txBody>
      </p:sp>
    </p:spTree>
    <p:extLst>
      <p:ext uri="{BB962C8B-B14F-4D97-AF65-F5344CB8AC3E}">
        <p14:creationId xmlns:p14="http://schemas.microsoft.com/office/powerpoint/2010/main" val="152915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593808"/>
          </a:xfrm>
        </p:spPr>
        <p:txBody>
          <a:bodyPr/>
          <a:lstStyle/>
          <a:p>
            <a:r>
              <a:rPr lang="sl-SI" dirty="0"/>
              <a:t>V seznamu </a:t>
            </a:r>
            <a:r>
              <a:rPr lang="sl-SI" i="1" u="sng" dirty="0"/>
              <a:t>p</a:t>
            </a:r>
            <a:r>
              <a:rPr lang="sl-SI" dirty="0"/>
              <a:t> so shranjene verjetnosti, da je element seznama enak simbolu v drevesu</a:t>
            </a:r>
          </a:p>
          <a:p>
            <a:r>
              <a:rPr lang="sl-SI" dirty="0"/>
              <a:t>v seznamu </a:t>
            </a:r>
            <a:r>
              <a:rPr lang="sl-SI" i="1" u="sng" dirty="0"/>
              <a:t>q </a:t>
            </a:r>
            <a:r>
              <a:rPr lang="sl-SI" dirty="0"/>
              <a:t>pa so shranjene verjetnosti da simbol, ki ga iščemo leži med dvema podatkoma</a:t>
            </a:r>
            <a:r>
              <a:rPr lang="sl-SI" dirty="0" smtClean="0"/>
              <a:t>.</a:t>
            </a:r>
          </a:p>
          <a:p>
            <a:endParaRPr lang="sl-SI" sz="3200" dirty="0"/>
          </a:p>
          <a:p>
            <a:endParaRPr lang="sl-SI" sz="3200" dirty="0" smtClean="0"/>
          </a:p>
          <a:p>
            <a:r>
              <a:rPr lang="sl-SI" dirty="0"/>
              <a:t>Seštevek teh dveh </a:t>
            </a:r>
            <a:r>
              <a:rPr lang="sl-SI" dirty="0" smtClean="0"/>
              <a:t>seznamov </a:t>
            </a:r>
            <a:r>
              <a:rPr lang="sl-SI" dirty="0"/>
              <a:t>je 1. </a:t>
            </a:r>
            <a:r>
              <a:rPr lang="sl-SI" dirty="0" smtClean="0"/>
              <a:t>Tako </a:t>
            </a:r>
            <a:r>
              <a:rPr lang="sl-SI" dirty="0"/>
              <a:t>na podlagi teh dveh seznamov lahko sestavimo optimalno iskalno dvojiško drevo, v katerem bo v povprečju iskanje podatkov najhitrejše.</a:t>
            </a:r>
          </a:p>
          <a:p>
            <a:endParaRPr lang="sl-SI" sz="3200" dirty="0"/>
          </a:p>
          <a:p>
            <a:endParaRPr lang="sl-SI" dirty="0"/>
          </a:p>
        </p:txBody>
      </p:sp>
      <p:sp>
        <p:nvSpPr>
          <p:cNvPr id="4" name="Puščica dol 3"/>
          <p:cNvSpPr/>
          <p:nvPr/>
        </p:nvSpPr>
        <p:spPr>
          <a:xfrm>
            <a:off x="3923928" y="306896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96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sl-SI" b="1" dirty="0" smtClean="0"/>
              <a:t>KJE GA UPORABLJAMO?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>
            <a:normAutofit/>
          </a:bodyPr>
          <a:lstStyle/>
          <a:p>
            <a:r>
              <a:rPr lang="sl-SI" sz="2500" dirty="0" smtClean="0"/>
              <a:t>Tam </a:t>
            </a:r>
            <a:r>
              <a:rPr lang="sl-SI" sz="2500" dirty="0"/>
              <a:t>kjer imamo veliko količino podatkov, ki so urejeni in kjer bo nekaj podatkov uporabljenih veliko </a:t>
            </a:r>
            <a:r>
              <a:rPr lang="sl-SI" sz="2500" dirty="0" smtClean="0"/>
              <a:t>pogosteje </a:t>
            </a:r>
            <a:r>
              <a:rPr lang="sl-SI" sz="2500" dirty="0"/>
              <a:t>od </a:t>
            </a:r>
            <a:r>
              <a:rPr lang="sl-SI" sz="2500" dirty="0" smtClean="0"/>
              <a:t>drugih</a:t>
            </a:r>
            <a:r>
              <a:rPr lang="sl-SI" sz="2500" dirty="0" smtClean="0"/>
              <a:t>.</a:t>
            </a:r>
          </a:p>
          <a:p>
            <a:r>
              <a:rPr lang="sl-SI" sz="2500" dirty="0" smtClean="0"/>
              <a:t>V prevajalnikih, iskalnikih, …</a:t>
            </a:r>
            <a:endParaRPr lang="sl-SI" sz="2500" dirty="0" smtClean="0"/>
          </a:p>
          <a:p>
            <a:pPr marL="109728" indent="0">
              <a:buNone/>
            </a:pPr>
            <a:endParaRPr lang="sl-SI" sz="25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8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665816"/>
          </a:xfrm>
        </p:spPr>
        <p:txBody>
          <a:bodyPr/>
          <a:lstStyle/>
          <a:p>
            <a:pPr marL="109728" indent="0">
              <a:buNone/>
            </a:pPr>
            <a:r>
              <a:rPr lang="sl-SI" dirty="0" smtClean="0"/>
              <a:t>Primer sestave optimalnega iskalnega drevesa 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na podlagi podatkov p in q</a:t>
            </a:r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109728" indent="0">
              <a:buNone/>
            </a:pP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sl-SI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sl-SI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l-SI" sz="2400" dirty="0" smtClean="0"/>
              <a:t>Iz zgornjih podatkov lahko sestavimo 5 različnih iskalnih dreves</a:t>
            </a:r>
            <a:endParaRPr lang="sl-SI" sz="2400" dirty="0"/>
          </a:p>
          <a:p>
            <a:r>
              <a:rPr lang="sl-SI" sz="2400" dirty="0" smtClean="0"/>
              <a:t>Vsi bodo iskalni vendar samo en optimalen</a:t>
            </a:r>
            <a:endParaRPr lang="sl-SI" dirty="0"/>
          </a:p>
          <a:p>
            <a:pPr marL="109728" indent="0">
              <a:buNone/>
            </a:pP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276872"/>
            <a:ext cx="7649647" cy="1296143"/>
          </a:xfrm>
          <a:prstGeom prst="rect">
            <a:avLst/>
          </a:prstGeom>
        </p:spPr>
      </p:pic>
      <p:cxnSp>
        <p:nvCxnSpPr>
          <p:cNvPr id="9" name="Raven povezovalnik 8"/>
          <p:cNvCxnSpPr/>
          <p:nvPr/>
        </p:nvCxnSpPr>
        <p:spPr>
          <a:xfrm>
            <a:off x="539552" y="3212976"/>
            <a:ext cx="7649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28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32040" y="1988840"/>
            <a:ext cx="4038600" cy="4525963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2" name="Označba mesta vsebine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2052" name="Slika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90" y="3769034"/>
            <a:ext cx="2700178" cy="175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Slika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261" y="979105"/>
            <a:ext cx="3192266" cy="275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Slika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581" y="1098972"/>
            <a:ext cx="2605545" cy="25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Slika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15" y="3769034"/>
            <a:ext cx="2116610" cy="23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Slika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684" y="3873769"/>
            <a:ext cx="2326289" cy="245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763688" y="1700808"/>
            <a:ext cx="9618364" cy="90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763688" y="2258300"/>
            <a:ext cx="96183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3856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8525" algn="l"/>
                <a:tab pos="3856038" algn="l"/>
              </a:tabLst>
            </a:pPr>
            <a:endParaRPr kumimoji="0" lang="sl-SI" altLang="sl-SI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8525" algn="l"/>
                <a:tab pos="3856038" algn="l"/>
              </a:tabLst>
            </a:pPr>
            <a:r>
              <a:rPr kumimoji="0" lang="sl-SI" altLang="sl-SI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sl-SI" altLang="sl-SI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98525" algn="l"/>
                <a:tab pos="3856038" algn="l"/>
              </a:tabLst>
            </a:pP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763688" y="2615208"/>
            <a:ext cx="9618364" cy="90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23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467544" y="692696"/>
            <a:ext cx="8085584" cy="2232248"/>
          </a:xfrm>
        </p:spPr>
        <p:txBody>
          <a:bodyPr>
            <a:normAutofit/>
          </a:bodyPr>
          <a:lstStyle/>
          <a:p>
            <a:r>
              <a:rPr lang="sl-SI" sz="2400" dirty="0" smtClean="0"/>
              <a:t>Da vemo, katero drevo bo najcenejše – optimalno, moramo določiti ceno drevesa</a:t>
            </a:r>
          </a:p>
          <a:p>
            <a:r>
              <a:rPr lang="sl-SI" sz="2400" dirty="0" smtClean="0"/>
              <a:t>To storimo na podlagi verjetnosti, kako pogosto bomo iskali en podatek</a:t>
            </a:r>
          </a:p>
          <a:p>
            <a:r>
              <a:rPr lang="sl-SI" sz="2400" dirty="0" smtClean="0"/>
              <a:t>Razširjena vozlišča </a:t>
            </a:r>
            <a:endParaRPr lang="sl-SI" sz="2400" dirty="0"/>
          </a:p>
        </p:txBody>
      </p:sp>
      <p:pic>
        <p:nvPicPr>
          <p:cNvPr id="3075" name="Slika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397" y="3182065"/>
            <a:ext cx="2585245" cy="229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Slika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579" y="3081036"/>
            <a:ext cx="2069113" cy="218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esna puščica 7"/>
          <p:cNvSpPr/>
          <p:nvPr/>
        </p:nvSpPr>
        <p:spPr>
          <a:xfrm>
            <a:off x="4638492" y="12471601"/>
            <a:ext cx="1291937" cy="4707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63688" y="2942084"/>
            <a:ext cx="9288016" cy="6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63688" y="3183305"/>
            <a:ext cx="9288016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l-SI" altLang="sl-SI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sl-SI" altLang="sl-SI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1763688" y="3867347"/>
            <a:ext cx="92880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71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1913" algn="l"/>
              </a:tabLst>
            </a:pPr>
            <a:endParaRPr kumimoji="0" lang="sl-SI" altLang="sl-SI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1913" algn="l"/>
              </a:tabLst>
            </a:pPr>
            <a:r>
              <a:rPr kumimoji="0" lang="sl-SI" altLang="sl-SI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sl-SI" alt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Desna puščica 9"/>
          <p:cNvSpPr/>
          <p:nvPr/>
        </p:nvSpPr>
        <p:spPr>
          <a:xfrm>
            <a:off x="3707904" y="4005064"/>
            <a:ext cx="1008112" cy="5040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3" name="Slika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434" y="3081036"/>
            <a:ext cx="5829051" cy="322719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Pravokotnik 10"/>
              <p:cNvSpPr/>
              <p:nvPr/>
            </p:nvSpPr>
            <p:spPr>
              <a:xfrm>
                <a:off x="621904" y="1153197"/>
                <a:ext cx="7776863" cy="1268937"/>
              </a:xfrm>
              <a:prstGeom prst="rect">
                <a:avLst/>
              </a:prstGeom>
              <a:blipFill>
                <a:blip r:embed="rId5"/>
                <a:tile tx="0" ty="0" sx="100000" sy="100000" flip="none" algn="tl"/>
              </a:blipFill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sl-SI" sz="2800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sl-SI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l-SI" sz="28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sl-SI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l-SI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sl-SI" sz="2800" i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𝑛𝑖𝑣𝑜</m:t>
                          </m:r>
                          <m:d>
                            <m:dPr>
                              <m:ctrlPr>
                                <a:rPr lang="sl-SI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sl-SI" sz="2800" i="0">
                              <a:latin typeface="Cambria Math" panose="02040503050406030204" pitchFamily="18" charset="0"/>
                            </a:rPr>
                            <m:t>+ </m:t>
                          </m:r>
                        </m:e>
                      </m:nary>
                      <m:nary>
                        <m:naryPr>
                          <m:chr m:val="∑"/>
                          <m:limLoc m:val="undOvr"/>
                          <m:ctrlPr>
                            <a:rPr lang="sl-SI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l-SI" sz="2800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sl-SI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sl-SI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sl-SI" sz="2800" i="0">
                                  <a:latin typeface="Cambria Math" panose="02040503050406030204" pitchFamily="18" charset="0"/>
                                </a:rPr>
                                <m:t>∗(</m:t>
                              </m:r>
                              <m:r>
                                <a:rPr lang="sl-SI" sz="2800" i="1">
                                  <a:latin typeface="Cambria Math" panose="02040503050406030204" pitchFamily="18" charset="0"/>
                                </a:rPr>
                                <m:t>𝑛𝑖𝑣𝑜</m:t>
                              </m:r>
                              <m:d>
                                <m:dPr>
                                  <m:ctrlPr>
                                    <a:rPr lang="sl-SI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sl-SI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l-SI" sz="28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sl-SI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sl-SI" sz="28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sl-SI" dirty="0"/>
              </a:p>
            </p:txBody>
          </p:sp>
        </mc:Choice>
        <mc:Fallback>
          <p:sp>
            <p:nvSpPr>
              <p:cNvPr id="11" name="Pravokotni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04" y="1153197"/>
                <a:ext cx="7776863" cy="12689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889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9206</TotalTime>
  <Words>1030</Words>
  <Application>Microsoft Office PowerPoint</Application>
  <PresentationFormat>Diaprojekcija na zaslonu (4:3)</PresentationFormat>
  <Paragraphs>540</Paragraphs>
  <Slides>25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 Math</vt:lpstr>
      <vt:lpstr>Georgia</vt:lpstr>
      <vt:lpstr>Times New Roman</vt:lpstr>
      <vt:lpstr>Trebuchet MS</vt:lpstr>
      <vt:lpstr>Wingdings 2</vt:lpstr>
      <vt:lpstr>Urbano</vt:lpstr>
      <vt:lpstr>OPTIMALNO ISKALNO DVOJIŠKO DREVO </vt:lpstr>
      <vt:lpstr>Uvod </vt:lpstr>
      <vt:lpstr>PowerPointova predstavitev</vt:lpstr>
      <vt:lpstr>OPTIMALNO ISKALNO DVOJIŠKO DREVO</vt:lpstr>
      <vt:lpstr>PowerPointova predstavitev</vt:lpstr>
      <vt:lpstr>KJE GA UPORABLJAMO?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PRIMER</vt:lpstr>
      <vt:lpstr>Matrika G in matrika R  1. korak</vt:lpstr>
      <vt:lpstr>2. korak</vt:lpstr>
      <vt:lpstr>PowerPointova predstavitev</vt:lpstr>
      <vt:lpstr>PowerPointova predstavitev</vt:lpstr>
      <vt:lpstr>3. korak</vt:lpstr>
      <vt:lpstr>Primer 2:</vt:lpstr>
      <vt:lpstr>PowerPointova predstavitev</vt:lpstr>
      <vt:lpstr>PowerPointova predstavitev</vt:lpstr>
      <vt:lpstr>Časovna zahtevnost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OPTIMALNO ISKALNO DVOJIŠKO DREVO</dc:title>
  <dc:creator>Urban Celarc</dc:creator>
  <cp:lastModifiedBy>Uporabnik sistema Windows</cp:lastModifiedBy>
  <cp:revision>41</cp:revision>
  <dcterms:created xsi:type="dcterms:W3CDTF">2017-01-09T19:17:43Z</dcterms:created>
  <dcterms:modified xsi:type="dcterms:W3CDTF">2017-01-31T21:03:56Z</dcterms:modified>
</cp:coreProperties>
</file>