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handoutMasterIdLst>
    <p:handoutMasterId r:id="rId32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11" r:id="rId24"/>
    <p:sldId id="312" r:id="rId25"/>
    <p:sldId id="313" r:id="rId26"/>
    <p:sldId id="314" r:id="rId27"/>
    <p:sldId id="315" r:id="rId28"/>
    <p:sldId id="272" r:id="rId29"/>
    <p:sldId id="288" r:id="rId30"/>
    <p:sldId id="287" r:id="rId31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9F66215-4E36-456A-B756-F5FA2BDF6C76}" type="datetimeFigureOut">
              <a:rPr lang="sl-SI" smtClean="0"/>
              <a:t>10. 01. 2017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3C14FD4-B99B-4C05-B85C-039C821D30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35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1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7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7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6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3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4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-tree" TargetMode="External"/><Relationship Id="rId2" Type="http://schemas.openxmlformats.org/officeDocument/2006/relationships/hyperlink" Target="http://wiki.fmf.uni-lj.si/wiki/B-drev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kar.fmf.uni-lj.si/www/osebno/OpravljeneDiplome/DIPLOMSKA%20NALOGA_renata_jere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B-drevo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5038" y="3323724"/>
            <a:ext cx="7543800" cy="2189747"/>
          </a:xfrm>
        </p:spPr>
        <p:txBody>
          <a:bodyPr>
            <a:normAutofit fontScale="55000" lnSpcReduction="20000"/>
          </a:bodyPr>
          <a:lstStyle/>
          <a:p>
            <a:r>
              <a:rPr lang="sl-SI" dirty="0"/>
              <a:t>Seminarska naloga</a:t>
            </a:r>
          </a:p>
          <a:p>
            <a:r>
              <a:rPr lang="sl-SI" dirty="0"/>
              <a:t>pri predmetu Računalništvo 1</a:t>
            </a:r>
          </a:p>
          <a:p>
            <a:pPr algn="r"/>
            <a:endParaRPr lang="sl-SI" dirty="0"/>
          </a:p>
          <a:p>
            <a:pPr algn="r"/>
            <a:endParaRPr lang="sl-SI" dirty="0"/>
          </a:p>
          <a:p>
            <a:pPr algn="r"/>
            <a:r>
              <a:rPr lang="sl-SI" dirty="0"/>
              <a:t>Jernej Krum</a:t>
            </a:r>
          </a:p>
          <a:p>
            <a:pPr algn="r"/>
            <a:r>
              <a:rPr lang="sl-SI" dirty="0"/>
              <a:t>FMF,</a:t>
            </a:r>
          </a:p>
          <a:p>
            <a:pPr algn="r"/>
            <a:r>
              <a:rPr lang="sl-SI" dirty="0"/>
              <a:t>Ljubljana, JANUAR 2017</a:t>
            </a:r>
          </a:p>
        </p:txBody>
      </p:sp>
    </p:spTree>
    <p:extLst>
      <p:ext uri="{BB962C8B-B14F-4D97-AF65-F5344CB8AC3E}">
        <p14:creationId xmlns:p14="http://schemas.microsoft.com/office/powerpoint/2010/main" val="304227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22960" y="302004"/>
            <a:ext cx="7543800" cy="1435357"/>
          </a:xfrm>
        </p:spPr>
        <p:txBody>
          <a:bodyPr>
            <a:normAutofit/>
          </a:bodyPr>
          <a:lstStyle/>
          <a:p>
            <a:r>
              <a:rPr lang="sl-SI" sz="4000" b="1" dirty="0"/>
              <a:t>5.2) VSTAVLJANJE</a:t>
            </a:r>
            <a:endParaRPr lang="sl-SI" sz="4000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579679" y="1828956"/>
            <a:ext cx="7543801" cy="402336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Podatke vedno vstavljamo v liste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Izvedemo iskanje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Odvisno od števila podatkov v vozlišču</a:t>
            </a:r>
          </a:p>
          <a:p>
            <a:pPr marL="475488" lvl="2" indent="0">
              <a:buNone/>
            </a:pPr>
            <a:r>
              <a:rPr lang="sl-SI" sz="2400" dirty="0"/>
              <a:t>V primeru, da je po vstavitvi vozlišče polno,</a:t>
            </a:r>
          </a:p>
          <a:p>
            <a:pPr marL="475488" lvl="2" indent="0">
              <a:buNone/>
            </a:pPr>
            <a:r>
              <a:rPr lang="sl-SI" sz="2400" dirty="0"/>
              <a:t>vozlišče razdelimo na 3 dele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sl-SI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134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59" y="294993"/>
            <a:ext cx="7543800" cy="1450757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1. primer : vozlišče vsebuje manj kot m-1 			podatkov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3" y="2525086"/>
            <a:ext cx="8696133" cy="16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6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394978"/>
            <a:ext cx="7543800" cy="1123430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2. primer:  Vozlišče po vstavitvi polno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1" y="2022366"/>
            <a:ext cx="9037378" cy="16375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15" y="4600890"/>
            <a:ext cx="4792403" cy="1673249"/>
          </a:xfrm>
          <a:prstGeom prst="rect">
            <a:avLst/>
          </a:prstGeom>
        </p:spPr>
      </p:pic>
      <p:sp>
        <p:nvSpPr>
          <p:cNvPr id="6" name="Puščica: desno 5"/>
          <p:cNvSpPr/>
          <p:nvPr/>
        </p:nvSpPr>
        <p:spPr>
          <a:xfrm>
            <a:off x="822960" y="5050172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754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28965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+mn-lt"/>
              </a:rPr>
              <a:t>3. primer: Po vstavljanju spremenimo višino 	     	                 	        drevesa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85" y="1879134"/>
            <a:ext cx="6838950" cy="1371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35" y="4461589"/>
            <a:ext cx="6953250" cy="1323975"/>
          </a:xfrm>
          <a:prstGeom prst="rect">
            <a:avLst/>
          </a:prstGeom>
        </p:spPr>
      </p:pic>
      <p:sp>
        <p:nvSpPr>
          <p:cNvPr id="6" name="Puščica: desno 5"/>
          <p:cNvSpPr/>
          <p:nvPr/>
        </p:nvSpPr>
        <p:spPr>
          <a:xfrm rot="5400000">
            <a:off x="4027878" y="3531042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41271" y="3486829"/>
            <a:ext cx="22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Vstavimo podatek 9</a:t>
            </a:r>
          </a:p>
        </p:txBody>
      </p:sp>
    </p:spTree>
    <p:extLst>
      <p:ext uri="{BB962C8B-B14F-4D97-AF65-F5344CB8AC3E}">
        <p14:creationId xmlns:p14="http://schemas.microsoft.com/office/powerpoint/2010/main" val="150059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26435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+mn-lt"/>
              </a:rPr>
              <a:t>3. primer: Po vstavljanju spremenimo višino     		        drevesa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35" y="1832060"/>
            <a:ext cx="6953250" cy="1323975"/>
          </a:xfrm>
          <a:prstGeom prst="rect">
            <a:avLst/>
          </a:prstGeom>
        </p:spPr>
      </p:pic>
      <p:sp>
        <p:nvSpPr>
          <p:cNvPr id="6" name="Puščica: desno 5"/>
          <p:cNvSpPr/>
          <p:nvPr/>
        </p:nvSpPr>
        <p:spPr>
          <a:xfrm rot="5400000">
            <a:off x="4027878" y="3531042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22" y="4601711"/>
            <a:ext cx="6848475" cy="129540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681057" y="3475056"/>
            <a:ext cx="333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Vozlišče razdelimo na 3 dele</a:t>
            </a:r>
          </a:p>
        </p:txBody>
      </p:sp>
    </p:spTree>
    <p:extLst>
      <p:ext uri="{BB962C8B-B14F-4D97-AF65-F5344CB8AC3E}">
        <p14:creationId xmlns:p14="http://schemas.microsoft.com/office/powerpoint/2010/main" val="295210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31135"/>
          </a:xfrm>
        </p:spPr>
        <p:txBody>
          <a:bodyPr>
            <a:normAutofit/>
          </a:bodyPr>
          <a:lstStyle/>
          <a:p>
            <a:r>
              <a:rPr lang="sl-SI" sz="2800" b="1" dirty="0">
                <a:latin typeface="+mn-lt"/>
              </a:rPr>
              <a:t>3. primer: Po vstavljanju spremenimo višino 			        drevesa</a:t>
            </a:r>
          </a:p>
        </p:txBody>
      </p:sp>
      <p:sp>
        <p:nvSpPr>
          <p:cNvPr id="6" name="Puščica: desno 5"/>
          <p:cNvSpPr/>
          <p:nvPr/>
        </p:nvSpPr>
        <p:spPr>
          <a:xfrm rot="5400000">
            <a:off x="4027878" y="3531042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22" y="1803325"/>
            <a:ext cx="6848475" cy="12954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681057" y="3475056"/>
            <a:ext cx="333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Vozlišče razdelimo na 3 dele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72" y="4229974"/>
            <a:ext cx="68675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5.3) BRISANJE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Izvedemo iskanje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Ločimo primera: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Podatek v listu, potem ga izbrišemo in preverimo minimalen pogoj</a:t>
            </a:r>
          </a:p>
          <a:p>
            <a:pPr marL="201168" lvl="1" indent="0">
              <a:buNone/>
            </a:pPr>
            <a:endParaRPr lang="sl-S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Podatek v notranjem vozlišču, potem ga izbrišemo in nadomestimo s predhodnikom / naslednikom in preverimo minimalen pogoj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/>
              <a:t>Če imamo v kakšnem vozlišču potem premalo podatkov moramo drevo preurediti: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1500" dirty="0"/>
              <a:t>Če eden izmed bratov vsebuje več kot minimalno število podatkov, potem prestavimo en podatek nivo višje v očeta, podatek iz očeta pa v vozlišče, ki ima premalo podatkov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1500" dirty="0"/>
              <a:t>Če oba brata vsebujeta minimalno število podatkov potem združimo vozlišče s preostalim bratom s podatkom iz očeta  v skupno vozlišče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3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1. primer: Brisanje podatka v listu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3168961"/>
            <a:ext cx="7543800" cy="13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2. primer: Brisanje podatka iz notranjega 		         vozlišča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07" y="1827751"/>
            <a:ext cx="4161905" cy="1390476"/>
          </a:xfrm>
          <a:prstGeom prst="rect">
            <a:avLst/>
          </a:prstGeom>
        </p:spPr>
      </p:pic>
      <p:sp>
        <p:nvSpPr>
          <p:cNvPr id="6" name="Puščica: desno 5"/>
          <p:cNvSpPr/>
          <p:nvPr/>
        </p:nvSpPr>
        <p:spPr>
          <a:xfrm rot="5400000">
            <a:off x="3935599" y="3707212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81057" y="3600891"/>
            <a:ext cx="333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Izbrišemo podatek 17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07" y="4830057"/>
            <a:ext cx="4292558" cy="13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2. primer: Brisanje podatka iz notranjega 		         vozlišča</a:t>
            </a:r>
          </a:p>
        </p:txBody>
      </p:sp>
      <p:sp>
        <p:nvSpPr>
          <p:cNvPr id="6" name="Puščica: desno 5"/>
          <p:cNvSpPr/>
          <p:nvPr/>
        </p:nvSpPr>
        <p:spPr>
          <a:xfrm rot="5400000">
            <a:off x="3935599" y="3707212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81057" y="3527383"/>
            <a:ext cx="333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Naslednika (25) prestavimo nivo višje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78" y="1928299"/>
            <a:ext cx="4292558" cy="130766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349" y="4667220"/>
            <a:ext cx="3793787" cy="14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KAZALO: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Drevo kot podatkovna struktura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Kaj je B-drevo?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Lastnosti B-dreves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Operacije in časovna zahtevnost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Iskanje, vstavljanje, brisanje 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Na kratko o zgodovini B-dreves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Uporaba B-dreves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Različice B-dreves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Primer gradnje B-drevesa - ZGLED</a:t>
            </a:r>
          </a:p>
        </p:txBody>
      </p:sp>
    </p:spTree>
    <p:extLst>
      <p:ext uri="{BB962C8B-B14F-4D97-AF65-F5344CB8AC3E}">
        <p14:creationId xmlns:p14="http://schemas.microsoft.com/office/powerpoint/2010/main" val="3723995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3. primer: Vsaj eden od bratov vsebuje več 		         kot  minimalno število podatkov</a:t>
            </a:r>
          </a:p>
        </p:txBody>
      </p:sp>
      <p:sp>
        <p:nvSpPr>
          <p:cNvPr id="6" name="Puščica: desno 5"/>
          <p:cNvSpPr/>
          <p:nvPr/>
        </p:nvSpPr>
        <p:spPr>
          <a:xfrm rot="5400000">
            <a:off x="3792260" y="3751853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64279" y="3710524"/>
            <a:ext cx="333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Izbrišemo podatek 15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77" y="1748558"/>
            <a:ext cx="4659530" cy="186810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31" y="4582260"/>
            <a:ext cx="4851658" cy="170973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951" y="2969914"/>
            <a:ext cx="2033203" cy="46245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453" y="5829544"/>
            <a:ext cx="2033203" cy="46245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461233" y="1963024"/>
            <a:ext cx="1023457" cy="64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77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31" y="4134605"/>
            <a:ext cx="5016198" cy="20447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3. primer: Vsaj eden od bratov vsebuje več           		kot minimalno število podatkov</a:t>
            </a:r>
          </a:p>
        </p:txBody>
      </p:sp>
      <p:sp>
        <p:nvSpPr>
          <p:cNvPr id="6" name="Puščica: desno 5"/>
          <p:cNvSpPr/>
          <p:nvPr/>
        </p:nvSpPr>
        <p:spPr>
          <a:xfrm rot="5400000">
            <a:off x="3792260" y="3751853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4664279" y="3710524"/>
            <a:ext cx="37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17 prestavimo v sina, 25 pa nivo višje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31" y="1764860"/>
            <a:ext cx="4851658" cy="170973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453" y="2987844"/>
            <a:ext cx="2033203" cy="46245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461233" y="1963024"/>
            <a:ext cx="1023457" cy="64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330" y="5580699"/>
            <a:ext cx="1666757" cy="3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0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002" y="1863195"/>
            <a:ext cx="4975306" cy="22275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4. primer:  Nobeden od bratov nima več kot 			minimalno število podatkov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461233" y="1963024"/>
            <a:ext cx="1023457" cy="64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196" y="3964941"/>
            <a:ext cx="5175794" cy="2350485"/>
          </a:xfrm>
          <a:prstGeom prst="rect">
            <a:avLst/>
          </a:prstGeom>
        </p:spPr>
      </p:pic>
      <p:sp>
        <p:nvSpPr>
          <p:cNvPr id="16" name="Puščica: desno 15"/>
          <p:cNvSpPr/>
          <p:nvPr/>
        </p:nvSpPr>
        <p:spPr>
          <a:xfrm rot="2362728">
            <a:off x="3154696" y="4201178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726818" y="4724089"/>
            <a:ext cx="209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Odstranimo podatek   		30</a:t>
            </a:r>
          </a:p>
        </p:txBody>
      </p:sp>
    </p:spTree>
    <p:extLst>
      <p:ext uri="{BB962C8B-B14F-4D97-AF65-F5344CB8AC3E}">
        <p14:creationId xmlns:p14="http://schemas.microsoft.com/office/powerpoint/2010/main" val="78124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latin typeface="+mn-lt"/>
              </a:rPr>
              <a:t>4. primer:  Nobeden od bratov nima več kot 			minimalno število podatkov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461233" y="1963024"/>
            <a:ext cx="1023457" cy="64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6" y="1831700"/>
            <a:ext cx="5175794" cy="2350485"/>
          </a:xfrm>
          <a:prstGeom prst="rect">
            <a:avLst/>
          </a:prstGeom>
        </p:spPr>
      </p:pic>
      <p:sp>
        <p:nvSpPr>
          <p:cNvPr id="16" name="Puščica: desno 15"/>
          <p:cNvSpPr/>
          <p:nvPr/>
        </p:nvSpPr>
        <p:spPr>
          <a:xfrm rot="2362728">
            <a:off x="3850982" y="4418422"/>
            <a:ext cx="847289" cy="286674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900365" y="4646390"/>
            <a:ext cx="229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Združimo preostalega brata in očeta v skupno vozlišče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76" y="4407848"/>
            <a:ext cx="4148137" cy="17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6) Na kratko o zgodovini B-dreves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Leta 1972 iznašla </a:t>
            </a:r>
            <a:r>
              <a:rPr lang="sl-SI" dirty="0" err="1"/>
              <a:t>Bayer</a:t>
            </a:r>
            <a:r>
              <a:rPr lang="sl-SI" dirty="0"/>
              <a:t> in </a:t>
            </a:r>
            <a:r>
              <a:rPr lang="sl-SI" dirty="0" err="1"/>
              <a:t>McCreight</a:t>
            </a: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Podjetje Boeing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B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err="1"/>
              <a:t>Balanced</a:t>
            </a:r>
            <a:r>
              <a:rPr lang="sl-SI" dirty="0"/>
              <a:t>, </a:t>
            </a:r>
            <a:r>
              <a:rPr lang="sl-SI" dirty="0" err="1"/>
              <a:t>Broad</a:t>
            </a:r>
            <a:r>
              <a:rPr lang="sl-SI" dirty="0"/>
              <a:t>, Boeing, </a:t>
            </a:r>
            <a:r>
              <a:rPr lang="sl-SI" dirty="0" err="1"/>
              <a:t>Bayer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922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89" y="2790629"/>
            <a:ext cx="4439564" cy="321606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7) Uporaba B-dreves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561" y="2727222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Predstavljajmo si ogromno količino podatkov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Ti se berejo iz diska v obliki blokov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Cena dostopa do zunanjega pomnilnika?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Povezano z višino B-drevesa, ta je nizka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78840" y="2055303"/>
            <a:ext cx="56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l-SI" dirty="0"/>
              <a:t>Posebej zasnovana za iskanje v zunanjem pomnilniku</a:t>
            </a:r>
          </a:p>
        </p:txBody>
      </p:sp>
    </p:spTree>
    <p:extLst>
      <p:ext uri="{BB962C8B-B14F-4D97-AF65-F5344CB8AC3E}">
        <p14:creationId xmlns:p14="http://schemas.microsoft.com/office/powerpoint/2010/main" val="463962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latin typeface="+mn-lt"/>
              </a:rPr>
              <a:t>7.1) Primer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2960" y="1871545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Imamo drevo reda 200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Predpostavimo, da ima koren vsaj 100 otrok (čeprav rabi samo 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List ima vsaj minimalno število podatkov : 99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Koren drevesa imamo navadno shranjenega v glavnem pomnilniku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371783"/>
            <a:ext cx="5292614" cy="17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latin typeface="+mn-lt"/>
              </a:rPr>
              <a:t>7.2) Prisotnost B-dreves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2960" y="1871545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Optimizirana za sisteme, ki berejo/zapisujejo ogromne količine podatkov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Podatkovne baze (indeksiranje)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Datotečni sistemi: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Apple-ov HFS+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Microsoft-ov NTFS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Linux-ov EXT4</a:t>
            </a:r>
          </a:p>
        </p:txBody>
      </p:sp>
    </p:spTree>
    <p:extLst>
      <p:ext uri="{BB962C8B-B14F-4D97-AF65-F5344CB8AC3E}">
        <p14:creationId xmlns:p14="http://schemas.microsoft.com/office/powerpoint/2010/main" val="91800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97" y="2847179"/>
            <a:ext cx="7293526" cy="27909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7660" y="767403"/>
            <a:ext cx="7543800" cy="1088068"/>
          </a:xfrm>
        </p:spPr>
        <p:txBody>
          <a:bodyPr/>
          <a:lstStyle/>
          <a:p>
            <a:r>
              <a:rPr lang="sl-SI" b="1" dirty="0"/>
              <a:t>8) Različice B-dreves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7660" y="1897336"/>
            <a:ext cx="7543800" cy="3017520"/>
          </a:xfrm>
        </p:spPr>
        <p:txBody>
          <a:bodyPr>
            <a:normAutofit/>
          </a:bodyPr>
          <a:lstStyle/>
          <a:p>
            <a:r>
              <a:rPr lang="sl-SI" dirty="0"/>
              <a:t>Obstaja več različic B-dreves: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B+ drevesa (vse v listih, ki so povezani v urejen verižni seznam)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B* drevesa (2/3 polnost)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170598" y="5738756"/>
            <a:ext cx="306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 B+ drevesa</a:t>
            </a:r>
          </a:p>
        </p:txBody>
      </p:sp>
    </p:spTree>
    <p:extLst>
      <p:ext uri="{BB962C8B-B14F-4D97-AF65-F5344CB8AC3E}">
        <p14:creationId xmlns:p14="http://schemas.microsoft.com/office/powerpoint/2010/main" val="879286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9) Primer gradnje B-drevesa         	reda 5 iz zaporedja števil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20, 40, 10, 30, 15, 35, 7, 26, 18, 22, 5, 42, 13, 46, 27, 8, 32, 24, 45 in 25.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2871576"/>
            <a:ext cx="59817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2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498" y="1845733"/>
            <a:ext cx="2371725" cy="272055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453" y="981512"/>
            <a:ext cx="8022811" cy="755849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1) Drevo kot podatkovna struktura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Nelinearna podatkovna struktura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Katera drevesa že poznamo?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/>
              <a:t>DD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/>
              <a:t>IDD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/>
              <a:t>AVL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dirty="0"/>
              <a:t>Rdeče črna drevesa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Poznamo osnovne pojme kot so koren, vozlišča, listi, predniki,      potomci,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Različne oblike IDD različno vplivajo na operacije nad drevesi</a:t>
            </a:r>
          </a:p>
        </p:txBody>
      </p:sp>
    </p:spTree>
    <p:extLst>
      <p:ext uri="{BB962C8B-B14F-4D97-AF65-F5344CB8AC3E}">
        <p14:creationId xmlns:p14="http://schemas.microsoft.com/office/powerpoint/2010/main" val="190769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10) 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hlinkClick r:id="rId3"/>
              </a:rPr>
              <a:t>https://en.wikipedia.org/wiki/B-tree</a:t>
            </a:r>
            <a:r>
              <a:rPr lang="sl-SI" dirty="0"/>
              <a:t> [ogled 4.1.2017]</a:t>
            </a:r>
            <a:endParaRPr lang="sl-SI" dirty="0"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hlinkClick r:id="rId2"/>
              </a:rPr>
              <a:t>http://wiki.fmf.uni-lj.si/wiki/B-drevo</a:t>
            </a:r>
            <a:r>
              <a:rPr lang="sl-SI" dirty="0"/>
              <a:t> [ogled 3.1.2017]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hlinkClick r:id="rId4" invalidUrl="http://lokar.fmf.uni-lj.si/www/osebno/OpravljeneDiplome/DIPLOMSKA NALOGA_renata_jere.pdf"/>
              </a:rPr>
              <a:t>http://lokar.fmf.uni-lj.si/www/osebno/OpravljeneDiplome/DIPLOMSKA%20NALOGA_renata_jere.pdf</a:t>
            </a:r>
            <a:r>
              <a:rPr lang="sl-SI" dirty="0"/>
              <a:t> [ogled 3.1.2017]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989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2) Kaj je B-drevo?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9151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Posplošitev IDD, kjer ima lahko vozlišče več kot dva sinova, zato mu rečemo tudi večsmerno iskalno drevo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Vozlišče lahko vsebuje več podatkov, odvisno od reda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DEF:</a:t>
            </a:r>
          </a:p>
          <a:p>
            <a:pPr marL="0" indent="0">
              <a:buNone/>
            </a:pPr>
            <a:r>
              <a:rPr lang="sl-SI" dirty="0"/>
              <a:t>B-drevo reda m je m-smerno iskalno drevo, ki je ali prazno, list ali višine vsaj 2, kjer ima koren najmanj dva sinova.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8" y="2938003"/>
            <a:ext cx="5657413" cy="20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2) Kaj je B-drevo?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Drevesna struktura, ki se sama poravnava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Vzdržuje minimalno višino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Je dvojno urejeno drevo (tudi znotraj vozlišča)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3733101"/>
            <a:ext cx="6361927" cy="17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30" y="1011982"/>
            <a:ext cx="5268060" cy="194337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284" y="286604"/>
            <a:ext cx="7543800" cy="1450757"/>
          </a:xfrm>
        </p:spPr>
        <p:txBody>
          <a:bodyPr>
            <a:normAutofit/>
          </a:bodyPr>
          <a:lstStyle/>
          <a:p>
            <a:r>
              <a:rPr lang="sl-SI" sz="4400" b="1" dirty="0"/>
              <a:t>3) Lastnosti B-dreves	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283" y="1737361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Vse je odvisno od reda drevesa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Za B-drevo reda m velja: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Vsako vozlišče ima največ m sinov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Vsako notranje vozlišče razen korena ima med </a:t>
            </a:r>
          </a:p>
          <a:p>
            <a:pPr marL="201168" lvl="1" indent="0">
              <a:buNone/>
            </a:pPr>
            <a:r>
              <a:rPr lang="sl-SI" dirty="0"/>
              <a:t>    m/2 in m sinov ter med m/2-1 in m-1 podatkov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/>
              <a:t>Torej vozlišče s k sinovi ima k-1 podatkov!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Koren, če ni list, ima </a:t>
            </a:r>
            <a:r>
              <a:rPr lang="sl-SI" b="1" dirty="0"/>
              <a:t>vsaj dva sinova</a:t>
            </a:r>
            <a:r>
              <a:rPr lang="sl-SI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Vsi listi so na istem nivoju, ki predstavlja višino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Podatki urejeni naraščajoče znotraj vozlišča</a:t>
            </a:r>
          </a:p>
        </p:txBody>
      </p:sp>
    </p:spTree>
    <p:extLst>
      <p:ext uri="{BB962C8B-B14F-4D97-AF65-F5344CB8AC3E}">
        <p14:creationId xmlns:p14="http://schemas.microsoft.com/office/powerpoint/2010/main" val="37193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300" b="1" dirty="0"/>
              <a:t>4) Operacije in časovna zahtevnost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Iskanje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Vstavljanje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dirty="0"/>
              <a:t>Brisanje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Časovna zahtevnost raste z višino drevesa</a:t>
            </a:r>
          </a:p>
          <a:p>
            <a:pPr marL="0" indent="0">
              <a:buNone/>
            </a:pPr>
            <a:r>
              <a:rPr lang="sl-SI" dirty="0"/>
              <a:t>	Iskanje: O(log(n)), n število vozlišč</a:t>
            </a:r>
          </a:p>
          <a:p>
            <a:pPr marL="0" indent="0">
              <a:buNone/>
            </a:pPr>
            <a:r>
              <a:rPr lang="sl-SI" dirty="0"/>
              <a:t>	Vstavljanje in brisanje: O(</a:t>
            </a:r>
            <a:r>
              <a:rPr lang="sl-SI" dirty="0" err="1"/>
              <a:t>log</a:t>
            </a:r>
            <a:r>
              <a:rPr lang="sl-SI" baseline="-25000" dirty="0" err="1"/>
              <a:t>m</a:t>
            </a:r>
            <a:r>
              <a:rPr lang="sl-SI" baseline="-25000" dirty="0"/>
              <a:t>/2</a:t>
            </a:r>
            <a:r>
              <a:rPr lang="sl-SI" dirty="0"/>
              <a:t>(n))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Če je red drevesa velik, znotraj vozlišča preiskujemo z bisekcijo, zopet v           </a:t>
            </a:r>
            <a:r>
              <a:rPr lang="sl-SI" dirty="0">
                <a:solidFill>
                  <a:schemeClr val="bg1"/>
                </a:solidFill>
              </a:rPr>
              <a:t>_</a:t>
            </a:r>
            <a:r>
              <a:rPr lang="sl-SI" dirty="0"/>
              <a:t>logaritemskem času</a:t>
            </a:r>
          </a:p>
        </p:txBody>
      </p:sp>
    </p:spTree>
    <p:extLst>
      <p:ext uri="{BB962C8B-B14F-4D97-AF65-F5344CB8AC3E}">
        <p14:creationId xmlns:p14="http://schemas.microsoft.com/office/powerpoint/2010/main" val="169742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/>
              <a:t>5) Iskanje, vstavljanje, brisanje	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5.1) ISKANJE</a:t>
            </a:r>
            <a:r>
              <a:rPr lang="sl-SI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Podobno kot pri IDD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Začnemo v korenu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V vozlišču lahko več podatkov!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Ločimo naslednja primera: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Podatek v trenutnem vozlišču (zaporedno iskanje / bisekcija)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Podatka ni v trenutnem vozlišču (ločimo tri primere)</a:t>
            </a:r>
          </a:p>
        </p:txBody>
      </p:sp>
    </p:spTree>
    <p:extLst>
      <p:ext uri="{BB962C8B-B14F-4D97-AF65-F5344CB8AC3E}">
        <p14:creationId xmlns:p14="http://schemas.microsoft.com/office/powerpoint/2010/main" val="177461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2396" y="536895"/>
            <a:ext cx="716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l-SI" dirty="0"/>
              <a:t>Če podatka ni v  trenutnem vozlišču: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dirty="0"/>
              <a:t>Iskani podatek manjši od prvega podatka v vozlišču </a:t>
            </a:r>
          </a:p>
          <a:p>
            <a:pPr lvl="1">
              <a:buClr>
                <a:schemeClr val="accent1"/>
              </a:buClr>
            </a:pPr>
            <a:endParaRPr lang="sl-SI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dirty="0"/>
              <a:t>Iskani podatek večji od zadnjega podatka v vozlišču</a:t>
            </a:r>
          </a:p>
          <a:p>
            <a:pPr lvl="1">
              <a:buClr>
                <a:schemeClr val="accent1"/>
              </a:buClr>
            </a:pPr>
            <a:endParaRPr lang="sl-SI" dirty="0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dirty="0"/>
              <a:t>Iskani podatek po velikost med prvim in zadnjim podatkom vozlišča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3822244"/>
            <a:ext cx="7516536" cy="21111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36227" y="3171039"/>
            <a:ext cx="281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Primer: </a:t>
            </a:r>
            <a:r>
              <a:rPr lang="sl-SI" b="1" dirty="0"/>
              <a:t>Iskanje podatka 35</a:t>
            </a:r>
          </a:p>
        </p:txBody>
      </p:sp>
    </p:spTree>
    <p:extLst>
      <p:ext uri="{BB962C8B-B14F-4D97-AF65-F5344CB8AC3E}">
        <p14:creationId xmlns:p14="http://schemas.microsoft.com/office/powerpoint/2010/main" val="1241066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882</TotalTime>
  <Words>915</Words>
  <Application>Microsoft Office PowerPoint</Application>
  <PresentationFormat>Diaprojekcija na zaslonu (4:3)</PresentationFormat>
  <Paragraphs>160</Paragraphs>
  <Slides>30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Retrospektiva</vt:lpstr>
      <vt:lpstr>B-drevo </vt:lpstr>
      <vt:lpstr>KAZALO:</vt:lpstr>
      <vt:lpstr>1) Drevo kot podatkovna struktura</vt:lpstr>
      <vt:lpstr>2) Kaj je B-drevo?</vt:lpstr>
      <vt:lpstr>2) Kaj je B-drevo?</vt:lpstr>
      <vt:lpstr>3) Lastnosti B-dreves </vt:lpstr>
      <vt:lpstr>4) Operacije in časovna zahtevnost</vt:lpstr>
      <vt:lpstr>5) Iskanje, vstavljanje, brisanje </vt:lpstr>
      <vt:lpstr>PowerPointova predstavitev</vt:lpstr>
      <vt:lpstr>5.2) VSTAVLJANJE</vt:lpstr>
      <vt:lpstr>1. primer : vozlišče vsebuje manj kot m-1    podatkov</vt:lpstr>
      <vt:lpstr>2. primer:  Vozlišče po vstavitvi polno</vt:lpstr>
      <vt:lpstr>3. primer: Po vstavljanju spremenimo višino                                  drevesa</vt:lpstr>
      <vt:lpstr>3. primer: Po vstavljanju spremenimo višino               drevesa</vt:lpstr>
      <vt:lpstr>3. primer: Po vstavljanju spremenimo višino            drevesa</vt:lpstr>
      <vt:lpstr>5.3) BRISANJE</vt:lpstr>
      <vt:lpstr>1. primer: Brisanje podatka v listu</vt:lpstr>
      <vt:lpstr>2. primer: Brisanje podatka iz notranjega            vozlišča</vt:lpstr>
      <vt:lpstr>2. primer: Brisanje podatka iz notranjega            vozlišča</vt:lpstr>
      <vt:lpstr>3. primer: Vsaj eden od bratov vsebuje več            kot  minimalno število podatkov</vt:lpstr>
      <vt:lpstr>3. primer: Vsaj eden od bratov vsebuje več             kot minimalno število podatkov</vt:lpstr>
      <vt:lpstr>4. primer:  Nobeden od bratov nima več kot    minimalno število podatkov</vt:lpstr>
      <vt:lpstr>4. primer:  Nobeden od bratov nima več kot    minimalno število podatkov</vt:lpstr>
      <vt:lpstr>6) Na kratko o zgodovini B-dreves</vt:lpstr>
      <vt:lpstr>7) Uporaba B-dreves</vt:lpstr>
      <vt:lpstr>7.1) Primer</vt:lpstr>
      <vt:lpstr>7.2) Prisotnost B-dreves</vt:lpstr>
      <vt:lpstr>8) Različice B-dreves</vt:lpstr>
      <vt:lpstr>9) Primer gradnje B-drevesa          reda 5 iz zaporedja števil</vt:lpstr>
      <vt:lpstr>10)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B-drevo</dc:title>
  <dc:creator>Maxi</dc:creator>
  <cp:lastModifiedBy>Maxi</cp:lastModifiedBy>
  <cp:revision>77</cp:revision>
  <cp:lastPrinted>2017-01-10T17:52:30Z</cp:lastPrinted>
  <dcterms:created xsi:type="dcterms:W3CDTF">2016-01-15T18:08:58Z</dcterms:created>
  <dcterms:modified xsi:type="dcterms:W3CDTF">2017-01-10T17:52:34Z</dcterms:modified>
</cp:coreProperties>
</file>