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57" r:id="rId3"/>
    <p:sldId id="258" r:id="rId4"/>
    <p:sldId id="287" r:id="rId5"/>
    <p:sldId id="28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6" r:id="rId23"/>
    <p:sldId id="277" r:id="rId24"/>
    <p:sldId id="278" r:id="rId25"/>
    <p:sldId id="279" r:id="rId26"/>
    <p:sldId id="280" r:id="rId27"/>
    <p:sldId id="281" r:id="rId28"/>
    <p:sldId id="282" r:id="rId29"/>
    <p:sldId id="283" r:id="rId30"/>
    <p:sldId id="284" r:id="rId31"/>
    <p:sldId id="285" r:id="rId32"/>
    <p:sldId id="286" r:id="rId33"/>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87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6B65ACB-1BB1-4DF7-9F00-C14BB203D14D}" type="datetimeFigureOut">
              <a:rPr lang="sl-SI"/>
              <a:pPr>
                <a:defRPr/>
              </a:pPr>
              <a:t>7.11.2011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3A3482AC-446B-4C10-8857-9F8B0C0F696B}" type="slidenum">
              <a:rPr lang="en-US"/>
              <a:pPr>
                <a:defRPr/>
              </a:pPr>
              <a:t>‹#›</a:t>
            </a:fld>
            <a:endParaRPr lang="en-US"/>
          </a:p>
        </p:txBody>
      </p:sp>
    </p:spTree>
    <p:extLst>
      <p:ext uri="{BB962C8B-B14F-4D97-AF65-F5344CB8AC3E}">
        <p14:creationId xmlns:p14="http://schemas.microsoft.com/office/powerpoint/2010/main" val="28258268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4C1F7FC-6F94-4421-A9E3-35E6023CD840}" type="slidenum">
              <a:rPr lang="en-GB"/>
              <a:pPr fontAlgn="base">
                <a:spcBef>
                  <a:spcPct val="0"/>
                </a:spcBef>
                <a:spcAft>
                  <a:spcPct val="0"/>
                </a:spcAft>
                <a:defRPr/>
              </a:pPr>
              <a:t>6</a:t>
            </a:fld>
            <a:endParaRPr lang="en-GB"/>
          </a:p>
        </p:txBody>
      </p:sp>
      <p:sp>
        <p:nvSpPr>
          <p:cNvPr id="20482" name="Rectangle 2"/>
          <p:cNvSpPr>
            <a:spLocks noGrp="1" noRot="1" noChangeAspect="1" noChangeArrowheads="1" noTextEdit="1"/>
          </p:cNvSpPr>
          <p:nvPr>
            <p:ph type="sldImg"/>
          </p:nvPr>
        </p:nvSpPr>
        <p:spPr bwMode="auto">
          <a:xfrm>
            <a:off x="1193800" y="706438"/>
            <a:ext cx="4519613" cy="3389312"/>
          </a:xfrm>
          <a:noFill/>
          <a:ln>
            <a:solidFill>
              <a:srgbClr val="000000"/>
            </a:solidFill>
            <a:miter lim="800000"/>
            <a:headEnd/>
            <a:tailEnd/>
          </a:ln>
        </p:spPr>
      </p:sp>
      <p:sp>
        <p:nvSpPr>
          <p:cNvPr id="20483" name="Rectangle 3"/>
          <p:cNvSpPr>
            <a:spLocks noGrp="1" noChangeArrowheads="1"/>
          </p:cNvSpPr>
          <p:nvPr>
            <p:ph type="body" idx="1"/>
          </p:nvPr>
        </p:nvSpPr>
        <p:spPr bwMode="auto">
          <a:xfrm>
            <a:off x="941388" y="4378325"/>
            <a:ext cx="5019675" cy="4095750"/>
          </a:xfrm>
          <a:noFill/>
        </p:spPr>
        <p:txBody>
          <a:bodyPr wrap="square" lIns="91431" tIns="45716" rIns="91431" bIns="45716"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2FC51D-36A6-42AD-A285-54B5DC699DAB}" type="slidenum">
              <a:rPr lang="en-GB"/>
              <a:pPr fontAlgn="base">
                <a:spcBef>
                  <a:spcPct val="0"/>
                </a:spcBef>
                <a:spcAft>
                  <a:spcPct val="0"/>
                </a:spcAft>
                <a:defRPr/>
              </a:pPr>
              <a:t>7</a:t>
            </a:fld>
            <a:endParaRPr lang="en-GB"/>
          </a:p>
        </p:txBody>
      </p:sp>
      <p:sp>
        <p:nvSpPr>
          <p:cNvPr id="22530" name="Rectangle 2"/>
          <p:cNvSpPr>
            <a:spLocks noGrp="1" noRot="1" noChangeAspect="1" noChangeArrowheads="1" noTextEdit="1"/>
          </p:cNvSpPr>
          <p:nvPr>
            <p:ph type="sldImg"/>
          </p:nvPr>
        </p:nvSpPr>
        <p:spPr bwMode="auto">
          <a:xfrm>
            <a:off x="1192213" y="706438"/>
            <a:ext cx="4519612" cy="3389312"/>
          </a:xfrm>
          <a:solidFill>
            <a:srgbClr val="FFFFFF"/>
          </a:solidFill>
          <a:ln>
            <a:solidFill>
              <a:srgbClr val="000000"/>
            </a:solidFill>
            <a:miter lim="800000"/>
            <a:headEnd/>
            <a:tailEnd/>
          </a:ln>
        </p:spPr>
      </p:sp>
      <p:sp>
        <p:nvSpPr>
          <p:cNvPr id="22531" name="Rectangle 3"/>
          <p:cNvSpPr>
            <a:spLocks noGrp="1" noChangeArrowheads="1"/>
          </p:cNvSpPr>
          <p:nvPr>
            <p:ph type="body" idx="1"/>
          </p:nvPr>
        </p:nvSpPr>
        <p:spPr bwMode="auto">
          <a:xfrm>
            <a:off x="941388" y="4378325"/>
            <a:ext cx="5019675" cy="4095750"/>
          </a:xfrm>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C45E574-66F6-48C8-88C9-3EBBAB70F7D9}" type="slidenum">
              <a:rPr lang="en-GB"/>
              <a:pPr fontAlgn="base">
                <a:spcBef>
                  <a:spcPct val="0"/>
                </a:spcBef>
                <a:spcAft>
                  <a:spcPct val="0"/>
                </a:spcAft>
                <a:defRPr/>
              </a:pPr>
              <a:t>8</a:t>
            </a:fld>
            <a:endParaRPr lang="en-GB"/>
          </a:p>
        </p:txBody>
      </p:sp>
      <p:sp>
        <p:nvSpPr>
          <p:cNvPr id="25602" name="Rectangle 2"/>
          <p:cNvSpPr>
            <a:spLocks noGrp="1" noRot="1" noChangeAspect="1" noChangeArrowheads="1" noTextEdit="1"/>
          </p:cNvSpPr>
          <p:nvPr>
            <p:ph type="sldImg"/>
          </p:nvPr>
        </p:nvSpPr>
        <p:spPr bwMode="auto">
          <a:xfrm>
            <a:off x="1192213" y="706438"/>
            <a:ext cx="4519612" cy="3389312"/>
          </a:xfrm>
          <a:solidFill>
            <a:srgbClr val="FFFFFF"/>
          </a:solidFill>
          <a:ln>
            <a:solidFill>
              <a:srgbClr val="000000"/>
            </a:solidFill>
            <a:miter lim="800000"/>
            <a:headEnd/>
            <a:tailEnd/>
          </a:ln>
        </p:spPr>
      </p:sp>
      <p:sp>
        <p:nvSpPr>
          <p:cNvPr id="25603" name="Rectangle 3"/>
          <p:cNvSpPr>
            <a:spLocks noGrp="1" noChangeArrowheads="1"/>
          </p:cNvSpPr>
          <p:nvPr>
            <p:ph type="body" idx="1"/>
          </p:nvPr>
        </p:nvSpPr>
        <p:spPr bwMode="auto">
          <a:xfrm>
            <a:off x="941388" y="4378325"/>
            <a:ext cx="5019675" cy="4095750"/>
          </a:xfrm>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345918-2F74-47A4-9441-609AAD65A512}" type="slidenum">
              <a:rPr lang="en-GB"/>
              <a:pPr fontAlgn="base">
                <a:spcBef>
                  <a:spcPct val="0"/>
                </a:spcBef>
                <a:spcAft>
                  <a:spcPct val="0"/>
                </a:spcAft>
                <a:defRPr/>
              </a:pPr>
              <a:t>13</a:t>
            </a:fld>
            <a:endParaRPr lang="en-GB"/>
          </a:p>
        </p:txBody>
      </p:sp>
      <p:sp>
        <p:nvSpPr>
          <p:cNvPr id="31746" name="Rectangle 2"/>
          <p:cNvSpPr>
            <a:spLocks noGrp="1" noRot="1" noChangeAspect="1" noChangeArrowheads="1" noTextEdit="1"/>
          </p:cNvSpPr>
          <p:nvPr>
            <p:ph type="sldImg"/>
          </p:nvPr>
        </p:nvSpPr>
        <p:spPr bwMode="auto">
          <a:xfrm>
            <a:off x="1192213" y="706438"/>
            <a:ext cx="4519612" cy="3389312"/>
          </a:xfrm>
          <a:solidFill>
            <a:srgbClr val="FFFFFF"/>
          </a:solidFill>
          <a:ln>
            <a:solidFill>
              <a:srgbClr val="000000"/>
            </a:solidFill>
            <a:miter lim="800000"/>
            <a:headEnd/>
            <a:tailEnd/>
          </a:ln>
        </p:spPr>
      </p:sp>
      <p:sp>
        <p:nvSpPr>
          <p:cNvPr id="31747" name="Rectangle 3"/>
          <p:cNvSpPr>
            <a:spLocks noGrp="1" noChangeArrowheads="1"/>
          </p:cNvSpPr>
          <p:nvPr>
            <p:ph type="body" idx="1"/>
          </p:nvPr>
        </p:nvSpPr>
        <p:spPr bwMode="auto">
          <a:xfrm>
            <a:off x="941388" y="4378325"/>
            <a:ext cx="5019675" cy="4095750"/>
          </a:xfrm>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2D71132-1FE3-44E4-BD35-EF1506BC0108}" type="slidenum">
              <a:rPr lang="en-GB"/>
              <a:pPr fontAlgn="base">
                <a:spcBef>
                  <a:spcPct val="0"/>
                </a:spcBef>
                <a:spcAft>
                  <a:spcPct val="0"/>
                </a:spcAft>
                <a:defRPr/>
              </a:pPr>
              <a:t>14</a:t>
            </a:fld>
            <a:endParaRPr lang="en-GB"/>
          </a:p>
        </p:txBody>
      </p:sp>
      <p:sp>
        <p:nvSpPr>
          <p:cNvPr id="33794" name="Rectangle 2"/>
          <p:cNvSpPr>
            <a:spLocks noGrp="1" noRot="1" noChangeAspect="1" noChangeArrowheads="1" noTextEdit="1"/>
          </p:cNvSpPr>
          <p:nvPr>
            <p:ph type="sldImg"/>
          </p:nvPr>
        </p:nvSpPr>
        <p:spPr bwMode="auto">
          <a:xfrm>
            <a:off x="1192213" y="706438"/>
            <a:ext cx="4519612" cy="3389312"/>
          </a:xfrm>
          <a:solidFill>
            <a:srgbClr val="FFFFFF"/>
          </a:solidFill>
          <a:ln>
            <a:solidFill>
              <a:srgbClr val="000000"/>
            </a:solidFill>
            <a:miter lim="800000"/>
            <a:headEnd/>
            <a:tailEnd/>
          </a:ln>
        </p:spPr>
      </p:sp>
      <p:sp>
        <p:nvSpPr>
          <p:cNvPr id="33795" name="Rectangle 3"/>
          <p:cNvSpPr>
            <a:spLocks noGrp="1" noChangeArrowheads="1"/>
          </p:cNvSpPr>
          <p:nvPr>
            <p:ph type="body" idx="1"/>
          </p:nvPr>
        </p:nvSpPr>
        <p:spPr bwMode="auto">
          <a:xfrm>
            <a:off x="941388" y="4378325"/>
            <a:ext cx="5019675" cy="4095750"/>
          </a:xfrm>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1" name="Picture 10" descr="CC.gif"/>
          <p:cNvPicPr>
            <a:picLocks noChangeAspect="1"/>
          </p:cNvPicPr>
          <p:nvPr/>
        </p:nvPicPr>
        <p:blipFill>
          <a:blip r:embed="rId2"/>
          <a:srcRect/>
          <a:stretch>
            <a:fillRect/>
          </a:stretch>
        </p:blipFill>
        <p:spPr bwMode="auto">
          <a:xfrm>
            <a:off x="7929563" y="5786438"/>
            <a:ext cx="1117600" cy="393700"/>
          </a:xfrm>
          <a:prstGeom prst="rect">
            <a:avLst/>
          </a:prstGeom>
          <a:noFill/>
          <a:ln w="9525">
            <a:noFill/>
            <a:miter lim="800000"/>
            <a:headEnd/>
            <a:tailEnd/>
          </a:ln>
        </p:spPr>
      </p:pic>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2" name="Date Placeholder 27"/>
          <p:cNvSpPr>
            <a:spLocks noGrp="1"/>
          </p:cNvSpPr>
          <p:nvPr>
            <p:ph type="dt" sz="half" idx="10"/>
          </p:nvPr>
        </p:nvSpPr>
        <p:spPr/>
        <p:txBody>
          <a:bodyPr/>
          <a:lstStyle>
            <a:lvl1pPr>
              <a:defRPr/>
            </a:lvl1pPr>
          </a:lstStyle>
          <a:p>
            <a:pPr>
              <a:defRPr/>
            </a:pPr>
            <a:fld id="{A4809638-95C6-4B55-8543-854B1FF8270A}" type="datetimeFigureOut">
              <a:rPr lang="sl-SI"/>
              <a:pPr>
                <a:defRPr/>
              </a:pPr>
              <a:t>7.11.2011</a:t>
            </a:fld>
            <a:endParaRPr lang="en-US"/>
          </a:p>
        </p:txBody>
      </p:sp>
      <p:sp>
        <p:nvSpPr>
          <p:cNvPr id="13" name="Footer Placeholder 16"/>
          <p:cNvSpPr>
            <a:spLocks noGrp="1"/>
          </p:cNvSpPr>
          <p:nvPr>
            <p:ph type="ftr" sz="quarter" idx="11"/>
          </p:nvPr>
        </p:nvSpPr>
        <p:spPr/>
        <p:txBody>
          <a:bodyPr/>
          <a:lstStyle>
            <a:lvl1pPr>
              <a:defRPr/>
            </a:lvl1pPr>
          </a:lstStyle>
          <a:p>
            <a:pPr>
              <a:defRPr/>
            </a:pPr>
            <a:endParaRPr lang="en-US"/>
          </a:p>
        </p:txBody>
      </p:sp>
      <p:sp>
        <p:nvSpPr>
          <p:cNvPr id="14" name="Slide Number Placeholder 28"/>
          <p:cNvSpPr>
            <a:spLocks noGrp="1"/>
          </p:cNvSpPr>
          <p:nvPr>
            <p:ph type="sldNum" sz="quarter" idx="12"/>
          </p:nvPr>
        </p:nvSpPr>
        <p:spPr/>
        <p:txBody>
          <a:bodyPr/>
          <a:lstStyle>
            <a:lvl1pPr>
              <a:defRPr sz="1400">
                <a:solidFill>
                  <a:srgbClr val="FFFFFF"/>
                </a:solidFill>
              </a:defRPr>
            </a:lvl1pPr>
          </a:lstStyle>
          <a:p>
            <a:pPr>
              <a:defRPr/>
            </a:pPr>
            <a:fld id="{BA7A5B27-65C4-4622-A23C-FAD04B16DB46}"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bldLvl="5"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3D75F1B-EB62-4971-9ADA-F316447ADCD8}" type="datetimeFigureOut">
              <a:rPr lang="sl-SI"/>
              <a:pPr>
                <a:defRPr/>
              </a:pPr>
              <a:t>7.11.2011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E424DF21-B219-4C17-95B7-64EE550D45A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3B312CD-DB81-4F86-B927-5A915BC8FB5F}" type="datetimeFigureOut">
              <a:rPr lang="sl-SI"/>
              <a:pPr>
                <a:defRPr/>
              </a:pPr>
              <a:t>7.11.2011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8FDD7A9C-8E92-409A-8420-6F69541FCA5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sp>
        <p:nvSpPr>
          <p:cNvPr id="4"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8" descr="CC.gif"/>
          <p:cNvPicPr>
            <a:picLocks noChangeAspect="1"/>
          </p:cNvPicPr>
          <p:nvPr/>
        </p:nvPicPr>
        <p:blipFill>
          <a:blip r:embed="rId2"/>
          <a:srcRect/>
          <a:stretch>
            <a:fillRect/>
          </a:stretch>
        </p:blipFill>
        <p:spPr bwMode="auto">
          <a:xfrm>
            <a:off x="8656638" y="6686550"/>
            <a:ext cx="487362" cy="17145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13"/>
          <p:cNvSpPr>
            <a:spLocks noGrp="1"/>
          </p:cNvSpPr>
          <p:nvPr>
            <p:ph type="dt" sz="half" idx="10"/>
          </p:nvPr>
        </p:nvSpPr>
        <p:spPr/>
        <p:txBody>
          <a:bodyPr/>
          <a:lstStyle>
            <a:lvl1pPr>
              <a:defRPr/>
            </a:lvl1pPr>
          </a:lstStyle>
          <a:p>
            <a:pPr>
              <a:defRPr/>
            </a:pPr>
            <a:fld id="{FCD26900-529C-447F-A34C-253FFB977C4A}" type="datetimeFigureOut">
              <a:rPr lang="sl-SI"/>
              <a:pPr>
                <a:defRPr/>
              </a:pPr>
              <a:t>7.11.2011</a:t>
            </a:fld>
            <a:endParaRPr lang="en-US"/>
          </a:p>
        </p:txBody>
      </p:sp>
      <p:sp>
        <p:nvSpPr>
          <p:cNvPr id="9" name="Footer Placeholder 2"/>
          <p:cNvSpPr>
            <a:spLocks noGrp="1"/>
          </p:cNvSpPr>
          <p:nvPr>
            <p:ph type="ftr" sz="quarter" idx="11"/>
          </p:nvPr>
        </p:nvSpPr>
        <p:spPr/>
        <p:txBody>
          <a:bodyPr/>
          <a:lstStyle>
            <a:lvl1pPr>
              <a:defRPr/>
            </a:lvl1pPr>
          </a:lstStyle>
          <a:p>
            <a:pPr>
              <a:defRPr/>
            </a:pPr>
            <a:endParaRPr lang="en-US"/>
          </a:p>
        </p:txBody>
      </p:sp>
      <p:sp>
        <p:nvSpPr>
          <p:cNvPr id="10" name="Slide Number Placeholder 22"/>
          <p:cNvSpPr>
            <a:spLocks noGrp="1"/>
          </p:cNvSpPr>
          <p:nvPr>
            <p:ph type="sldNum" sz="quarter" idx="12"/>
          </p:nvPr>
        </p:nvSpPr>
        <p:spPr/>
        <p:txBody>
          <a:bodyPr/>
          <a:lstStyle>
            <a:lvl1pPr>
              <a:defRPr/>
            </a:lvl1pPr>
          </a:lstStyle>
          <a:p>
            <a:pPr>
              <a:defRPr/>
            </a:pPr>
            <a:fld id="{B06070A6-A369-4230-A8B5-5A203FD7CD5D}" type="slidenum">
              <a:rPr lang="en-US"/>
              <a:pPr>
                <a:defRPr/>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8">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5" autoUpdateAnimBg="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3C631145-498B-4971-85A1-BAC8643A600D}" type="datetimeFigureOut">
              <a:rPr lang="sl-SI"/>
              <a:pPr>
                <a:defRPr/>
              </a:pPr>
              <a:t>7.11.2011</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4E30D314-0D45-40C7-B4EE-5E38F57594F9}"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autoUpdateAnimBg="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FCA57607-BC80-499D-81D9-8D0728FC83C9}" type="datetimeFigureOut">
              <a:rPr lang="sl-SI"/>
              <a:pPr>
                <a:defRPr/>
              </a:pPr>
              <a:t>7.11.2011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44506F11-A28C-4ECB-8451-61A4A7FC51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D1750ECB-49E0-4963-AB10-9299C1D7E025}" type="datetimeFigureOut">
              <a:rPr lang="sl-SI"/>
              <a:pPr>
                <a:defRPr/>
              </a:pPr>
              <a:t>7.11.2011</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A622FF2C-0B91-4EA5-AB59-6CB23A11D54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9335FD4C-A833-4343-A875-0F55794619A6}" type="datetimeFigureOut">
              <a:rPr lang="sl-SI"/>
              <a:pPr>
                <a:defRPr/>
              </a:pPr>
              <a:t>7.11.2011</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A79E3D8D-4626-42C8-AA1C-3216353E992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F718306F-B3B9-40D2-9580-3D1F045E33B7}" type="datetimeFigureOut">
              <a:rPr lang="sl-SI"/>
              <a:pPr>
                <a:defRPr/>
              </a:pPr>
              <a:t>7.11.2011</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F95BFEF6-9EC3-49B6-B269-CC58A2E5F65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showMasterPhAnim="0" type="objTx" preserve="1">
  <p:cSld name="Content with Caption">
    <p:spTree>
      <p:nvGrpSpPr>
        <p:cNvPr id="1" name=""/>
        <p:cNvGrpSpPr/>
        <p:nvPr/>
      </p:nvGrpSpPr>
      <p:grpSpPr>
        <a:xfrm>
          <a:off x="0" y="0"/>
          <a:ext cx="0" cy="0"/>
          <a:chOff x="0" y="0"/>
          <a:chExt cx="0" cy="0"/>
        </a:xfrm>
      </p:grpSpPr>
      <p:sp>
        <p:nvSpPr>
          <p:cNvPr id="5"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7" name="Picture 8" descr="CC.gif"/>
          <p:cNvPicPr>
            <a:picLocks noChangeAspect="1"/>
          </p:cNvPicPr>
          <p:nvPr/>
        </p:nvPicPr>
        <p:blipFill>
          <a:blip r:embed="rId2"/>
          <a:srcRect/>
          <a:stretch>
            <a:fillRect/>
          </a:stretch>
        </p:blipFill>
        <p:spPr bwMode="auto">
          <a:xfrm>
            <a:off x="8656638" y="6686550"/>
            <a:ext cx="487362" cy="171450"/>
          </a:xfrm>
          <a:prstGeom prst="rect">
            <a:avLst/>
          </a:prstGeom>
          <a:noFill/>
          <a:ln w="9525">
            <a:noFill/>
            <a:miter lim="800000"/>
            <a:headEnd/>
            <a:tailEnd/>
          </a:ln>
        </p:spPr>
      </p:pic>
      <p:sp>
        <p:nvSpPr>
          <p:cNvPr id="8"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9"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p:txBody>
          <a:bodyPr/>
          <a:lstStyle>
            <a:lvl1pPr>
              <a:defRPr/>
            </a:lvl1pPr>
          </a:lstStyle>
          <a:p>
            <a:pPr>
              <a:defRPr/>
            </a:pPr>
            <a:fld id="{74A16E83-899A-4835-B9B1-061E06AD45E2}" type="datetimeFigureOut">
              <a:rPr lang="sl-SI"/>
              <a:pPr>
                <a:defRPr/>
              </a:pPr>
              <a:t>7.11.2011</a:t>
            </a:fld>
            <a:endParaRPr lang="en-US"/>
          </a:p>
        </p:txBody>
      </p:sp>
      <p:sp>
        <p:nvSpPr>
          <p:cNvPr id="12" name="Footer Placeholder 5"/>
          <p:cNvSpPr>
            <a:spLocks noGrp="1"/>
          </p:cNvSpPr>
          <p:nvPr>
            <p:ph type="ftr" sz="quarter" idx="11"/>
          </p:nvPr>
        </p:nvSpPr>
        <p:spPr/>
        <p:txBody>
          <a:bodyPr/>
          <a:lstStyle>
            <a:lvl1pPr>
              <a:defRPr/>
            </a:lvl1pPr>
          </a:lstStyle>
          <a:p>
            <a:pPr>
              <a:defRPr/>
            </a:pPr>
            <a:endParaRPr lang="en-US"/>
          </a:p>
        </p:txBody>
      </p:sp>
      <p:sp>
        <p:nvSpPr>
          <p:cNvPr id="13" name="Slide Number Placeholder 6"/>
          <p:cNvSpPr>
            <a:spLocks noGrp="1"/>
          </p:cNvSpPr>
          <p:nvPr>
            <p:ph type="sldNum" sz="quarter" idx="12"/>
          </p:nvPr>
        </p:nvSpPr>
        <p:spPr/>
        <p:txBody>
          <a:bodyPr/>
          <a:lstStyle>
            <a:lvl1pPr>
              <a:defRPr/>
            </a:lvl1pPr>
          </a:lstStyle>
          <a:p>
            <a:pPr>
              <a:defRPr/>
            </a:pPr>
            <a:fld id="{AE17AF1A-BF18-45AC-B770-DDFE850F57EC}" type="slidenum">
              <a:rPr lang="en-US"/>
              <a:pPr>
                <a:defRPr/>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autoUpdateAnimBg="0"/>
      <p:bldP spid="11" grpId="0" build="p" bldLvl="5"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showMasterPhAnim="0" type="picTx" preserve="1">
  <p:cSld name="Picture with Caption">
    <p:spTree>
      <p:nvGrpSpPr>
        <p:cNvPr id="1" name=""/>
        <p:cNvGrpSpPr/>
        <p:nvPr/>
      </p:nvGrpSpPr>
      <p:grpSpPr>
        <a:xfrm>
          <a:off x="0" y="0"/>
          <a:ext cx="0" cy="0"/>
          <a:chOff x="0" y="0"/>
          <a:chExt cx="0" cy="0"/>
        </a:xfrm>
      </p:grpSpPr>
      <p:sp>
        <p:nvSpPr>
          <p:cNvPr id="5"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7" name="Picture 8" descr="CC.gif"/>
          <p:cNvPicPr>
            <a:picLocks noChangeAspect="1"/>
          </p:cNvPicPr>
          <p:nvPr/>
        </p:nvPicPr>
        <p:blipFill>
          <a:blip r:embed="rId2"/>
          <a:srcRect/>
          <a:stretch>
            <a:fillRect/>
          </a:stretch>
        </p:blipFill>
        <p:spPr bwMode="auto">
          <a:xfrm>
            <a:off x="8656638" y="6686550"/>
            <a:ext cx="487362" cy="171450"/>
          </a:xfrm>
          <a:prstGeom prst="rect">
            <a:avLst/>
          </a:prstGeom>
          <a:noFill/>
          <a:ln w="9525">
            <a:noFill/>
            <a:miter lim="800000"/>
            <a:headEnd/>
            <a:tailEnd/>
          </a:ln>
        </p:spPr>
      </p:pic>
      <p:sp>
        <p:nvSpPr>
          <p:cNvPr id="8"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11" name="Date Placeholder 4"/>
          <p:cNvSpPr>
            <a:spLocks noGrp="1"/>
          </p:cNvSpPr>
          <p:nvPr>
            <p:ph type="dt" sz="half" idx="10"/>
          </p:nvPr>
        </p:nvSpPr>
        <p:spPr/>
        <p:txBody>
          <a:bodyPr/>
          <a:lstStyle>
            <a:lvl1pPr>
              <a:defRPr/>
            </a:lvl1pPr>
          </a:lstStyle>
          <a:p>
            <a:pPr>
              <a:defRPr/>
            </a:pPr>
            <a:fld id="{963968BD-D438-461C-A804-AD84570B264D}" type="datetimeFigureOut">
              <a:rPr lang="sl-SI"/>
              <a:pPr>
                <a:defRPr/>
              </a:pPr>
              <a:t>7.11.2011</a:t>
            </a:fld>
            <a:endParaRPr lang="en-US"/>
          </a:p>
        </p:txBody>
      </p:sp>
      <p:sp>
        <p:nvSpPr>
          <p:cNvPr id="12" name="Footer Placeholder 5"/>
          <p:cNvSpPr>
            <a:spLocks noGrp="1"/>
          </p:cNvSpPr>
          <p:nvPr>
            <p:ph type="ftr" sz="quarter" idx="11"/>
          </p:nvPr>
        </p:nvSpPr>
        <p:spPr>
          <a:xfrm>
            <a:off x="914400" y="6172200"/>
            <a:ext cx="3886200" cy="457200"/>
          </a:xfrm>
        </p:spPr>
        <p:txBody>
          <a:bodyPr/>
          <a:lstStyle>
            <a:lvl1pPr>
              <a:defRPr/>
            </a:lvl1pPr>
          </a:lstStyle>
          <a:p>
            <a:pPr>
              <a:defRPr/>
            </a:pPr>
            <a:endParaRPr lang="en-US"/>
          </a:p>
        </p:txBody>
      </p:sp>
      <p:sp>
        <p:nvSpPr>
          <p:cNvPr id="13" name="Slide Number Placeholder 6"/>
          <p:cNvSpPr>
            <a:spLocks noGrp="1"/>
          </p:cNvSpPr>
          <p:nvPr>
            <p:ph type="sldNum" sz="quarter" idx="12"/>
          </p:nvPr>
        </p:nvSpPr>
        <p:spPr>
          <a:xfrm>
            <a:off x="146050" y="6208713"/>
            <a:ext cx="457200" cy="457200"/>
          </a:xfrm>
        </p:spPr>
        <p:txBody>
          <a:bodyPr/>
          <a:lstStyle>
            <a:lvl1pPr>
              <a:defRPr/>
            </a:lvl1pPr>
          </a:lstStyle>
          <a:p>
            <a:pPr>
              <a:defRPr/>
            </a:pPr>
            <a:fld id="{6642876C-831B-4DA4-8710-F87E9F349CA0}" type="slidenum">
              <a:rPr lang="en-US"/>
              <a:pPr>
                <a:defRPr/>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5" autoUpdateAnimBg="0"/>
      <p:bldP spid="3" grpId="0" build="p" bldLvl="5" autoUpdateAnimBg="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0"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13"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defRPr>
            </a:lvl1pPr>
          </a:lstStyle>
          <a:p>
            <a:pPr>
              <a:defRPr/>
            </a:pPr>
            <a:fld id="{015F2812-11EB-463B-B83F-731D08BB2E3D}" type="datetimeFigureOut">
              <a:rPr lang="sl-SI"/>
              <a:pPr>
                <a:defRPr/>
              </a:pPr>
              <a:t>7.11.2011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defRPr>
            </a:lvl1pPr>
          </a:lstStyle>
          <a:p>
            <a:pPr>
              <a:defRPr/>
            </a:pPr>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EA03A1F8-C1C8-4087-9014-A9CB2507BE62}" type="slidenum">
              <a:rPr lang="en-US"/>
              <a:pPr>
                <a:defRPr/>
              </a:pPr>
              <a:t>‹#›</a:t>
            </a:fld>
            <a:endParaRPr lang="en-US"/>
          </a:p>
        </p:txBody>
      </p:sp>
      <p:pic>
        <p:nvPicPr>
          <p:cNvPr id="24585" name="Picture 8" descr="CC.gif"/>
          <p:cNvPicPr>
            <a:picLocks noChangeAspect="1"/>
          </p:cNvPicPr>
          <p:nvPr/>
        </p:nvPicPr>
        <p:blipFill>
          <a:blip r:embed="rId13"/>
          <a:srcRect/>
          <a:stretch>
            <a:fillRect/>
          </a:stretch>
        </p:blipFill>
        <p:spPr bwMode="auto">
          <a:xfrm>
            <a:off x="8656638" y="6686550"/>
            <a:ext cx="487362" cy="1714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69" r:id="rId6"/>
    <p:sldLayoutId id="2147483668" r:id="rId7"/>
    <p:sldLayoutId id="2147483675" r:id="rId8"/>
    <p:sldLayoutId id="2147483676" r:id="rId9"/>
    <p:sldLayoutId id="2147483667" r:id="rId10"/>
    <p:sldLayoutId id="2147483666"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bldLvl="5"/>
    </p:bldLst>
  </p:timing>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Calibri" pitchFamily="34" charset="0"/>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Calibri" pitchFamily="34" charset="0"/>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Calibri" pitchFamily="34" charset="0"/>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Calibri" pitchFamily="34" charset="0"/>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Calibri"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a:xfrm>
            <a:off x="457200" y="1506538"/>
            <a:ext cx="8229600" cy="1470025"/>
          </a:xfrm>
        </p:spPr>
        <p:txBody>
          <a:bodyPr/>
          <a:lstStyle/>
          <a:p>
            <a:pPr eaLnBrk="1" hangingPunct="1"/>
            <a:r>
              <a:rPr lang="sl-SI" smtClean="0"/>
              <a:t>Python</a:t>
            </a:r>
          </a:p>
        </p:txBody>
      </p:sp>
      <p:sp>
        <p:nvSpPr>
          <p:cNvPr id="14338" name="Rectangle 3"/>
          <p:cNvSpPr>
            <a:spLocks noGrp="1" noChangeArrowheads="1"/>
          </p:cNvSpPr>
          <p:nvPr>
            <p:ph type="subTitle" idx="1"/>
          </p:nvPr>
        </p:nvSpPr>
        <p:spPr/>
        <p:txBody>
          <a:bodyPr/>
          <a:lstStyle/>
          <a:p>
            <a:pPr eaLnBrk="1" hangingPunct="1"/>
            <a:r>
              <a:rPr lang="sl-SI" smtClean="0"/>
              <a:t>Zanke</a:t>
            </a:r>
            <a:endParaRPr lang="en-GB" smtClean="0"/>
          </a:p>
        </p:txBody>
      </p:sp>
      <p:sp>
        <p:nvSpPr>
          <p:cNvPr id="14339" name="Date Placeholder 5"/>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14340" name="Footer Placeholder 6"/>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25602"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27651" name="Rectangle 2"/>
          <p:cNvSpPr>
            <a:spLocks noGrp="1" noChangeArrowheads="1"/>
          </p:cNvSpPr>
          <p:nvPr>
            <p:ph type="title"/>
          </p:nvPr>
        </p:nvSpPr>
        <p:spPr/>
        <p:txBody>
          <a:bodyPr/>
          <a:lstStyle/>
          <a:p>
            <a:pPr eaLnBrk="1" hangingPunct="1"/>
            <a:r>
              <a:rPr lang="sl-SI" smtClean="0"/>
              <a:t>Janezek : program</a:t>
            </a:r>
            <a:endParaRPr lang="en-US" smtClean="0"/>
          </a:p>
        </p:txBody>
      </p:sp>
      <p:sp>
        <p:nvSpPr>
          <p:cNvPr id="27652" name="Rectangle 3"/>
          <p:cNvSpPr>
            <a:spLocks noGrp="1" noChangeArrowheads="1"/>
          </p:cNvSpPr>
          <p:nvPr>
            <p:ph type="body" idx="1"/>
          </p:nvPr>
        </p:nvSpPr>
        <p:spPr>
          <a:xfrm>
            <a:off x="827088" y="1700213"/>
            <a:ext cx="7772400" cy="4572000"/>
          </a:xfrm>
        </p:spPr>
        <p:txBody>
          <a:bodyPr/>
          <a:lstStyle/>
          <a:p>
            <a:pPr eaLnBrk="1" hangingPunct="1">
              <a:buFont typeface="Wingdings" pitchFamily="2" charset="2"/>
              <a:buNone/>
            </a:pPr>
            <a:r>
              <a:rPr lang="sl-SI" sz="1800" smtClean="0">
                <a:latin typeface="Courier New" pitchFamily="49" charset="0"/>
              </a:rPr>
              <a:t>izpisanihStavkov = 0</a:t>
            </a:r>
          </a:p>
          <a:p>
            <a:pPr eaLnBrk="1" hangingPunct="1">
              <a:buFont typeface="Wingdings" pitchFamily="2" charset="2"/>
              <a:buNone/>
            </a:pPr>
            <a:r>
              <a:rPr lang="sl-SI" sz="1800" smtClean="0">
                <a:latin typeface="Courier New" pitchFamily="49" charset="0"/>
              </a:rPr>
              <a:t>while (izpisanihStavkov &lt; 100) :</a:t>
            </a:r>
          </a:p>
          <a:p>
            <a:pPr eaLnBrk="1" hangingPunct="1">
              <a:buFont typeface="Wingdings" pitchFamily="2" charset="2"/>
              <a:buNone/>
            </a:pPr>
            <a:r>
              <a:rPr lang="sl-SI" sz="1800" smtClean="0">
                <a:latin typeface="Courier New" pitchFamily="49" charset="0"/>
              </a:rPr>
              <a:t>  izpis = str(izpisanihSTavkov + 1) + </a:t>
            </a:r>
          </a:p>
          <a:p>
            <a:pPr eaLnBrk="1" hangingPunct="1">
              <a:buFont typeface="Wingdings" pitchFamily="2" charset="2"/>
              <a:buNone/>
            </a:pPr>
            <a:r>
              <a:rPr lang="sl-SI" sz="1800" smtClean="0">
                <a:latin typeface="Courier New" pitchFamily="49" charset="0"/>
              </a:rPr>
              <a:t>   ". V šoli se moram lepo obnašati!"</a:t>
            </a:r>
          </a:p>
          <a:p>
            <a:pPr eaLnBrk="1" hangingPunct="1">
              <a:buFont typeface="Wingdings" pitchFamily="2" charset="2"/>
              <a:buNone/>
            </a:pPr>
            <a:r>
              <a:rPr lang="sl-SI" sz="1800" smtClean="0">
                <a:latin typeface="Courier New" pitchFamily="49" charset="0"/>
              </a:rPr>
              <a:t>  print(izpis)</a:t>
            </a:r>
          </a:p>
          <a:p>
            <a:pPr eaLnBrk="1" hangingPunct="1">
              <a:buFont typeface="Wingdings" pitchFamily="2" charset="2"/>
              <a:buNone/>
            </a:pPr>
            <a:r>
              <a:rPr lang="sl-SI" sz="1800" smtClean="0">
                <a:latin typeface="Courier New" pitchFamily="49" charset="0"/>
              </a:rPr>
              <a:t>  # nov izpisani stavek </a:t>
            </a:r>
          </a:p>
          <a:p>
            <a:pPr eaLnBrk="1" hangingPunct="1">
              <a:buFont typeface="Wingdings" pitchFamily="2" charset="2"/>
              <a:buNone/>
            </a:pPr>
            <a:r>
              <a:rPr lang="sl-SI" sz="1800" smtClean="0">
                <a:latin typeface="Courier New" pitchFamily="49" charset="0"/>
              </a:rPr>
              <a:t>  izpisanihStavkov = izpisanihStavkov + 1 </a:t>
            </a:r>
          </a:p>
          <a:p>
            <a:pPr eaLnBrk="1" hangingPunct="1">
              <a:buFont typeface="Wingdings" pitchFamily="2" charset="2"/>
              <a:buNone/>
            </a:pPr>
            <a:r>
              <a:rPr lang="sl-SI" sz="1800" smtClean="0">
                <a:latin typeface="Courier New" pitchFamily="49" charset="0"/>
              </a:rPr>
              <a:t>  </a:t>
            </a:r>
            <a:endParaRPr lang="en-US" sz="1800" smtClean="0">
              <a:latin typeface="Courier New" pitchFamily="49"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26626"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28675" name="Rectangle 2"/>
          <p:cNvSpPr>
            <a:spLocks noGrp="1" noChangeArrowheads="1"/>
          </p:cNvSpPr>
          <p:nvPr>
            <p:ph type="title"/>
          </p:nvPr>
        </p:nvSpPr>
        <p:spPr/>
        <p:txBody>
          <a:bodyPr/>
          <a:lstStyle/>
          <a:p>
            <a:pPr eaLnBrk="1" hangingPunct="1"/>
            <a:r>
              <a:rPr lang="sl-SI" smtClean="0"/>
              <a:t>Kvaliteta računalniške kocke</a:t>
            </a:r>
            <a:endParaRPr lang="en-US" smtClean="0"/>
          </a:p>
        </p:txBody>
      </p:sp>
      <p:sp>
        <p:nvSpPr>
          <p:cNvPr id="28676" name="Rectangle 3"/>
          <p:cNvSpPr>
            <a:spLocks noGrp="1" noChangeArrowheads="1"/>
          </p:cNvSpPr>
          <p:nvPr>
            <p:ph type="body" idx="1"/>
          </p:nvPr>
        </p:nvSpPr>
        <p:spPr/>
        <p:txBody>
          <a:bodyPr/>
          <a:lstStyle/>
          <a:p>
            <a:pPr eaLnBrk="1" hangingPunct="1"/>
            <a:r>
              <a:rPr lang="sl-SI" smtClean="0"/>
              <a:t>Zanima nas, koliko dobra je "računalniška kocka". V ta namen bomo računalniku naročili naj 6 000 000 krat vrže kocko in šteje, koliko je vrgel denimo 2 ali pa 6 pik. Če je kocka "poštena", se obe vrednosti ne smeta veliko razlikovati od 1 000 000.</a:t>
            </a:r>
          </a:p>
          <a:p>
            <a:pPr eaLnBrk="1" hangingPunct="1"/>
            <a:r>
              <a:rPr lang="sl-SI" smtClean="0"/>
              <a:t>zanka</a:t>
            </a:r>
          </a:p>
          <a:p>
            <a:pPr lvl="1" eaLnBrk="1" hangingPunct="1"/>
            <a:r>
              <a:rPr lang="sl-SI" smtClean="0"/>
              <a:t>znotraj zanke izvedemo en met</a:t>
            </a:r>
          </a:p>
          <a:p>
            <a:pPr lvl="1" eaLnBrk="1" hangingPunct="1"/>
            <a:r>
              <a:rPr lang="sl-SI" smtClean="0"/>
              <a:t>če je met 6 ali 2, povečamo ustrezni spremenljivki</a:t>
            </a:r>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27650"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29699" name="Rectangle 2"/>
          <p:cNvSpPr>
            <a:spLocks noGrp="1" noChangeArrowheads="1"/>
          </p:cNvSpPr>
          <p:nvPr>
            <p:ph type="title"/>
          </p:nvPr>
        </p:nvSpPr>
        <p:spPr/>
        <p:txBody>
          <a:bodyPr/>
          <a:lstStyle/>
          <a:p>
            <a:pPr eaLnBrk="1" hangingPunct="1"/>
            <a:r>
              <a:rPr lang="sl-SI" sz="3000" smtClean="0"/>
              <a:t>Kvaliteta računalniške kocke : program</a:t>
            </a:r>
            <a:endParaRPr lang="en-US" sz="3000" smtClean="0"/>
          </a:p>
        </p:txBody>
      </p:sp>
      <p:sp>
        <p:nvSpPr>
          <p:cNvPr id="29700" name="Rectangle 3"/>
          <p:cNvSpPr>
            <a:spLocks noGrp="1" noChangeArrowheads="1"/>
          </p:cNvSpPr>
          <p:nvPr>
            <p:ph type="body" idx="1"/>
          </p:nvPr>
        </p:nvSpPr>
        <p:spPr/>
        <p:txBody>
          <a:bodyPr/>
          <a:lstStyle/>
          <a:p>
            <a:pPr eaLnBrk="1" hangingPunct="1">
              <a:buFont typeface="Wingdings" pitchFamily="2" charset="2"/>
              <a:buNone/>
            </a:pPr>
            <a:r>
              <a:rPr lang="sl-SI" sz="2200" smtClean="0">
                <a:latin typeface="Courier New" pitchFamily="49" charset="0"/>
              </a:rPr>
              <a:t>kateriMet = 1</a:t>
            </a:r>
          </a:p>
          <a:p>
            <a:pPr eaLnBrk="1" hangingPunct="1">
              <a:buFont typeface="Wingdings" pitchFamily="2" charset="2"/>
              <a:buNone/>
            </a:pPr>
            <a:r>
              <a:rPr lang="sl-SI" sz="2200" smtClean="0">
                <a:latin typeface="Courier New" pitchFamily="49" charset="0"/>
              </a:rPr>
              <a:t>stevec2 = 0 # kolikorat smo vrgli 2</a:t>
            </a:r>
          </a:p>
          <a:p>
            <a:pPr eaLnBrk="1" hangingPunct="1">
              <a:buFont typeface="Wingdings" pitchFamily="2" charset="2"/>
              <a:buNone/>
            </a:pPr>
            <a:r>
              <a:rPr lang="sl-SI" sz="2200" smtClean="0">
                <a:latin typeface="Courier New" pitchFamily="49" charset="0"/>
              </a:rPr>
              <a:t>stevec6 = 0 # kolikorat smo vrgli 6</a:t>
            </a:r>
          </a:p>
          <a:p>
            <a:pPr eaLnBrk="1" hangingPunct="1">
              <a:buFont typeface="Wingdings" pitchFamily="2" charset="2"/>
              <a:buNone/>
            </a:pPr>
            <a:r>
              <a:rPr lang="sl-SI" sz="2200" smtClean="0">
                <a:latin typeface="Courier New" pitchFamily="49" charset="0"/>
              </a:rPr>
              <a:t>while kateriMet &lt;= 6000000 :</a:t>
            </a:r>
          </a:p>
          <a:p>
            <a:pPr eaLnBrk="1" hangingPunct="1">
              <a:buFont typeface="Wingdings" pitchFamily="2" charset="2"/>
              <a:buNone/>
            </a:pPr>
            <a:r>
              <a:rPr lang="sl-SI" sz="2200" smtClean="0">
                <a:latin typeface="Courier New" pitchFamily="49" charset="0"/>
              </a:rPr>
              <a:t>   kocka = int(random.random() * 6 + 1)</a:t>
            </a:r>
          </a:p>
          <a:p>
            <a:pPr eaLnBrk="1" hangingPunct="1">
              <a:buFont typeface="Wingdings" pitchFamily="2" charset="2"/>
              <a:buNone/>
            </a:pPr>
            <a:r>
              <a:rPr lang="sl-SI" sz="2200" smtClean="0">
                <a:latin typeface="Courier New" pitchFamily="49" charset="0"/>
              </a:rPr>
              <a:t>   if (kocka == 2) :</a:t>
            </a:r>
          </a:p>
          <a:p>
            <a:pPr eaLnBrk="1" hangingPunct="1">
              <a:buFont typeface="Wingdings" pitchFamily="2" charset="2"/>
              <a:buNone/>
            </a:pPr>
            <a:r>
              <a:rPr lang="sl-SI" sz="2200" smtClean="0">
                <a:latin typeface="Courier New" pitchFamily="49" charset="0"/>
              </a:rPr>
              <a:t>     stevec2 = stevec2 + 1</a:t>
            </a:r>
          </a:p>
          <a:p>
            <a:pPr eaLnBrk="1" hangingPunct="1">
              <a:buFont typeface="Wingdings" pitchFamily="2" charset="2"/>
              <a:buNone/>
            </a:pPr>
            <a:r>
              <a:rPr lang="sl-SI" sz="2200" smtClean="0">
                <a:latin typeface="Courier New" pitchFamily="49" charset="0"/>
              </a:rPr>
              <a:t>   if (kocka == 6) :</a:t>
            </a:r>
          </a:p>
          <a:p>
            <a:pPr eaLnBrk="1" hangingPunct="1">
              <a:buFont typeface="Wingdings" pitchFamily="2" charset="2"/>
              <a:buNone/>
            </a:pPr>
            <a:r>
              <a:rPr lang="sl-SI" sz="2200" smtClean="0">
                <a:latin typeface="Courier New" pitchFamily="49" charset="0"/>
              </a:rPr>
              <a:t>    stevec6 = stevec6 + 1</a:t>
            </a:r>
          </a:p>
          <a:p>
            <a:pPr eaLnBrk="1" hangingPunct="1">
              <a:buFont typeface="Wingdings" pitchFamily="2" charset="2"/>
              <a:buNone/>
            </a:pPr>
            <a:r>
              <a:rPr lang="sl-SI" sz="2200" smtClean="0">
                <a:latin typeface="Courier New" pitchFamily="49" charset="0"/>
              </a:rPr>
              <a:t>   kateriMet = kateriMet + 1 # nov met</a:t>
            </a:r>
          </a:p>
          <a:p>
            <a:pPr eaLnBrk="1" hangingPunct="1">
              <a:buFont typeface="Wingdings" pitchFamily="2" charset="2"/>
              <a:buNone/>
            </a:pPr>
            <a:r>
              <a:rPr lang="sl-SI" sz="2200" smtClean="0">
                <a:latin typeface="Courier New" pitchFamily="49" charset="0"/>
              </a:rPr>
              <a:t>  </a:t>
            </a:r>
            <a:endParaRPr lang="en-US" sz="2200" smtClean="0">
              <a:latin typeface="Courier New" pitchFamily="49"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28674"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30723" name="Rectangle 2"/>
          <p:cNvSpPr>
            <a:spLocks noGrp="1" noChangeArrowheads="1"/>
          </p:cNvSpPr>
          <p:nvPr>
            <p:ph type="title"/>
          </p:nvPr>
        </p:nvSpPr>
        <p:spPr/>
        <p:txBody>
          <a:bodyPr/>
          <a:lstStyle/>
          <a:p>
            <a:pPr eaLnBrk="1" hangingPunct="1"/>
            <a:r>
              <a:rPr lang="en-US" smtClean="0"/>
              <a:t>While</a:t>
            </a:r>
            <a:r>
              <a:rPr lang="sl-SI" smtClean="0"/>
              <a:t> – zgled</a:t>
            </a:r>
            <a:endParaRPr lang="en-US" smtClean="0"/>
          </a:p>
        </p:txBody>
      </p:sp>
      <p:sp>
        <p:nvSpPr>
          <p:cNvPr id="183299" name="Rectangle 3"/>
          <p:cNvSpPr>
            <a:spLocks noGrp="1" noChangeArrowheads="1"/>
          </p:cNvSpPr>
          <p:nvPr>
            <p:ph type="body" idx="1"/>
          </p:nvPr>
        </p:nvSpPr>
        <p:spPr/>
        <p:txBody>
          <a:bodyPr/>
          <a:lstStyle/>
          <a:p>
            <a:pPr eaLnBrk="1" hangingPunct="1"/>
            <a:r>
              <a:rPr lang="en-US" smtClean="0">
                <a:latin typeface="Courier New" pitchFamily="49" charset="0"/>
              </a:rPr>
              <a:t>while x</a:t>
            </a:r>
            <a:r>
              <a:rPr lang="sl-SI" smtClean="0">
                <a:latin typeface="Courier New" pitchFamily="49" charset="0"/>
              </a:rPr>
              <a:t> </a:t>
            </a:r>
            <a:r>
              <a:rPr lang="en-US" smtClean="0">
                <a:latin typeface="Courier New" pitchFamily="49" charset="0"/>
              </a:rPr>
              <a:t>&gt;</a:t>
            </a:r>
            <a:r>
              <a:rPr lang="sl-SI" smtClean="0">
                <a:latin typeface="Courier New" pitchFamily="49" charset="0"/>
              </a:rPr>
              <a:t> </a:t>
            </a:r>
            <a:r>
              <a:rPr lang="en-US" smtClean="0">
                <a:latin typeface="Courier New" pitchFamily="49" charset="0"/>
              </a:rPr>
              <a:t>1</a:t>
            </a:r>
            <a:r>
              <a:rPr lang="sl-SI" smtClean="0">
                <a:latin typeface="Courier New" pitchFamily="49" charset="0"/>
              </a:rPr>
              <a:t> :</a:t>
            </a:r>
            <a:br>
              <a:rPr lang="sl-SI" smtClean="0">
                <a:latin typeface="Courier New" pitchFamily="49" charset="0"/>
              </a:rPr>
            </a:br>
            <a:r>
              <a:rPr lang="sl-SI" smtClean="0">
                <a:latin typeface="Courier New" pitchFamily="49" charset="0"/>
              </a:rPr>
              <a:t>  </a:t>
            </a:r>
            <a:r>
              <a:rPr lang="en-US" smtClean="0">
                <a:latin typeface="Courier New" pitchFamily="49" charset="0"/>
              </a:rPr>
              <a:t>x = x / 2</a:t>
            </a:r>
            <a:r>
              <a:rPr lang="sl-SI" smtClean="0">
                <a:latin typeface="Courier New" pitchFamily="49" charset="0"/>
              </a:rPr>
              <a:t/>
            </a:r>
            <a:br>
              <a:rPr lang="sl-SI" smtClean="0">
                <a:latin typeface="Courier New" pitchFamily="49" charset="0"/>
              </a:rPr>
            </a:br>
            <a:endParaRPr lang="sl-SI" smtClean="0">
              <a:latin typeface="Courier New" pitchFamily="49" charset="0"/>
            </a:endParaRPr>
          </a:p>
          <a:p>
            <a:pPr eaLnBrk="1" hangingPunct="1"/>
            <a:r>
              <a:rPr lang="sl-SI" smtClean="0"/>
              <a:t>Kaj se zgodi, če je v </a:t>
            </a:r>
            <a:r>
              <a:rPr lang="en-US" smtClean="0"/>
              <a:t>x </a:t>
            </a:r>
            <a:r>
              <a:rPr lang="sl-SI" smtClean="0"/>
              <a:t>na začetku vrednost</a:t>
            </a:r>
            <a:r>
              <a:rPr lang="en-US" smtClean="0"/>
              <a:t> 4.2</a:t>
            </a:r>
            <a:r>
              <a:rPr lang="sl-SI" smtClean="0"/>
              <a:t> </a:t>
            </a:r>
            <a:endParaRPr lang="en-US" smtClean="0"/>
          </a:p>
          <a:p>
            <a:pPr eaLnBrk="1" hangingPunct="1"/>
            <a:r>
              <a:rPr lang="sl-SI" smtClean="0"/>
              <a:t>u</a:t>
            </a:r>
            <a:r>
              <a:rPr lang="en-US" smtClean="0"/>
              <a:t>stavitev</a:t>
            </a:r>
          </a:p>
          <a:p>
            <a:pPr eaLnBrk="1" hangingPunct="1"/>
            <a:r>
              <a:rPr lang="en-US" smtClean="0"/>
              <a:t>zaciklanje </a:t>
            </a:r>
            <a:endParaRPr lang="sl-SI" smtClean="0"/>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83299">
                                            <p:txEl>
                                              <p:pRg st="0" end="0"/>
                                            </p:txEl>
                                          </p:spTgt>
                                        </p:tgtEl>
                                        <p:attrNameLst>
                                          <p:attrName>style.visibility</p:attrName>
                                        </p:attrNameLst>
                                      </p:cBhvr>
                                      <p:to>
                                        <p:strVal val="visible"/>
                                      </p:to>
                                    </p:set>
                                    <p:animEffect transition="in" filter="box(out)">
                                      <p:cBhvr>
                                        <p:cTn id="7" dur="500"/>
                                        <p:tgtEl>
                                          <p:spTgt spid="1832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83299">
                                            <p:txEl>
                                              <p:pRg st="1" end="1"/>
                                            </p:txEl>
                                          </p:spTgt>
                                        </p:tgtEl>
                                        <p:attrNameLst>
                                          <p:attrName>style.visibility</p:attrName>
                                        </p:attrNameLst>
                                      </p:cBhvr>
                                      <p:to>
                                        <p:strVal val="visible"/>
                                      </p:to>
                                    </p:set>
                                    <p:animEffect transition="in" filter="box(out)">
                                      <p:cBhvr>
                                        <p:cTn id="12" dur="500"/>
                                        <p:tgtEl>
                                          <p:spTgt spid="1832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83299">
                                            <p:txEl>
                                              <p:pRg st="2" end="2"/>
                                            </p:txEl>
                                          </p:spTgt>
                                        </p:tgtEl>
                                        <p:attrNameLst>
                                          <p:attrName>style.visibility</p:attrName>
                                        </p:attrNameLst>
                                      </p:cBhvr>
                                      <p:to>
                                        <p:strVal val="visible"/>
                                      </p:to>
                                    </p:set>
                                    <p:animEffect transition="in" filter="box(out)">
                                      <p:cBhvr>
                                        <p:cTn id="17" dur="500"/>
                                        <p:tgtEl>
                                          <p:spTgt spid="1832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83299">
                                            <p:txEl>
                                              <p:pRg st="3" end="3"/>
                                            </p:txEl>
                                          </p:spTgt>
                                        </p:tgtEl>
                                        <p:attrNameLst>
                                          <p:attrName>style.visibility</p:attrName>
                                        </p:attrNameLst>
                                      </p:cBhvr>
                                      <p:to>
                                        <p:strVal val="visible"/>
                                      </p:to>
                                    </p:set>
                                    <p:animEffect transition="in" filter="box(out)">
                                      <p:cBhvr>
                                        <p:cTn id="22" dur="500"/>
                                        <p:tgtEl>
                                          <p:spTgt spid="1832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1"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30722"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32771" name="Rectangle 2"/>
          <p:cNvSpPr>
            <a:spLocks noGrp="1" noChangeArrowheads="1"/>
          </p:cNvSpPr>
          <p:nvPr>
            <p:ph type="title"/>
          </p:nvPr>
        </p:nvSpPr>
        <p:spPr/>
        <p:txBody>
          <a:bodyPr/>
          <a:lstStyle/>
          <a:p>
            <a:pPr eaLnBrk="1" hangingPunct="1"/>
            <a:r>
              <a:rPr lang="en-US" smtClean="0"/>
              <a:t>While</a:t>
            </a:r>
            <a:r>
              <a:rPr lang="sl-SI" smtClean="0"/>
              <a:t> – zgled</a:t>
            </a:r>
            <a:endParaRPr lang="en-US" smtClean="0"/>
          </a:p>
        </p:txBody>
      </p:sp>
      <p:sp>
        <p:nvSpPr>
          <p:cNvPr id="274435" name="Rectangle 3"/>
          <p:cNvSpPr>
            <a:spLocks noGrp="1" noChangeArrowheads="1"/>
          </p:cNvSpPr>
          <p:nvPr>
            <p:ph type="body" idx="1"/>
          </p:nvPr>
        </p:nvSpPr>
        <p:spPr/>
        <p:txBody>
          <a:bodyPr/>
          <a:lstStyle/>
          <a:p>
            <a:pPr eaLnBrk="1" hangingPunct="1"/>
            <a:r>
              <a:rPr lang="en-US" smtClean="0">
                <a:latin typeface="Courier New" pitchFamily="49" charset="0"/>
              </a:rPr>
              <a:t>while </a:t>
            </a:r>
            <a:r>
              <a:rPr lang="sl-SI" smtClean="0">
                <a:latin typeface="Courier New" pitchFamily="49" charset="0"/>
              </a:rPr>
              <a:t>x &lt;= 10 :</a:t>
            </a:r>
            <a:br>
              <a:rPr lang="sl-SI" smtClean="0">
                <a:latin typeface="Courier New" pitchFamily="49" charset="0"/>
              </a:rPr>
            </a:br>
            <a:r>
              <a:rPr lang="sl-SI" smtClean="0">
                <a:latin typeface="Courier New" pitchFamily="49" charset="0"/>
              </a:rPr>
              <a:t>  </a:t>
            </a:r>
            <a:r>
              <a:rPr lang="en-US" smtClean="0">
                <a:latin typeface="Courier New" pitchFamily="49" charset="0"/>
              </a:rPr>
              <a:t>x = </a:t>
            </a:r>
            <a:r>
              <a:rPr lang="sl-SI" smtClean="0">
                <a:latin typeface="Courier New" pitchFamily="49" charset="0"/>
              </a:rPr>
              <a:t>x + 1</a:t>
            </a:r>
            <a:br>
              <a:rPr lang="sl-SI" smtClean="0">
                <a:latin typeface="Courier New" pitchFamily="49" charset="0"/>
              </a:rPr>
            </a:br>
            <a:endParaRPr lang="sl-SI" smtClean="0">
              <a:latin typeface="Courier New" pitchFamily="49" charset="0"/>
            </a:endParaRPr>
          </a:p>
          <a:p>
            <a:pPr eaLnBrk="1" hangingPunct="1"/>
            <a:r>
              <a:rPr lang="sl-SI" smtClean="0"/>
              <a:t>Kaj se dogaja, če je v </a:t>
            </a:r>
            <a:r>
              <a:rPr lang="en-US" smtClean="0"/>
              <a:t>x </a:t>
            </a:r>
            <a:r>
              <a:rPr lang="sl-SI" smtClean="0"/>
              <a:t>na začetku 1?</a:t>
            </a:r>
          </a:p>
          <a:p>
            <a:pPr eaLnBrk="1" hangingPunct="1"/>
            <a:r>
              <a:rPr lang="sl-SI" smtClean="0"/>
              <a:t>Kaj se dogaja, če je x na začetku 100?</a:t>
            </a:r>
            <a:endParaRPr lang="en-US" smtClean="0"/>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74435">
                                            <p:txEl>
                                              <p:pRg st="0" end="0"/>
                                            </p:txEl>
                                          </p:spTgt>
                                        </p:tgtEl>
                                        <p:attrNameLst>
                                          <p:attrName>style.visibility</p:attrName>
                                        </p:attrNameLst>
                                      </p:cBhvr>
                                      <p:to>
                                        <p:strVal val="visible"/>
                                      </p:to>
                                    </p:set>
                                    <p:animEffect transition="in" filter="box(out)">
                                      <p:cBhvr>
                                        <p:cTn id="7" dur="500"/>
                                        <p:tgtEl>
                                          <p:spTgt spid="274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74435">
                                            <p:txEl>
                                              <p:pRg st="1" end="1"/>
                                            </p:txEl>
                                          </p:spTgt>
                                        </p:tgtEl>
                                        <p:attrNameLst>
                                          <p:attrName>style.visibility</p:attrName>
                                        </p:attrNameLst>
                                      </p:cBhvr>
                                      <p:to>
                                        <p:strVal val="visible"/>
                                      </p:to>
                                    </p:set>
                                    <p:animEffect transition="in" filter="box(out)">
                                      <p:cBhvr>
                                        <p:cTn id="12" dur="500"/>
                                        <p:tgtEl>
                                          <p:spTgt spid="274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74435">
                                            <p:txEl>
                                              <p:pRg st="2" end="2"/>
                                            </p:txEl>
                                          </p:spTgt>
                                        </p:tgtEl>
                                        <p:attrNameLst>
                                          <p:attrName>style.visibility</p:attrName>
                                        </p:attrNameLst>
                                      </p:cBhvr>
                                      <p:to>
                                        <p:strVal val="visible"/>
                                      </p:to>
                                    </p:set>
                                    <p:animEffect transition="in" filter="box(out)">
                                      <p:cBhvr>
                                        <p:cTn id="17" dur="500"/>
                                        <p:tgtEl>
                                          <p:spTgt spid="274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5"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69"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32770"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34819" name="Rectangle 1029"/>
          <p:cNvSpPr>
            <a:spLocks noGrp="1" noChangeArrowheads="1"/>
          </p:cNvSpPr>
          <p:nvPr>
            <p:ph type="title"/>
          </p:nvPr>
        </p:nvSpPr>
        <p:spPr/>
        <p:txBody>
          <a:bodyPr/>
          <a:lstStyle/>
          <a:p>
            <a:pPr eaLnBrk="1" hangingPunct="1"/>
            <a:r>
              <a:rPr lang="sl-SI" smtClean="0"/>
              <a:t>Izpiši števila od 1 do 20</a:t>
            </a:r>
            <a:endParaRPr lang="en-GB" smtClean="0"/>
          </a:p>
        </p:txBody>
      </p:sp>
      <p:sp>
        <p:nvSpPr>
          <p:cNvPr id="267270" name="Rectangle 1030"/>
          <p:cNvSpPr>
            <a:spLocks noGrp="1" noChangeArrowheads="1"/>
          </p:cNvSpPr>
          <p:nvPr>
            <p:ph type="body" idx="1"/>
          </p:nvPr>
        </p:nvSpPr>
        <p:spPr/>
        <p:txBody>
          <a:bodyPr/>
          <a:lstStyle/>
          <a:p>
            <a:pPr eaLnBrk="1" hangingPunct="1"/>
            <a:r>
              <a:rPr lang="sl-SI" smtClean="0"/>
              <a:t>Števec od 1 do 20</a:t>
            </a:r>
          </a:p>
          <a:p>
            <a:pPr eaLnBrk="1" hangingPunct="1"/>
            <a:r>
              <a:rPr lang="sl-SI" smtClean="0"/>
              <a:t>Zanka</a:t>
            </a:r>
          </a:p>
          <a:p>
            <a:pPr lvl="1" eaLnBrk="1" hangingPunct="1"/>
            <a:r>
              <a:rPr lang="sl-SI" smtClean="0"/>
              <a:t>Pogoj: dokler je števec manjši ali enak 20</a:t>
            </a:r>
          </a:p>
          <a:p>
            <a:pPr lvl="1" eaLnBrk="1" hangingPunct="1"/>
            <a:r>
              <a:rPr lang="sl-SI" smtClean="0">
                <a:latin typeface="Courier New" pitchFamily="49" charset="0"/>
              </a:rPr>
              <a:t>while stevec &lt;= 20</a:t>
            </a:r>
          </a:p>
          <a:p>
            <a:pPr eaLnBrk="1" hangingPunct="1"/>
            <a:r>
              <a:rPr lang="sl-SI" smtClean="0"/>
              <a:t>Na vsakem koraku</a:t>
            </a:r>
          </a:p>
          <a:p>
            <a:pPr lvl="1" eaLnBrk="1" hangingPunct="1"/>
            <a:r>
              <a:rPr lang="sl-SI" smtClean="0"/>
              <a:t>števec dodamo k izpisu</a:t>
            </a:r>
          </a:p>
          <a:p>
            <a:pPr lvl="2" eaLnBrk="1" hangingPunct="1"/>
            <a:r>
              <a:rPr lang="sl-SI" sz="2500" smtClean="0">
                <a:latin typeface="Courier New" pitchFamily="49" charset="0"/>
              </a:rPr>
              <a:t>izpis = izpis + " " + str(stevec)</a:t>
            </a:r>
          </a:p>
          <a:p>
            <a:pPr lvl="1" eaLnBrk="1" hangingPunct="1"/>
            <a:r>
              <a:rPr lang="sl-SI" smtClean="0"/>
              <a:t>Povečamo števec</a:t>
            </a:r>
          </a:p>
          <a:p>
            <a:pPr lvl="2" eaLnBrk="1" hangingPunct="1"/>
            <a:r>
              <a:rPr lang="sl-SI" sz="2500" smtClean="0">
                <a:latin typeface="Courier New" pitchFamily="49" charset="0"/>
              </a:rPr>
              <a:t>stevec = stevec + 1</a:t>
            </a:r>
            <a:endParaRPr lang="en-GB" sz="2500" smtClean="0">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7270">
                                            <p:txEl>
                                              <p:pRg st="0" end="0"/>
                                            </p:txEl>
                                          </p:spTgt>
                                        </p:tgtEl>
                                        <p:attrNameLst>
                                          <p:attrName>style.visibility</p:attrName>
                                        </p:attrNameLst>
                                      </p:cBhvr>
                                      <p:to>
                                        <p:strVal val="visible"/>
                                      </p:to>
                                    </p:set>
                                    <p:anim calcmode="lin" valueType="num">
                                      <p:cBhvr additive="base">
                                        <p:cTn id="7" dur="500" fill="hold"/>
                                        <p:tgtEl>
                                          <p:spTgt spid="26727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727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7270">
                                            <p:txEl>
                                              <p:pRg st="1" end="1"/>
                                            </p:txEl>
                                          </p:spTgt>
                                        </p:tgtEl>
                                        <p:attrNameLst>
                                          <p:attrName>style.visibility</p:attrName>
                                        </p:attrNameLst>
                                      </p:cBhvr>
                                      <p:to>
                                        <p:strVal val="visible"/>
                                      </p:to>
                                    </p:set>
                                    <p:anim calcmode="lin" valueType="num">
                                      <p:cBhvr additive="base">
                                        <p:cTn id="13" dur="500" fill="hold"/>
                                        <p:tgtEl>
                                          <p:spTgt spid="26727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727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67270">
                                            <p:txEl>
                                              <p:pRg st="2" end="2"/>
                                            </p:txEl>
                                          </p:spTgt>
                                        </p:tgtEl>
                                        <p:attrNameLst>
                                          <p:attrName>style.visibility</p:attrName>
                                        </p:attrNameLst>
                                      </p:cBhvr>
                                      <p:to>
                                        <p:strVal val="visible"/>
                                      </p:to>
                                    </p:set>
                                    <p:anim calcmode="lin" valueType="num">
                                      <p:cBhvr additive="base">
                                        <p:cTn id="19" dur="500" fill="hold"/>
                                        <p:tgtEl>
                                          <p:spTgt spid="267270">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727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7270">
                                            <p:txEl>
                                              <p:pRg st="3" end="3"/>
                                            </p:txEl>
                                          </p:spTgt>
                                        </p:tgtEl>
                                        <p:attrNameLst>
                                          <p:attrName>style.visibility</p:attrName>
                                        </p:attrNameLst>
                                      </p:cBhvr>
                                      <p:to>
                                        <p:strVal val="visible"/>
                                      </p:to>
                                    </p:set>
                                    <p:anim calcmode="lin" valueType="num">
                                      <p:cBhvr additive="base">
                                        <p:cTn id="25" dur="500" fill="hold"/>
                                        <p:tgtEl>
                                          <p:spTgt spid="267270">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6727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67270">
                                            <p:txEl>
                                              <p:pRg st="4" end="4"/>
                                            </p:txEl>
                                          </p:spTgt>
                                        </p:tgtEl>
                                        <p:attrNameLst>
                                          <p:attrName>style.visibility</p:attrName>
                                        </p:attrNameLst>
                                      </p:cBhvr>
                                      <p:to>
                                        <p:strVal val="visible"/>
                                      </p:to>
                                    </p:set>
                                    <p:anim calcmode="lin" valueType="num">
                                      <p:cBhvr additive="base">
                                        <p:cTn id="31" dur="500" fill="hold"/>
                                        <p:tgtEl>
                                          <p:spTgt spid="267270">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6727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67270">
                                            <p:txEl>
                                              <p:pRg st="5" end="5"/>
                                            </p:txEl>
                                          </p:spTgt>
                                        </p:tgtEl>
                                        <p:attrNameLst>
                                          <p:attrName>style.visibility</p:attrName>
                                        </p:attrNameLst>
                                      </p:cBhvr>
                                      <p:to>
                                        <p:strVal val="visible"/>
                                      </p:to>
                                    </p:set>
                                    <p:anim calcmode="lin" valueType="num">
                                      <p:cBhvr additive="base">
                                        <p:cTn id="37" dur="500" fill="hold"/>
                                        <p:tgtEl>
                                          <p:spTgt spid="267270">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6727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67270">
                                            <p:txEl>
                                              <p:pRg st="6" end="6"/>
                                            </p:txEl>
                                          </p:spTgt>
                                        </p:tgtEl>
                                        <p:attrNameLst>
                                          <p:attrName>style.visibility</p:attrName>
                                        </p:attrNameLst>
                                      </p:cBhvr>
                                      <p:to>
                                        <p:strVal val="visible"/>
                                      </p:to>
                                    </p:set>
                                    <p:anim calcmode="lin" valueType="num">
                                      <p:cBhvr additive="base">
                                        <p:cTn id="43" dur="500" fill="hold"/>
                                        <p:tgtEl>
                                          <p:spTgt spid="267270">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67270">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67270">
                                            <p:txEl>
                                              <p:pRg st="7" end="7"/>
                                            </p:txEl>
                                          </p:spTgt>
                                        </p:tgtEl>
                                        <p:attrNameLst>
                                          <p:attrName>style.visibility</p:attrName>
                                        </p:attrNameLst>
                                      </p:cBhvr>
                                      <p:to>
                                        <p:strVal val="visible"/>
                                      </p:to>
                                    </p:set>
                                    <p:anim calcmode="lin" valueType="num">
                                      <p:cBhvr additive="base">
                                        <p:cTn id="49" dur="500" fill="hold"/>
                                        <p:tgtEl>
                                          <p:spTgt spid="267270">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67270">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67270">
                                            <p:txEl>
                                              <p:pRg st="8" end="8"/>
                                            </p:txEl>
                                          </p:spTgt>
                                        </p:tgtEl>
                                        <p:attrNameLst>
                                          <p:attrName>style.visibility</p:attrName>
                                        </p:attrNameLst>
                                      </p:cBhvr>
                                      <p:to>
                                        <p:strVal val="visible"/>
                                      </p:to>
                                    </p:set>
                                    <p:anim calcmode="lin" valueType="num">
                                      <p:cBhvr additive="base">
                                        <p:cTn id="55" dur="500" fill="hold"/>
                                        <p:tgtEl>
                                          <p:spTgt spid="267270">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267270">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70" grpId="0" build="p" bldLvl="5"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33794"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35843" name="Rectangle 1026"/>
          <p:cNvSpPr>
            <a:spLocks noGrp="1" noChangeArrowheads="1"/>
          </p:cNvSpPr>
          <p:nvPr>
            <p:ph type="title"/>
          </p:nvPr>
        </p:nvSpPr>
        <p:spPr/>
        <p:txBody>
          <a:bodyPr/>
          <a:lstStyle/>
          <a:p>
            <a:pPr eaLnBrk="1" hangingPunct="1"/>
            <a:r>
              <a:rPr lang="sl-SI" smtClean="0"/>
              <a:t>Izpiši števila od 1 do 20</a:t>
            </a:r>
            <a:endParaRPr lang="en-GB" smtClean="0"/>
          </a:p>
        </p:txBody>
      </p:sp>
      <p:sp>
        <p:nvSpPr>
          <p:cNvPr id="35844" name="Rectangle 1028"/>
          <p:cNvSpPr>
            <a:spLocks noGrp="1" noChangeArrowheads="1"/>
          </p:cNvSpPr>
          <p:nvPr>
            <p:ph type="body" idx="1"/>
          </p:nvPr>
        </p:nvSpPr>
        <p:spPr/>
        <p:txBody>
          <a:bodyPr/>
          <a:lstStyle/>
          <a:p>
            <a:pPr eaLnBrk="1" hangingPunct="1">
              <a:lnSpc>
                <a:spcPct val="90000"/>
              </a:lnSpc>
              <a:buFont typeface="Wingdings" pitchFamily="2" charset="2"/>
              <a:buNone/>
            </a:pPr>
            <a:r>
              <a:rPr lang="en-GB" sz="1900" smtClean="0">
                <a:latin typeface="Courier New" pitchFamily="49" charset="0"/>
              </a:rPr>
              <a:t>izpis = ""</a:t>
            </a:r>
          </a:p>
          <a:p>
            <a:pPr eaLnBrk="1" hangingPunct="1">
              <a:lnSpc>
                <a:spcPct val="90000"/>
              </a:lnSpc>
              <a:buFont typeface="Wingdings" pitchFamily="2" charset="2"/>
              <a:buNone/>
            </a:pPr>
            <a:r>
              <a:rPr lang="en-GB" sz="1900" smtClean="0">
                <a:latin typeface="Courier New" pitchFamily="49" charset="0"/>
              </a:rPr>
              <a:t>stevec = 1</a:t>
            </a:r>
          </a:p>
          <a:p>
            <a:pPr eaLnBrk="1" hangingPunct="1">
              <a:lnSpc>
                <a:spcPct val="90000"/>
              </a:lnSpc>
              <a:buFont typeface="Wingdings" pitchFamily="2" charset="2"/>
              <a:buNone/>
            </a:pPr>
            <a:endParaRPr lang="en-GB" sz="1900" smtClean="0">
              <a:latin typeface="Courier New" pitchFamily="49" charset="0"/>
            </a:endParaRPr>
          </a:p>
          <a:p>
            <a:pPr eaLnBrk="1" hangingPunct="1">
              <a:lnSpc>
                <a:spcPct val="90000"/>
              </a:lnSpc>
              <a:buFont typeface="Wingdings" pitchFamily="2" charset="2"/>
              <a:buNone/>
            </a:pPr>
            <a:r>
              <a:rPr lang="en-GB" sz="1900" smtClean="0">
                <a:latin typeface="Courier New" pitchFamily="49" charset="0"/>
              </a:rPr>
              <a:t>while stevec &lt;= 20</a:t>
            </a:r>
            <a:r>
              <a:rPr lang="sl-SI" sz="1900" smtClean="0">
                <a:latin typeface="Courier New" pitchFamily="49" charset="0"/>
              </a:rPr>
              <a:t> :</a:t>
            </a:r>
            <a:r>
              <a:rPr lang="en-GB" sz="1900" smtClean="0">
                <a:latin typeface="Courier New" pitchFamily="49" charset="0"/>
              </a:rPr>
              <a:t> </a:t>
            </a:r>
          </a:p>
          <a:p>
            <a:pPr eaLnBrk="1" hangingPunct="1">
              <a:lnSpc>
                <a:spcPct val="90000"/>
              </a:lnSpc>
              <a:buFont typeface="Wingdings" pitchFamily="2" charset="2"/>
              <a:buNone/>
            </a:pPr>
            <a:r>
              <a:rPr lang="en-GB" sz="1900" smtClean="0">
                <a:latin typeface="Courier New" pitchFamily="49" charset="0"/>
              </a:rPr>
              <a:t>  izpis = izpis + " " + </a:t>
            </a:r>
            <a:r>
              <a:rPr lang="sl-SI" sz="1900" smtClean="0">
                <a:latin typeface="Courier New" pitchFamily="49" charset="0"/>
              </a:rPr>
              <a:t>str(</a:t>
            </a:r>
            <a:r>
              <a:rPr lang="en-GB" sz="1900" smtClean="0">
                <a:latin typeface="Courier New" pitchFamily="49" charset="0"/>
              </a:rPr>
              <a:t>stevec</a:t>
            </a:r>
            <a:r>
              <a:rPr lang="sl-SI" sz="1900" smtClean="0">
                <a:latin typeface="Courier New" pitchFamily="49" charset="0"/>
              </a:rPr>
              <a:t>)</a:t>
            </a:r>
            <a:endParaRPr lang="en-GB" sz="1900" smtClean="0">
              <a:latin typeface="Courier New" pitchFamily="49" charset="0"/>
            </a:endParaRPr>
          </a:p>
          <a:p>
            <a:pPr eaLnBrk="1" hangingPunct="1">
              <a:lnSpc>
                <a:spcPct val="90000"/>
              </a:lnSpc>
              <a:buFont typeface="Wingdings" pitchFamily="2" charset="2"/>
              <a:buNone/>
            </a:pPr>
            <a:r>
              <a:rPr lang="en-GB" sz="1900" smtClean="0">
                <a:latin typeface="Courier New" pitchFamily="49" charset="0"/>
              </a:rPr>
              <a:t>  stevec = stevec + 1</a:t>
            </a:r>
          </a:p>
          <a:p>
            <a:pPr eaLnBrk="1" hangingPunct="1">
              <a:lnSpc>
                <a:spcPct val="90000"/>
              </a:lnSpc>
              <a:buFont typeface="Wingdings" pitchFamily="2" charset="2"/>
              <a:buNone/>
            </a:pPr>
            <a:r>
              <a:rPr lang="en-GB" sz="1900" smtClean="0">
                <a:latin typeface="Courier New" pitchFamily="49" charset="0"/>
              </a:rPr>
              <a:t>     </a:t>
            </a:r>
          </a:p>
          <a:p>
            <a:pPr eaLnBrk="1" hangingPunct="1">
              <a:lnSpc>
                <a:spcPct val="90000"/>
              </a:lnSpc>
              <a:buFont typeface="Wingdings" pitchFamily="2" charset="2"/>
              <a:buNone/>
            </a:pPr>
            <a:r>
              <a:rPr lang="sl-SI" sz="1900" smtClean="0">
                <a:latin typeface="Courier New" pitchFamily="49" charset="0"/>
              </a:rPr>
              <a:t>print</a:t>
            </a:r>
            <a:r>
              <a:rPr lang="en-GB" sz="1900" smtClean="0">
                <a:latin typeface="Courier New" pitchFamily="49" charset="0"/>
              </a:rPr>
              <a:t>(izpis)</a:t>
            </a:r>
          </a:p>
          <a:p>
            <a:pPr eaLnBrk="1" hangingPunct="1">
              <a:lnSpc>
                <a:spcPct val="90000"/>
              </a:lnSpc>
              <a:buFont typeface="Wingdings" pitchFamily="2" charset="2"/>
              <a:buNone/>
            </a:pPr>
            <a:r>
              <a:rPr lang="en-GB" sz="1900" smtClean="0">
                <a:latin typeface="Courier New" pitchFamily="49" charset="0"/>
              </a:rPr>
              <a:t>   </a:t>
            </a:r>
          </a:p>
          <a:p>
            <a:pPr eaLnBrk="1" hangingPunct="1">
              <a:lnSpc>
                <a:spcPct val="90000"/>
              </a:lnSpc>
              <a:buFont typeface="Wingdings" pitchFamily="2" charset="2"/>
              <a:buNone/>
            </a:pPr>
            <a:endParaRPr lang="en-GB" sz="1900" smtClean="0">
              <a:latin typeface="Courier New" pitchFamily="49"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7"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34818"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36867" name="Rectangle 2"/>
          <p:cNvSpPr>
            <a:spLocks noGrp="1" noChangeArrowheads="1"/>
          </p:cNvSpPr>
          <p:nvPr>
            <p:ph type="title"/>
          </p:nvPr>
        </p:nvSpPr>
        <p:spPr/>
        <p:txBody>
          <a:bodyPr/>
          <a:lstStyle/>
          <a:p>
            <a:pPr eaLnBrk="1" hangingPunct="1"/>
            <a:r>
              <a:rPr lang="sl-SI" smtClean="0"/>
              <a:t>Števec ponovitev</a:t>
            </a:r>
            <a:endParaRPr lang="en-GB" smtClean="0"/>
          </a:p>
        </p:txBody>
      </p:sp>
      <p:sp>
        <p:nvSpPr>
          <p:cNvPr id="343043" name="Rectangle 3"/>
          <p:cNvSpPr>
            <a:spLocks noGrp="1" noChangeArrowheads="1"/>
          </p:cNvSpPr>
          <p:nvPr>
            <p:ph type="body" idx="1"/>
          </p:nvPr>
        </p:nvSpPr>
        <p:spPr/>
        <p:txBody>
          <a:bodyPr/>
          <a:lstStyle/>
          <a:p>
            <a:pPr eaLnBrk="1" hangingPunct="1"/>
            <a:r>
              <a:rPr lang="sl-SI" sz="2200" smtClean="0">
                <a:latin typeface="Courier New" pitchFamily="49" charset="0"/>
              </a:rPr>
              <a:t>stevec = 1</a:t>
            </a:r>
          </a:p>
          <a:p>
            <a:pPr eaLnBrk="1" hangingPunct="1"/>
            <a:r>
              <a:rPr lang="sl-SI" sz="2200" smtClean="0">
                <a:latin typeface="Courier New" pitchFamily="49" charset="0"/>
              </a:rPr>
              <a:t>while stevec &lt;= steviloPonovitev :</a:t>
            </a:r>
            <a:br>
              <a:rPr lang="sl-SI" sz="2200" smtClean="0">
                <a:latin typeface="Courier New" pitchFamily="49" charset="0"/>
              </a:rPr>
            </a:br>
            <a:r>
              <a:rPr lang="sl-SI" sz="2200" smtClean="0">
                <a:latin typeface="Courier New" pitchFamily="49" charset="0"/>
              </a:rPr>
              <a:t>    .... # naredimo nekaj</a:t>
            </a:r>
            <a:br>
              <a:rPr lang="sl-SI" sz="2200" smtClean="0">
                <a:latin typeface="Courier New" pitchFamily="49" charset="0"/>
              </a:rPr>
            </a:br>
            <a:r>
              <a:rPr lang="sl-SI" sz="2200" smtClean="0">
                <a:latin typeface="Courier New" pitchFamily="49" charset="0"/>
              </a:rPr>
              <a:t>    stevec = stevec + 1</a:t>
            </a:r>
            <a:br>
              <a:rPr lang="sl-SI" sz="2200" smtClean="0">
                <a:latin typeface="Courier New" pitchFamily="49" charset="0"/>
              </a:rPr>
            </a:br>
            <a:endParaRPr lang="sl-SI" sz="2200" smtClean="0">
              <a:latin typeface="Courier New" pitchFamily="49" charset="0"/>
            </a:endParaRPr>
          </a:p>
          <a:p>
            <a:pPr eaLnBrk="1" hangingPunct="1"/>
            <a:r>
              <a:rPr lang="sl-SI" sz="2200" smtClean="0"/>
              <a:t>Števec je zaporedoma: </a:t>
            </a:r>
            <a:r>
              <a:rPr lang="sl-SI" sz="2200" smtClean="0">
                <a:latin typeface="Courier New" pitchFamily="49" charset="0"/>
              </a:rPr>
              <a:t>1, 2, 3, ..., steviloPonovitev, steviloPonovitev + 1</a:t>
            </a:r>
          </a:p>
          <a:p>
            <a:pPr eaLnBrk="1" hangingPunct="1"/>
            <a:endParaRPr lang="en-GB" sz="22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3043">
                                            <p:txEl>
                                              <p:pRg st="0" end="0"/>
                                            </p:txEl>
                                          </p:spTgt>
                                        </p:tgtEl>
                                        <p:attrNameLst>
                                          <p:attrName>style.visibility</p:attrName>
                                        </p:attrNameLst>
                                      </p:cBhvr>
                                      <p:to>
                                        <p:strVal val="visible"/>
                                      </p:to>
                                    </p:set>
                                    <p:anim calcmode="lin" valueType="num">
                                      <p:cBhvr additive="base">
                                        <p:cTn id="7" dur="500" fill="hold"/>
                                        <p:tgtEl>
                                          <p:spTgt spid="3430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30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43043">
                                            <p:txEl>
                                              <p:pRg st="1" end="1"/>
                                            </p:txEl>
                                          </p:spTgt>
                                        </p:tgtEl>
                                        <p:attrNameLst>
                                          <p:attrName>style.visibility</p:attrName>
                                        </p:attrNameLst>
                                      </p:cBhvr>
                                      <p:to>
                                        <p:strVal val="visible"/>
                                      </p:to>
                                    </p:set>
                                    <p:anim calcmode="lin" valueType="num">
                                      <p:cBhvr additive="base">
                                        <p:cTn id="13" dur="500" fill="hold"/>
                                        <p:tgtEl>
                                          <p:spTgt spid="3430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430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43043">
                                            <p:txEl>
                                              <p:pRg st="2" end="2"/>
                                            </p:txEl>
                                          </p:spTgt>
                                        </p:tgtEl>
                                        <p:attrNameLst>
                                          <p:attrName>style.visibility</p:attrName>
                                        </p:attrNameLst>
                                      </p:cBhvr>
                                      <p:to>
                                        <p:strVal val="visible"/>
                                      </p:to>
                                    </p:set>
                                    <p:anim calcmode="lin" valueType="num">
                                      <p:cBhvr additive="base">
                                        <p:cTn id="19" dur="500" fill="hold"/>
                                        <p:tgtEl>
                                          <p:spTgt spid="3430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430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3043" grpId="0" build="p" bldLvl="3"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1"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35842"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37891" name="Rectangle 4"/>
          <p:cNvSpPr>
            <a:spLocks noGrp="1" noChangeArrowheads="1"/>
          </p:cNvSpPr>
          <p:nvPr>
            <p:ph type="title"/>
          </p:nvPr>
        </p:nvSpPr>
        <p:spPr/>
        <p:txBody>
          <a:bodyPr/>
          <a:lstStyle/>
          <a:p>
            <a:pPr eaLnBrk="1" hangingPunct="1"/>
            <a:r>
              <a:rPr lang="sl-SI" smtClean="0"/>
              <a:t>Izpis</a:t>
            </a:r>
            <a:r>
              <a:rPr lang="en-US" smtClean="0"/>
              <a:t> </a:t>
            </a:r>
            <a:r>
              <a:rPr lang="sl-SI" smtClean="0"/>
              <a:t>števil od a do b</a:t>
            </a:r>
            <a:endParaRPr lang="en-US" smtClean="0"/>
          </a:p>
        </p:txBody>
      </p:sp>
      <p:sp>
        <p:nvSpPr>
          <p:cNvPr id="269317" name="Rectangle 5"/>
          <p:cNvSpPr>
            <a:spLocks noGrp="1" noChangeArrowheads="1"/>
          </p:cNvSpPr>
          <p:nvPr>
            <p:ph type="body" idx="1"/>
          </p:nvPr>
        </p:nvSpPr>
        <p:spPr/>
        <p:txBody>
          <a:bodyPr/>
          <a:lstStyle/>
          <a:p>
            <a:pPr eaLnBrk="1" hangingPunct="1">
              <a:lnSpc>
                <a:spcPct val="90000"/>
              </a:lnSpc>
            </a:pPr>
            <a:r>
              <a:rPr lang="en-US" sz="2000" smtClean="0"/>
              <a:t>Izpiši števila od </a:t>
            </a:r>
            <a:r>
              <a:rPr lang="sl-SI" sz="2000" smtClean="0">
                <a:latin typeface="Courier New" pitchFamily="49" charset="0"/>
              </a:rPr>
              <a:t>a</a:t>
            </a:r>
            <a:r>
              <a:rPr lang="en-US" sz="2000" smtClean="0"/>
              <a:t> do </a:t>
            </a:r>
            <a:r>
              <a:rPr lang="sl-SI" sz="2000" smtClean="0">
                <a:latin typeface="Courier New" pitchFamily="49" charset="0"/>
              </a:rPr>
              <a:t>b</a:t>
            </a:r>
            <a:r>
              <a:rPr lang="sl-SI" sz="2000" smtClean="0"/>
              <a:t> (</a:t>
            </a:r>
            <a:r>
              <a:rPr lang="sl-SI" sz="2000" smtClean="0">
                <a:latin typeface="Courier New" pitchFamily="49" charset="0"/>
              </a:rPr>
              <a:t>a</a:t>
            </a:r>
            <a:r>
              <a:rPr lang="sl-SI" sz="2000" smtClean="0"/>
              <a:t> in </a:t>
            </a:r>
            <a:r>
              <a:rPr lang="sl-SI" sz="2000" smtClean="0">
                <a:latin typeface="Courier New" pitchFamily="49" charset="0"/>
              </a:rPr>
              <a:t>b</a:t>
            </a:r>
            <a:r>
              <a:rPr lang="sl-SI" sz="2000" smtClean="0"/>
              <a:t> podatka, ki ju preberemo)</a:t>
            </a:r>
          </a:p>
          <a:p>
            <a:pPr lvl="1" eaLnBrk="1" hangingPunct="1">
              <a:lnSpc>
                <a:spcPct val="90000"/>
              </a:lnSpc>
            </a:pPr>
            <a:r>
              <a:rPr lang="sl-SI" sz="1800" smtClean="0"/>
              <a:t>Ne moremo narediti z direktnim izpisom</a:t>
            </a:r>
          </a:p>
          <a:p>
            <a:pPr lvl="1" eaLnBrk="1" hangingPunct="1">
              <a:lnSpc>
                <a:spcPct val="90000"/>
              </a:lnSpc>
            </a:pPr>
            <a:r>
              <a:rPr lang="sl-SI" sz="1800" smtClean="0"/>
              <a:t>obvezna zanka</a:t>
            </a:r>
          </a:p>
          <a:p>
            <a:pPr eaLnBrk="1" hangingPunct="1">
              <a:lnSpc>
                <a:spcPct val="90000"/>
              </a:lnSpc>
            </a:pPr>
            <a:r>
              <a:rPr lang="sl-SI" sz="2000" smtClean="0"/>
              <a:t>Števec od </a:t>
            </a:r>
            <a:r>
              <a:rPr lang="sl-SI" sz="2000" smtClean="0">
                <a:latin typeface="Courier New" pitchFamily="49" charset="0"/>
              </a:rPr>
              <a:t>a</a:t>
            </a:r>
            <a:r>
              <a:rPr lang="sl-SI" sz="2000" smtClean="0"/>
              <a:t> do </a:t>
            </a:r>
            <a:r>
              <a:rPr lang="sl-SI" sz="2000" smtClean="0">
                <a:latin typeface="Courier New" pitchFamily="49" charset="0"/>
              </a:rPr>
              <a:t>b</a:t>
            </a:r>
          </a:p>
          <a:p>
            <a:pPr eaLnBrk="1" hangingPunct="1">
              <a:lnSpc>
                <a:spcPct val="90000"/>
              </a:lnSpc>
            </a:pPr>
            <a:r>
              <a:rPr lang="sl-SI" sz="2000" smtClean="0"/>
              <a:t>Začetna vrednost števca: </a:t>
            </a:r>
            <a:r>
              <a:rPr lang="sl-SI" sz="2000" smtClean="0">
                <a:latin typeface="Courier New" pitchFamily="49" charset="0"/>
              </a:rPr>
              <a:t>a</a:t>
            </a:r>
          </a:p>
          <a:p>
            <a:pPr lvl="1" eaLnBrk="1" hangingPunct="1">
              <a:lnSpc>
                <a:spcPct val="90000"/>
              </a:lnSpc>
            </a:pPr>
            <a:r>
              <a:rPr lang="sl-SI" sz="1800" smtClean="0">
                <a:latin typeface="Courier New" pitchFamily="49" charset="0"/>
              </a:rPr>
              <a:t>stevec = a</a:t>
            </a:r>
          </a:p>
          <a:p>
            <a:pPr eaLnBrk="1" hangingPunct="1">
              <a:lnSpc>
                <a:spcPct val="90000"/>
              </a:lnSpc>
            </a:pPr>
            <a:r>
              <a:rPr lang="sl-SI" sz="2000" smtClean="0"/>
              <a:t>Zanka</a:t>
            </a:r>
          </a:p>
          <a:p>
            <a:pPr lvl="1" eaLnBrk="1" hangingPunct="1">
              <a:lnSpc>
                <a:spcPct val="90000"/>
              </a:lnSpc>
            </a:pPr>
            <a:r>
              <a:rPr lang="sl-SI" sz="1800" smtClean="0"/>
              <a:t>Pogoj: dokler je števec manjši ali enak </a:t>
            </a:r>
            <a:r>
              <a:rPr lang="sl-SI" sz="2000" smtClean="0">
                <a:latin typeface="Courier New" pitchFamily="49" charset="0"/>
              </a:rPr>
              <a:t>b</a:t>
            </a:r>
          </a:p>
          <a:p>
            <a:pPr lvl="1" eaLnBrk="1" hangingPunct="1">
              <a:lnSpc>
                <a:spcPct val="90000"/>
              </a:lnSpc>
            </a:pPr>
            <a:r>
              <a:rPr lang="sl-SI" sz="1800" smtClean="0">
                <a:latin typeface="Courier New" pitchFamily="49" charset="0"/>
              </a:rPr>
              <a:t>while stevec &lt;= b :</a:t>
            </a:r>
          </a:p>
          <a:p>
            <a:pPr eaLnBrk="1" hangingPunct="1">
              <a:lnSpc>
                <a:spcPct val="90000"/>
              </a:lnSpc>
            </a:pPr>
            <a:r>
              <a:rPr lang="sl-SI" sz="2000" smtClean="0"/>
              <a:t>Na vsakem koraku</a:t>
            </a:r>
          </a:p>
          <a:p>
            <a:pPr lvl="1" eaLnBrk="1" hangingPunct="1">
              <a:lnSpc>
                <a:spcPct val="90000"/>
              </a:lnSpc>
            </a:pPr>
            <a:r>
              <a:rPr lang="sl-SI" sz="1800" smtClean="0"/>
              <a:t>števec dodamo k izpisu</a:t>
            </a:r>
          </a:p>
          <a:p>
            <a:pPr lvl="2" eaLnBrk="1" hangingPunct="1">
              <a:lnSpc>
                <a:spcPct val="90000"/>
              </a:lnSpc>
            </a:pPr>
            <a:r>
              <a:rPr lang="sl-SI" sz="1900" smtClean="0">
                <a:latin typeface="Courier New" pitchFamily="49" charset="0"/>
              </a:rPr>
              <a:t>izpis = izpis + " " + str(stevec)</a:t>
            </a:r>
          </a:p>
          <a:p>
            <a:pPr lvl="1" eaLnBrk="1" hangingPunct="1">
              <a:lnSpc>
                <a:spcPct val="90000"/>
              </a:lnSpc>
            </a:pPr>
            <a:r>
              <a:rPr lang="sl-SI" sz="1800" smtClean="0"/>
              <a:t>Povečamo števec</a:t>
            </a:r>
          </a:p>
          <a:p>
            <a:pPr lvl="2" eaLnBrk="1" hangingPunct="1">
              <a:lnSpc>
                <a:spcPct val="90000"/>
              </a:lnSpc>
            </a:pPr>
            <a:r>
              <a:rPr lang="sl-SI" sz="1900" smtClean="0">
                <a:latin typeface="Courier New" pitchFamily="49" charset="0"/>
              </a:rPr>
              <a:t>stevec = stevec + 1</a:t>
            </a:r>
            <a:endParaRPr lang="sl-SI" sz="1700" smtClean="0"/>
          </a:p>
          <a:p>
            <a:pPr eaLnBrk="1" hangingPunct="1">
              <a:lnSpc>
                <a:spcPct val="90000"/>
              </a:lnSpc>
            </a:pPr>
            <a:endParaRPr 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9317">
                                            <p:txEl>
                                              <p:pRg st="0" end="0"/>
                                            </p:txEl>
                                          </p:spTgt>
                                        </p:tgtEl>
                                        <p:attrNameLst>
                                          <p:attrName>style.visibility</p:attrName>
                                        </p:attrNameLst>
                                      </p:cBhvr>
                                      <p:to>
                                        <p:strVal val="visible"/>
                                      </p:to>
                                    </p:set>
                                    <p:anim calcmode="lin" valueType="num">
                                      <p:cBhvr additive="base">
                                        <p:cTn id="7" dur="500" fill="hold"/>
                                        <p:tgtEl>
                                          <p:spTgt spid="26931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931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9317">
                                            <p:txEl>
                                              <p:pRg st="1" end="1"/>
                                            </p:txEl>
                                          </p:spTgt>
                                        </p:tgtEl>
                                        <p:attrNameLst>
                                          <p:attrName>style.visibility</p:attrName>
                                        </p:attrNameLst>
                                      </p:cBhvr>
                                      <p:to>
                                        <p:strVal val="visible"/>
                                      </p:to>
                                    </p:set>
                                    <p:anim calcmode="lin" valueType="num">
                                      <p:cBhvr additive="base">
                                        <p:cTn id="13" dur="500" fill="hold"/>
                                        <p:tgtEl>
                                          <p:spTgt spid="26931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931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69317">
                                            <p:txEl>
                                              <p:pRg st="2" end="2"/>
                                            </p:txEl>
                                          </p:spTgt>
                                        </p:tgtEl>
                                        <p:attrNameLst>
                                          <p:attrName>style.visibility</p:attrName>
                                        </p:attrNameLst>
                                      </p:cBhvr>
                                      <p:to>
                                        <p:strVal val="visible"/>
                                      </p:to>
                                    </p:set>
                                    <p:anim calcmode="lin" valueType="num">
                                      <p:cBhvr additive="base">
                                        <p:cTn id="19" dur="500" fill="hold"/>
                                        <p:tgtEl>
                                          <p:spTgt spid="26931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931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9317">
                                            <p:txEl>
                                              <p:pRg st="3" end="3"/>
                                            </p:txEl>
                                          </p:spTgt>
                                        </p:tgtEl>
                                        <p:attrNameLst>
                                          <p:attrName>style.visibility</p:attrName>
                                        </p:attrNameLst>
                                      </p:cBhvr>
                                      <p:to>
                                        <p:strVal val="visible"/>
                                      </p:to>
                                    </p:set>
                                    <p:anim calcmode="lin" valueType="num">
                                      <p:cBhvr additive="base">
                                        <p:cTn id="25" dur="500" fill="hold"/>
                                        <p:tgtEl>
                                          <p:spTgt spid="26931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6931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69317">
                                            <p:txEl>
                                              <p:pRg st="4" end="4"/>
                                            </p:txEl>
                                          </p:spTgt>
                                        </p:tgtEl>
                                        <p:attrNameLst>
                                          <p:attrName>style.visibility</p:attrName>
                                        </p:attrNameLst>
                                      </p:cBhvr>
                                      <p:to>
                                        <p:strVal val="visible"/>
                                      </p:to>
                                    </p:set>
                                    <p:anim calcmode="lin" valueType="num">
                                      <p:cBhvr additive="base">
                                        <p:cTn id="31" dur="500" fill="hold"/>
                                        <p:tgtEl>
                                          <p:spTgt spid="26931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6931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69317">
                                            <p:txEl>
                                              <p:pRg st="5" end="5"/>
                                            </p:txEl>
                                          </p:spTgt>
                                        </p:tgtEl>
                                        <p:attrNameLst>
                                          <p:attrName>style.visibility</p:attrName>
                                        </p:attrNameLst>
                                      </p:cBhvr>
                                      <p:to>
                                        <p:strVal val="visible"/>
                                      </p:to>
                                    </p:set>
                                    <p:anim calcmode="lin" valueType="num">
                                      <p:cBhvr additive="base">
                                        <p:cTn id="37" dur="500" fill="hold"/>
                                        <p:tgtEl>
                                          <p:spTgt spid="26931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6931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69317">
                                            <p:txEl>
                                              <p:pRg st="6" end="6"/>
                                            </p:txEl>
                                          </p:spTgt>
                                        </p:tgtEl>
                                        <p:attrNameLst>
                                          <p:attrName>style.visibility</p:attrName>
                                        </p:attrNameLst>
                                      </p:cBhvr>
                                      <p:to>
                                        <p:strVal val="visible"/>
                                      </p:to>
                                    </p:set>
                                    <p:anim calcmode="lin" valueType="num">
                                      <p:cBhvr additive="base">
                                        <p:cTn id="43" dur="500" fill="hold"/>
                                        <p:tgtEl>
                                          <p:spTgt spid="269317">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6931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69317">
                                            <p:txEl>
                                              <p:pRg st="7" end="7"/>
                                            </p:txEl>
                                          </p:spTgt>
                                        </p:tgtEl>
                                        <p:attrNameLst>
                                          <p:attrName>style.visibility</p:attrName>
                                        </p:attrNameLst>
                                      </p:cBhvr>
                                      <p:to>
                                        <p:strVal val="visible"/>
                                      </p:to>
                                    </p:set>
                                    <p:anim calcmode="lin" valueType="num">
                                      <p:cBhvr additive="base">
                                        <p:cTn id="49" dur="500" fill="hold"/>
                                        <p:tgtEl>
                                          <p:spTgt spid="269317">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6931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69317">
                                            <p:txEl>
                                              <p:pRg st="8" end="8"/>
                                            </p:txEl>
                                          </p:spTgt>
                                        </p:tgtEl>
                                        <p:attrNameLst>
                                          <p:attrName>style.visibility</p:attrName>
                                        </p:attrNameLst>
                                      </p:cBhvr>
                                      <p:to>
                                        <p:strVal val="visible"/>
                                      </p:to>
                                    </p:set>
                                    <p:anim calcmode="lin" valueType="num">
                                      <p:cBhvr additive="base">
                                        <p:cTn id="55" dur="500" fill="hold"/>
                                        <p:tgtEl>
                                          <p:spTgt spid="269317">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26931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269317">
                                            <p:txEl>
                                              <p:pRg st="9" end="9"/>
                                            </p:txEl>
                                          </p:spTgt>
                                        </p:tgtEl>
                                        <p:attrNameLst>
                                          <p:attrName>style.visibility</p:attrName>
                                        </p:attrNameLst>
                                      </p:cBhvr>
                                      <p:to>
                                        <p:strVal val="visible"/>
                                      </p:to>
                                    </p:set>
                                    <p:anim calcmode="lin" valueType="num">
                                      <p:cBhvr additive="base">
                                        <p:cTn id="61" dur="500" fill="hold"/>
                                        <p:tgtEl>
                                          <p:spTgt spid="269317">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269317">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269317">
                                            <p:txEl>
                                              <p:pRg st="10" end="10"/>
                                            </p:txEl>
                                          </p:spTgt>
                                        </p:tgtEl>
                                        <p:attrNameLst>
                                          <p:attrName>style.visibility</p:attrName>
                                        </p:attrNameLst>
                                      </p:cBhvr>
                                      <p:to>
                                        <p:strVal val="visible"/>
                                      </p:to>
                                    </p:set>
                                    <p:anim calcmode="lin" valueType="num">
                                      <p:cBhvr additive="base">
                                        <p:cTn id="67" dur="500" fill="hold"/>
                                        <p:tgtEl>
                                          <p:spTgt spid="269317">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269317">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269317">
                                            <p:txEl>
                                              <p:pRg st="11" end="11"/>
                                            </p:txEl>
                                          </p:spTgt>
                                        </p:tgtEl>
                                        <p:attrNameLst>
                                          <p:attrName>style.visibility</p:attrName>
                                        </p:attrNameLst>
                                      </p:cBhvr>
                                      <p:to>
                                        <p:strVal val="visible"/>
                                      </p:to>
                                    </p:set>
                                    <p:anim calcmode="lin" valueType="num">
                                      <p:cBhvr additive="base">
                                        <p:cTn id="73" dur="500" fill="hold"/>
                                        <p:tgtEl>
                                          <p:spTgt spid="269317">
                                            <p:txEl>
                                              <p:pRg st="11" end="11"/>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269317">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269317">
                                            <p:txEl>
                                              <p:pRg st="12" end="12"/>
                                            </p:txEl>
                                          </p:spTgt>
                                        </p:tgtEl>
                                        <p:attrNameLst>
                                          <p:attrName>style.visibility</p:attrName>
                                        </p:attrNameLst>
                                      </p:cBhvr>
                                      <p:to>
                                        <p:strVal val="visible"/>
                                      </p:to>
                                    </p:set>
                                    <p:anim calcmode="lin" valueType="num">
                                      <p:cBhvr additive="base">
                                        <p:cTn id="79" dur="500" fill="hold"/>
                                        <p:tgtEl>
                                          <p:spTgt spid="269317">
                                            <p:txEl>
                                              <p:pRg st="12" end="12"/>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269317">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269317">
                                            <p:txEl>
                                              <p:pRg st="13" end="13"/>
                                            </p:txEl>
                                          </p:spTgt>
                                        </p:tgtEl>
                                        <p:attrNameLst>
                                          <p:attrName>style.visibility</p:attrName>
                                        </p:attrNameLst>
                                      </p:cBhvr>
                                      <p:to>
                                        <p:strVal val="visible"/>
                                      </p:to>
                                    </p:set>
                                    <p:anim calcmode="lin" valueType="num">
                                      <p:cBhvr additive="base">
                                        <p:cTn id="85" dur="500" fill="hold"/>
                                        <p:tgtEl>
                                          <p:spTgt spid="269317">
                                            <p:txEl>
                                              <p:pRg st="13" end="13"/>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269317">
                                            <p:txEl>
                                              <p:pRg st="13" end="1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317" grpId="0" build="p" bldLvl="5"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36866"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38915" name="Rectangle 3"/>
          <p:cNvSpPr>
            <a:spLocks noGrp="1" noChangeArrowheads="1"/>
          </p:cNvSpPr>
          <p:nvPr>
            <p:ph type="title"/>
          </p:nvPr>
        </p:nvSpPr>
        <p:spPr/>
        <p:txBody>
          <a:bodyPr/>
          <a:lstStyle/>
          <a:p>
            <a:pPr eaLnBrk="1" hangingPunct="1"/>
            <a:r>
              <a:rPr lang="sl-SI" smtClean="0"/>
              <a:t>Izpis</a:t>
            </a:r>
            <a:r>
              <a:rPr lang="en-US" smtClean="0"/>
              <a:t> </a:t>
            </a:r>
            <a:r>
              <a:rPr lang="sl-SI" smtClean="0"/>
              <a:t>števil od a do b - program</a:t>
            </a:r>
            <a:endParaRPr lang="en-GB" smtClean="0"/>
          </a:p>
        </p:txBody>
      </p:sp>
      <p:sp>
        <p:nvSpPr>
          <p:cNvPr id="38916" name="Rectangle 4"/>
          <p:cNvSpPr>
            <a:spLocks noGrp="1" noChangeArrowheads="1"/>
          </p:cNvSpPr>
          <p:nvPr>
            <p:ph type="body" idx="1"/>
          </p:nvPr>
        </p:nvSpPr>
        <p:spPr>
          <a:xfrm>
            <a:off x="0" y="1268413"/>
            <a:ext cx="9144000" cy="4724400"/>
          </a:xfrm>
        </p:spPr>
        <p:txBody>
          <a:bodyPr/>
          <a:lstStyle/>
          <a:p>
            <a:pPr eaLnBrk="1" hangingPunct="1">
              <a:lnSpc>
                <a:spcPct val="80000"/>
              </a:lnSpc>
              <a:buFont typeface="Wingdings" pitchFamily="2" charset="2"/>
              <a:buNone/>
            </a:pPr>
            <a:endParaRPr lang="sl-SI" sz="1500" smtClean="0">
              <a:latin typeface="Courier New" pitchFamily="49" charset="0"/>
            </a:endParaRPr>
          </a:p>
          <a:p>
            <a:pPr eaLnBrk="1" hangingPunct="1">
              <a:lnSpc>
                <a:spcPct val="80000"/>
              </a:lnSpc>
              <a:buFont typeface="Wingdings" pitchFamily="2" charset="2"/>
              <a:buNone/>
            </a:pPr>
            <a:r>
              <a:rPr lang="sl-SI" sz="1500" smtClean="0">
                <a:latin typeface="Courier New" pitchFamily="49" charset="0"/>
              </a:rPr>
              <a:t>  </a:t>
            </a:r>
            <a:r>
              <a:rPr lang="en-GB" sz="1500" smtClean="0">
                <a:latin typeface="Courier New" pitchFamily="49" charset="0"/>
              </a:rPr>
              <a:t>izpis = ""</a:t>
            </a:r>
          </a:p>
          <a:p>
            <a:pPr eaLnBrk="1" hangingPunct="1">
              <a:lnSpc>
                <a:spcPct val="80000"/>
              </a:lnSpc>
              <a:buFont typeface="Wingdings" pitchFamily="2" charset="2"/>
              <a:buNone/>
            </a:pPr>
            <a:endParaRPr lang="en-GB" sz="1500" smtClean="0">
              <a:latin typeface="Courier New" pitchFamily="49" charset="0"/>
            </a:endParaRPr>
          </a:p>
          <a:p>
            <a:pPr eaLnBrk="1" hangingPunct="1">
              <a:lnSpc>
                <a:spcPct val="80000"/>
              </a:lnSpc>
              <a:buFont typeface="Wingdings" pitchFamily="2" charset="2"/>
              <a:buNone/>
            </a:pPr>
            <a:r>
              <a:rPr lang="en-GB" sz="1500" smtClean="0">
                <a:latin typeface="Courier New" pitchFamily="49" charset="0"/>
              </a:rPr>
              <a:t>  </a:t>
            </a:r>
            <a:r>
              <a:rPr lang="sl-SI" sz="1500" smtClean="0">
                <a:latin typeface="Courier New" pitchFamily="49" charset="0"/>
              </a:rPr>
              <a:t>#branje podatkov</a:t>
            </a:r>
          </a:p>
          <a:p>
            <a:pPr eaLnBrk="1" hangingPunct="1">
              <a:lnSpc>
                <a:spcPct val="80000"/>
              </a:lnSpc>
              <a:buFont typeface="Wingdings" pitchFamily="2" charset="2"/>
              <a:buNone/>
            </a:pPr>
            <a:r>
              <a:rPr lang="sl-SI" sz="1500" smtClean="0">
                <a:latin typeface="Courier New" pitchFamily="49" charset="0"/>
              </a:rPr>
              <a:t>  </a:t>
            </a:r>
            <a:r>
              <a:rPr lang="en-GB" sz="1500" smtClean="0">
                <a:latin typeface="Courier New" pitchFamily="49" charset="0"/>
              </a:rPr>
              <a:t>beri = </a:t>
            </a:r>
            <a:r>
              <a:rPr lang="sl-SI" sz="1500" smtClean="0">
                <a:latin typeface="Courier New" pitchFamily="49" charset="0"/>
              </a:rPr>
              <a:t>input</a:t>
            </a:r>
            <a:r>
              <a:rPr lang="en-GB" sz="1500" smtClean="0">
                <a:latin typeface="Courier New" pitchFamily="49" charset="0"/>
              </a:rPr>
              <a:t>("Od kje naprej = ")</a:t>
            </a:r>
          </a:p>
          <a:p>
            <a:pPr eaLnBrk="1" hangingPunct="1">
              <a:lnSpc>
                <a:spcPct val="80000"/>
              </a:lnSpc>
              <a:buFont typeface="Wingdings" pitchFamily="2" charset="2"/>
              <a:buNone/>
            </a:pPr>
            <a:r>
              <a:rPr lang="en-GB" sz="1500" smtClean="0">
                <a:latin typeface="Courier New" pitchFamily="49" charset="0"/>
              </a:rPr>
              <a:t>  od</a:t>
            </a:r>
            <a:r>
              <a:rPr lang="sl-SI" sz="1500" smtClean="0">
                <a:latin typeface="Courier New" pitchFamily="49" charset="0"/>
              </a:rPr>
              <a:t>K</a:t>
            </a:r>
            <a:r>
              <a:rPr lang="en-GB" sz="1500" smtClean="0">
                <a:latin typeface="Courier New" pitchFamily="49" charset="0"/>
              </a:rPr>
              <a:t>je = int(beri)</a:t>
            </a:r>
          </a:p>
          <a:p>
            <a:pPr eaLnBrk="1" hangingPunct="1">
              <a:lnSpc>
                <a:spcPct val="80000"/>
              </a:lnSpc>
              <a:buFont typeface="Wingdings" pitchFamily="2" charset="2"/>
              <a:buNone/>
            </a:pPr>
            <a:r>
              <a:rPr lang="en-GB" sz="1500" smtClean="0">
                <a:latin typeface="Courier New" pitchFamily="49" charset="0"/>
              </a:rPr>
              <a:t>  beri = input("Do kam = ")</a:t>
            </a:r>
          </a:p>
          <a:p>
            <a:pPr eaLnBrk="1" hangingPunct="1">
              <a:lnSpc>
                <a:spcPct val="80000"/>
              </a:lnSpc>
              <a:buFont typeface="Wingdings" pitchFamily="2" charset="2"/>
              <a:buNone/>
            </a:pPr>
            <a:r>
              <a:rPr lang="en-GB" sz="1500" smtClean="0">
                <a:latin typeface="Courier New" pitchFamily="49" charset="0"/>
              </a:rPr>
              <a:t>  do</a:t>
            </a:r>
            <a:r>
              <a:rPr lang="sl-SI" sz="1500" smtClean="0">
                <a:latin typeface="Courier New" pitchFamily="49" charset="0"/>
              </a:rPr>
              <a:t>K</a:t>
            </a:r>
            <a:r>
              <a:rPr lang="en-GB" sz="1500" smtClean="0">
                <a:latin typeface="Courier New" pitchFamily="49" charset="0"/>
              </a:rPr>
              <a:t>am = int(beri)</a:t>
            </a:r>
          </a:p>
          <a:p>
            <a:pPr eaLnBrk="1" hangingPunct="1">
              <a:lnSpc>
                <a:spcPct val="80000"/>
              </a:lnSpc>
              <a:buFont typeface="Wingdings" pitchFamily="2" charset="2"/>
              <a:buNone/>
            </a:pPr>
            <a:endParaRPr lang="sl-SI" sz="1500" smtClean="0">
              <a:latin typeface="Courier New" pitchFamily="49" charset="0"/>
            </a:endParaRPr>
          </a:p>
          <a:p>
            <a:pPr eaLnBrk="1" hangingPunct="1">
              <a:lnSpc>
                <a:spcPct val="80000"/>
              </a:lnSpc>
              <a:buFont typeface="Wingdings" pitchFamily="2" charset="2"/>
              <a:buNone/>
            </a:pPr>
            <a:r>
              <a:rPr lang="en-GB" sz="1500" smtClean="0">
                <a:latin typeface="Courier New" pitchFamily="49" charset="0"/>
              </a:rPr>
              <a:t>  </a:t>
            </a:r>
            <a:r>
              <a:rPr lang="sl-SI" sz="1500" smtClean="0">
                <a:latin typeface="Courier New" pitchFamily="49" charset="0"/>
              </a:rPr>
              <a:t># izpisna zanka</a:t>
            </a:r>
          </a:p>
          <a:p>
            <a:pPr eaLnBrk="1" hangingPunct="1">
              <a:lnSpc>
                <a:spcPct val="80000"/>
              </a:lnSpc>
              <a:buFont typeface="Wingdings" pitchFamily="2" charset="2"/>
              <a:buNone/>
            </a:pPr>
            <a:r>
              <a:rPr lang="sl-SI" sz="1500" smtClean="0">
                <a:latin typeface="Courier New" pitchFamily="49" charset="0"/>
              </a:rPr>
              <a:t>  </a:t>
            </a:r>
            <a:r>
              <a:rPr lang="en-GB" sz="1500" smtClean="0">
                <a:latin typeface="Courier New" pitchFamily="49" charset="0"/>
              </a:rPr>
              <a:t>stevec = od</a:t>
            </a:r>
            <a:r>
              <a:rPr lang="sl-SI" sz="1500" smtClean="0">
                <a:latin typeface="Courier New" pitchFamily="49" charset="0"/>
              </a:rPr>
              <a:t>K</a:t>
            </a:r>
            <a:r>
              <a:rPr lang="en-GB" sz="1500" smtClean="0">
                <a:latin typeface="Courier New" pitchFamily="49" charset="0"/>
              </a:rPr>
              <a:t>je</a:t>
            </a:r>
          </a:p>
          <a:p>
            <a:pPr eaLnBrk="1" hangingPunct="1">
              <a:lnSpc>
                <a:spcPct val="80000"/>
              </a:lnSpc>
              <a:buFont typeface="Wingdings" pitchFamily="2" charset="2"/>
              <a:buNone/>
            </a:pPr>
            <a:r>
              <a:rPr lang="en-GB" sz="1500" smtClean="0">
                <a:latin typeface="Courier New" pitchFamily="49" charset="0"/>
              </a:rPr>
              <a:t>  while stevec &lt;= do</a:t>
            </a:r>
            <a:r>
              <a:rPr lang="sl-SI" sz="1500" smtClean="0">
                <a:latin typeface="Courier New" pitchFamily="49" charset="0"/>
              </a:rPr>
              <a:t>K</a:t>
            </a:r>
            <a:r>
              <a:rPr lang="en-GB" sz="1500" smtClean="0">
                <a:latin typeface="Courier New" pitchFamily="49" charset="0"/>
              </a:rPr>
              <a:t>am</a:t>
            </a:r>
          </a:p>
          <a:p>
            <a:pPr eaLnBrk="1" hangingPunct="1">
              <a:lnSpc>
                <a:spcPct val="80000"/>
              </a:lnSpc>
              <a:buFont typeface="Wingdings" pitchFamily="2" charset="2"/>
              <a:buNone/>
            </a:pPr>
            <a:r>
              <a:rPr lang="en-GB" sz="1500" smtClean="0">
                <a:latin typeface="Courier New" pitchFamily="49" charset="0"/>
              </a:rPr>
              <a:t>     izpis = izpis + " " + </a:t>
            </a:r>
            <a:r>
              <a:rPr lang="sl-SI" sz="1500" smtClean="0">
                <a:latin typeface="Courier New" pitchFamily="49" charset="0"/>
              </a:rPr>
              <a:t>str(</a:t>
            </a:r>
            <a:r>
              <a:rPr lang="en-GB" sz="1500" smtClean="0">
                <a:latin typeface="Courier New" pitchFamily="49" charset="0"/>
              </a:rPr>
              <a:t>stevec</a:t>
            </a:r>
            <a:r>
              <a:rPr lang="sl-SI" sz="1500" smtClean="0">
                <a:latin typeface="Courier New" pitchFamily="49" charset="0"/>
              </a:rPr>
              <a:t>) # dodajamo k izpisu</a:t>
            </a:r>
            <a:endParaRPr lang="en-GB" sz="1500" smtClean="0">
              <a:latin typeface="Courier New" pitchFamily="49" charset="0"/>
            </a:endParaRPr>
          </a:p>
          <a:p>
            <a:pPr eaLnBrk="1" hangingPunct="1">
              <a:lnSpc>
                <a:spcPct val="80000"/>
              </a:lnSpc>
              <a:buFont typeface="Wingdings" pitchFamily="2" charset="2"/>
              <a:buNone/>
            </a:pPr>
            <a:r>
              <a:rPr lang="en-GB" sz="1500" smtClean="0">
                <a:latin typeface="Courier New" pitchFamily="49" charset="0"/>
              </a:rPr>
              <a:t>     stevec = stevec + 1</a:t>
            </a:r>
          </a:p>
          <a:p>
            <a:pPr eaLnBrk="1" hangingPunct="1">
              <a:lnSpc>
                <a:spcPct val="80000"/>
              </a:lnSpc>
              <a:buFont typeface="Wingdings" pitchFamily="2" charset="2"/>
              <a:buNone/>
            </a:pPr>
            <a:r>
              <a:rPr lang="en-GB" sz="1500" smtClean="0">
                <a:latin typeface="Courier New" pitchFamily="49" charset="0"/>
              </a:rPr>
              <a:t>  </a:t>
            </a:r>
          </a:p>
          <a:p>
            <a:pPr eaLnBrk="1" hangingPunct="1">
              <a:lnSpc>
                <a:spcPct val="80000"/>
              </a:lnSpc>
              <a:buFont typeface="Wingdings" pitchFamily="2" charset="2"/>
              <a:buNone/>
            </a:pPr>
            <a:r>
              <a:rPr lang="en-GB" sz="1500" smtClean="0">
                <a:latin typeface="Courier New" pitchFamily="49" charset="0"/>
              </a:rPr>
              <a:t>  </a:t>
            </a:r>
            <a:r>
              <a:rPr lang="sl-SI" sz="1500" smtClean="0">
                <a:latin typeface="Courier New" pitchFamily="49" charset="0"/>
              </a:rPr>
              <a:t>print</a:t>
            </a:r>
            <a:r>
              <a:rPr lang="en-GB" sz="1500" smtClean="0">
                <a:latin typeface="Courier New" pitchFamily="49" charset="0"/>
              </a:rPr>
              <a:t>(izpis)</a:t>
            </a:r>
          </a:p>
          <a:p>
            <a:pPr eaLnBrk="1" hangingPunct="1">
              <a:lnSpc>
                <a:spcPct val="80000"/>
              </a:lnSpc>
              <a:buFont typeface="Wingdings" pitchFamily="2" charset="2"/>
              <a:buNone/>
            </a:pPr>
            <a:endParaRPr lang="en-GB" sz="1500" smtClean="0">
              <a:latin typeface="Courier New" pitchFamily="49"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1"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15362"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15363" name="Rectangle 2"/>
          <p:cNvSpPr>
            <a:spLocks noGrp="1" noChangeArrowheads="1"/>
          </p:cNvSpPr>
          <p:nvPr>
            <p:ph type="title"/>
          </p:nvPr>
        </p:nvSpPr>
        <p:spPr/>
        <p:txBody>
          <a:bodyPr/>
          <a:lstStyle/>
          <a:p>
            <a:pPr eaLnBrk="1" hangingPunct="1"/>
            <a:r>
              <a:rPr lang="sl-SI" smtClean="0"/>
              <a:t>Izpiši števila od 1 do 20</a:t>
            </a:r>
            <a:endParaRPr lang="en-GB" smtClean="0"/>
          </a:p>
        </p:txBody>
      </p:sp>
      <p:sp>
        <p:nvSpPr>
          <p:cNvPr id="360451" name="Rectangle 3"/>
          <p:cNvSpPr>
            <a:spLocks noGrp="1" noChangeArrowheads="1"/>
          </p:cNvSpPr>
          <p:nvPr>
            <p:ph type="body" idx="1"/>
          </p:nvPr>
        </p:nvSpPr>
        <p:spPr>
          <a:xfrm>
            <a:off x="566738" y="2492375"/>
            <a:ext cx="8001000" cy="3089275"/>
          </a:xfrm>
        </p:spPr>
        <p:txBody>
          <a:bodyPr/>
          <a:lstStyle/>
          <a:p>
            <a:pPr eaLnBrk="1" hangingPunct="1"/>
            <a:r>
              <a:rPr lang="sl-SI" smtClean="0"/>
              <a:t>Izpis</a:t>
            </a:r>
          </a:p>
          <a:p>
            <a:pPr lvl="1" eaLnBrk="1" hangingPunct="1"/>
            <a:r>
              <a:rPr lang="sl-SI" smtClean="0"/>
              <a:t>print</a:t>
            </a:r>
          </a:p>
          <a:p>
            <a:pPr eaLnBrk="1" hangingPunct="1"/>
            <a:r>
              <a:rPr lang="sl-SI" smtClean="0"/>
              <a:t>Kako do vsebine izpisa</a:t>
            </a:r>
          </a:p>
          <a:p>
            <a:pPr lvl="1" eaLnBrk="1" hangingPunct="1"/>
            <a:r>
              <a:rPr lang="sl-SI" smtClean="0"/>
              <a:t>tipkanje</a:t>
            </a:r>
          </a:p>
          <a:p>
            <a:pPr lvl="1" eaLnBrk="1" hangingPunct="1"/>
            <a:r>
              <a:rPr lang="sl-SI" sz="1400" smtClean="0">
                <a:latin typeface="Courier New" pitchFamily="49" charset="0"/>
              </a:rPr>
              <a:t>izpis = "1 2 3 4 5 6 7 8 9 10 11 12 13 14 15 16 17 18 19 20"</a:t>
            </a:r>
          </a:p>
          <a:p>
            <a:pPr eaLnBrk="1" hangingPunct="1"/>
            <a:r>
              <a:rPr lang="sl-SI" sz="2200" smtClean="0"/>
              <a:t>Kaj pa, če bi želeli izpisati števila med 1 in 1000?</a:t>
            </a:r>
          </a:p>
          <a:p>
            <a:pPr lvl="1" eaLnBrk="1" hangingPunct="1"/>
            <a:endParaRPr lang="en-GB" sz="2000" smtClean="0"/>
          </a:p>
        </p:txBody>
      </p:sp>
      <p:sp>
        <p:nvSpPr>
          <p:cNvPr id="7" name="TextBox 6"/>
          <p:cNvSpPr txBox="1"/>
          <p:nvPr/>
        </p:nvSpPr>
        <p:spPr>
          <a:xfrm>
            <a:off x="2285984" y="1785926"/>
            <a:ext cx="6429420" cy="830997"/>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fontAlgn="auto">
              <a:spcBef>
                <a:spcPts val="0"/>
              </a:spcBef>
              <a:spcAft>
                <a:spcPts val="0"/>
              </a:spcAft>
              <a:defRPr/>
            </a:pPr>
            <a:r>
              <a:rPr lang="en-US" sz="1600" dirty="0">
                <a:latin typeface="Courier New" pitchFamily="49" charset="0"/>
                <a:cs typeface="Courier New" pitchFamily="49" charset="0"/>
              </a:rPr>
              <a:t>&gt;&gt;&gt; print(</a:t>
            </a:r>
            <a:r>
              <a:rPr lang="sl-SI" sz="1600" dirty="0">
                <a:latin typeface="Courier New" pitchFamily="49" charset="0"/>
                <a:cs typeface="Courier New" pitchFamily="49" charset="0"/>
              </a:rPr>
              <a:t>izpis</a:t>
            </a:r>
            <a:r>
              <a:rPr lang="en-US" sz="1600" dirty="0">
                <a:latin typeface="Courier New" pitchFamily="49" charset="0"/>
                <a:cs typeface="Courier New" pitchFamily="49" charset="0"/>
              </a:rPr>
              <a:t>)</a:t>
            </a:r>
          </a:p>
          <a:p>
            <a:pPr fontAlgn="auto">
              <a:spcBef>
                <a:spcPts val="0"/>
              </a:spcBef>
              <a:spcAft>
                <a:spcPts val="0"/>
              </a:spcAft>
              <a:defRPr/>
            </a:pPr>
            <a:r>
              <a:rPr lang="en-US" sz="1600" dirty="0">
                <a:latin typeface="Courier New" pitchFamily="49" charset="0"/>
                <a:cs typeface="Courier New" pitchFamily="49" charset="0"/>
              </a:rPr>
              <a:t>1 2 3 4 5 6 7 8 9 10 11 12 13 14 15 16 17 18 19 20</a:t>
            </a:r>
          </a:p>
          <a:p>
            <a:pPr fontAlgn="auto">
              <a:spcBef>
                <a:spcPts val="0"/>
              </a:spcBef>
              <a:spcAft>
                <a:spcPts val="0"/>
              </a:spcAft>
              <a:defRPr/>
            </a:pPr>
            <a:r>
              <a:rPr lang="en-US" sz="1600" dirty="0">
                <a:latin typeface="Courier New" pitchFamily="49" charset="0"/>
                <a:cs typeface="Courier New" pitchFamily="49" charset="0"/>
              </a:rPr>
              <a:t>&gt;&gt;&gt;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60451">
                                            <p:txEl>
                                              <p:pRg st="0" end="0"/>
                                            </p:txEl>
                                          </p:spTgt>
                                        </p:tgtEl>
                                        <p:attrNameLst>
                                          <p:attrName>style.visibility</p:attrName>
                                        </p:attrNameLst>
                                      </p:cBhvr>
                                      <p:to>
                                        <p:strVal val="visible"/>
                                      </p:to>
                                    </p:set>
                                    <p:anim calcmode="lin" valueType="num">
                                      <p:cBhvr additive="base">
                                        <p:cTn id="12" dur="500" fill="hold"/>
                                        <p:tgtEl>
                                          <p:spTgt spid="360451">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604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60451">
                                            <p:txEl>
                                              <p:pRg st="1" end="1"/>
                                            </p:txEl>
                                          </p:spTgt>
                                        </p:tgtEl>
                                        <p:attrNameLst>
                                          <p:attrName>style.visibility</p:attrName>
                                        </p:attrNameLst>
                                      </p:cBhvr>
                                      <p:to>
                                        <p:strVal val="visible"/>
                                      </p:to>
                                    </p:set>
                                    <p:anim calcmode="lin" valueType="num">
                                      <p:cBhvr additive="base">
                                        <p:cTn id="18" dur="500" fill="hold"/>
                                        <p:tgtEl>
                                          <p:spTgt spid="360451">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604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360451">
                                            <p:txEl>
                                              <p:pRg st="2" end="2"/>
                                            </p:txEl>
                                          </p:spTgt>
                                        </p:tgtEl>
                                        <p:attrNameLst>
                                          <p:attrName>style.visibility</p:attrName>
                                        </p:attrNameLst>
                                      </p:cBhvr>
                                      <p:to>
                                        <p:strVal val="visible"/>
                                      </p:to>
                                    </p:set>
                                    <p:anim calcmode="lin" valueType="num">
                                      <p:cBhvr additive="base">
                                        <p:cTn id="24" dur="500" fill="hold"/>
                                        <p:tgtEl>
                                          <p:spTgt spid="360451">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604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360451">
                                            <p:txEl>
                                              <p:pRg st="3" end="3"/>
                                            </p:txEl>
                                          </p:spTgt>
                                        </p:tgtEl>
                                        <p:attrNameLst>
                                          <p:attrName>style.visibility</p:attrName>
                                        </p:attrNameLst>
                                      </p:cBhvr>
                                      <p:to>
                                        <p:strVal val="visible"/>
                                      </p:to>
                                    </p:set>
                                    <p:anim calcmode="lin" valueType="num">
                                      <p:cBhvr additive="base">
                                        <p:cTn id="30" dur="500" fill="hold"/>
                                        <p:tgtEl>
                                          <p:spTgt spid="360451">
                                            <p:txEl>
                                              <p:pRg st="3" end="3"/>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3604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360451">
                                            <p:txEl>
                                              <p:pRg st="4" end="4"/>
                                            </p:txEl>
                                          </p:spTgt>
                                        </p:tgtEl>
                                        <p:attrNameLst>
                                          <p:attrName>style.visibility</p:attrName>
                                        </p:attrNameLst>
                                      </p:cBhvr>
                                      <p:to>
                                        <p:strVal val="visible"/>
                                      </p:to>
                                    </p:set>
                                    <p:anim calcmode="lin" valueType="num">
                                      <p:cBhvr additive="base">
                                        <p:cTn id="36" dur="500" fill="hold"/>
                                        <p:tgtEl>
                                          <p:spTgt spid="360451">
                                            <p:txEl>
                                              <p:pRg st="4" end="4"/>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36045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360451">
                                            <p:txEl>
                                              <p:pRg st="5" end="5"/>
                                            </p:txEl>
                                          </p:spTgt>
                                        </p:tgtEl>
                                        <p:attrNameLst>
                                          <p:attrName>style.visibility</p:attrName>
                                        </p:attrNameLst>
                                      </p:cBhvr>
                                      <p:to>
                                        <p:strVal val="visible"/>
                                      </p:to>
                                    </p:set>
                                    <p:anim calcmode="lin" valueType="num">
                                      <p:cBhvr additive="base">
                                        <p:cTn id="42" dur="500" fill="hold"/>
                                        <p:tgtEl>
                                          <p:spTgt spid="360451">
                                            <p:txEl>
                                              <p:pRg st="5" end="5"/>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36045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0451" grpId="0" uiExpand="1" build="p" bldLvl="5"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37890"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39939" name="Rectangle 2"/>
          <p:cNvSpPr>
            <a:spLocks noGrp="1" noChangeArrowheads="1"/>
          </p:cNvSpPr>
          <p:nvPr>
            <p:ph type="title"/>
          </p:nvPr>
        </p:nvSpPr>
        <p:spPr/>
        <p:txBody>
          <a:bodyPr/>
          <a:lstStyle/>
          <a:p>
            <a:pPr eaLnBrk="1" hangingPunct="1"/>
            <a:r>
              <a:rPr lang="sl-SI" smtClean="0"/>
              <a:t>Koliko metov do šestice</a:t>
            </a:r>
            <a:endParaRPr lang="en-US" smtClean="0"/>
          </a:p>
        </p:txBody>
      </p:sp>
      <p:sp>
        <p:nvSpPr>
          <p:cNvPr id="39940" name="Rectangle 3"/>
          <p:cNvSpPr>
            <a:spLocks noGrp="1" noChangeArrowheads="1"/>
          </p:cNvSpPr>
          <p:nvPr>
            <p:ph type="body" idx="1"/>
          </p:nvPr>
        </p:nvSpPr>
        <p:spPr/>
        <p:txBody>
          <a:bodyPr/>
          <a:lstStyle/>
          <a:p>
            <a:pPr eaLnBrk="1" hangingPunct="1">
              <a:lnSpc>
                <a:spcPct val="80000"/>
              </a:lnSpc>
            </a:pPr>
            <a:r>
              <a:rPr lang="sl-SI" sz="2000" smtClean="0"/>
              <a:t>Sestavimo program, ki bo ugotovil, koliko metov smo morali vreči, da smo vrgli 6.</a:t>
            </a:r>
          </a:p>
          <a:p>
            <a:pPr eaLnBrk="1" hangingPunct="1">
              <a:lnSpc>
                <a:spcPct val="80000"/>
              </a:lnSpc>
            </a:pPr>
            <a:r>
              <a:rPr lang="sl-SI" sz="2000" smtClean="0"/>
              <a:t>pogoj:</a:t>
            </a:r>
          </a:p>
          <a:p>
            <a:pPr lvl="1" eaLnBrk="1" hangingPunct="1">
              <a:lnSpc>
                <a:spcPct val="80000"/>
              </a:lnSpc>
            </a:pPr>
            <a:r>
              <a:rPr lang="sl-SI" sz="1800" smtClean="0"/>
              <a:t>vrženi met je različen od 6</a:t>
            </a:r>
          </a:p>
          <a:p>
            <a:pPr lvl="1" eaLnBrk="1" hangingPunct="1">
              <a:lnSpc>
                <a:spcPct val="80000"/>
              </a:lnSpc>
            </a:pPr>
            <a:r>
              <a:rPr lang="sl-SI" sz="1800" smtClean="0">
                <a:latin typeface="Courier New" pitchFamily="49" charset="0"/>
              </a:rPr>
              <a:t>met != 6</a:t>
            </a:r>
          </a:p>
          <a:p>
            <a:pPr eaLnBrk="1" hangingPunct="1">
              <a:lnSpc>
                <a:spcPct val="80000"/>
              </a:lnSpc>
            </a:pPr>
            <a:r>
              <a:rPr lang="sl-SI" sz="2000" smtClean="0"/>
              <a:t>kaj ponavljamo</a:t>
            </a:r>
          </a:p>
          <a:p>
            <a:pPr lvl="1" eaLnBrk="1" hangingPunct="1">
              <a:lnSpc>
                <a:spcPct val="80000"/>
              </a:lnSpc>
            </a:pPr>
            <a:r>
              <a:rPr lang="sl-SI" sz="1800" smtClean="0"/>
              <a:t>met kocke</a:t>
            </a:r>
          </a:p>
          <a:p>
            <a:pPr lvl="2" eaLnBrk="1" hangingPunct="1">
              <a:lnSpc>
                <a:spcPct val="80000"/>
              </a:lnSpc>
            </a:pPr>
            <a:r>
              <a:rPr lang="sl-SI" sz="1700" smtClean="0">
                <a:latin typeface="Courier New" pitchFamily="49" charset="0"/>
              </a:rPr>
              <a:t>met = int(random.random() * 6 + 1)</a:t>
            </a:r>
          </a:p>
          <a:p>
            <a:pPr lvl="1" eaLnBrk="1" hangingPunct="1">
              <a:lnSpc>
                <a:spcPct val="80000"/>
              </a:lnSpc>
            </a:pPr>
            <a:r>
              <a:rPr lang="sl-SI" sz="1800" smtClean="0"/>
              <a:t>štetje metov</a:t>
            </a:r>
          </a:p>
          <a:p>
            <a:pPr lvl="2" eaLnBrk="1" hangingPunct="1">
              <a:lnSpc>
                <a:spcPct val="80000"/>
              </a:lnSpc>
            </a:pPr>
            <a:r>
              <a:rPr lang="sl-SI" sz="1700" smtClean="0">
                <a:latin typeface="Courier New" pitchFamily="49" charset="0"/>
              </a:rPr>
              <a:t>kolikoMetov = kolikoMetov + 1</a:t>
            </a:r>
          </a:p>
          <a:p>
            <a:pPr eaLnBrk="1" hangingPunct="1">
              <a:lnSpc>
                <a:spcPct val="80000"/>
              </a:lnSpc>
            </a:pPr>
            <a:r>
              <a:rPr lang="sl-SI" sz="2000" smtClean="0"/>
              <a:t>Kako začeti</a:t>
            </a:r>
          </a:p>
          <a:p>
            <a:pPr lvl="1" eaLnBrk="1" hangingPunct="1">
              <a:lnSpc>
                <a:spcPct val="80000"/>
              </a:lnSpc>
            </a:pPr>
            <a:r>
              <a:rPr lang="sl-SI" sz="1800" smtClean="0"/>
              <a:t>dogajanje pred zanko</a:t>
            </a:r>
          </a:p>
          <a:p>
            <a:pPr lvl="1" eaLnBrk="1" hangingPunct="1">
              <a:lnSpc>
                <a:spcPct val="80000"/>
              </a:lnSpc>
            </a:pPr>
            <a:r>
              <a:rPr lang="sl-SI" sz="1800" smtClean="0">
                <a:latin typeface="Courier New" pitchFamily="49" charset="0"/>
              </a:rPr>
              <a:t>kolikoMetov = 0</a:t>
            </a:r>
          </a:p>
          <a:p>
            <a:pPr lvl="1" eaLnBrk="1" hangingPunct="1">
              <a:lnSpc>
                <a:spcPct val="80000"/>
              </a:lnSpc>
            </a:pPr>
            <a:r>
              <a:rPr lang="sl-SI" sz="1800" smtClean="0"/>
              <a:t>kako "vstopiti" v zanko</a:t>
            </a:r>
          </a:p>
          <a:p>
            <a:pPr lvl="2" eaLnBrk="1" hangingPunct="1">
              <a:lnSpc>
                <a:spcPct val="80000"/>
              </a:lnSpc>
            </a:pPr>
            <a:r>
              <a:rPr lang="sl-SI" sz="1700" smtClean="0"/>
              <a:t>pogoj mora biti izpolnjen (</a:t>
            </a:r>
            <a:r>
              <a:rPr lang="sl-SI" sz="1700" smtClean="0">
                <a:latin typeface="Courier New" pitchFamily="49" charset="0"/>
              </a:rPr>
              <a:t>met != 6</a:t>
            </a:r>
            <a:r>
              <a:rPr lang="sl-SI" sz="1700" smtClean="0"/>
              <a:t>)</a:t>
            </a:r>
          </a:p>
          <a:p>
            <a:pPr lvl="2" eaLnBrk="1" hangingPunct="1">
              <a:lnSpc>
                <a:spcPct val="80000"/>
              </a:lnSpc>
            </a:pPr>
            <a:r>
              <a:rPr lang="sl-SI" sz="1700" smtClean="0"/>
              <a:t>zato postavimo spremenljivko </a:t>
            </a:r>
            <a:r>
              <a:rPr lang="sl-SI" sz="1700" smtClean="0">
                <a:latin typeface="Courier New" pitchFamily="49" charset="0"/>
              </a:rPr>
              <a:t>met</a:t>
            </a:r>
            <a:r>
              <a:rPr lang="sl-SI" sz="1700" smtClean="0"/>
              <a:t> na karkoli (razen na 6 seveda)!</a:t>
            </a:r>
            <a:endParaRPr lang="en-US" sz="17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38914"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40963" name="Rectangle 2"/>
          <p:cNvSpPr>
            <a:spLocks noGrp="1" noChangeArrowheads="1"/>
          </p:cNvSpPr>
          <p:nvPr>
            <p:ph type="title"/>
          </p:nvPr>
        </p:nvSpPr>
        <p:spPr/>
        <p:txBody>
          <a:bodyPr/>
          <a:lstStyle/>
          <a:p>
            <a:pPr eaLnBrk="1" hangingPunct="1"/>
            <a:r>
              <a:rPr lang="sl-SI" smtClean="0"/>
              <a:t>Koliko metov do šestice : program</a:t>
            </a:r>
            <a:endParaRPr lang="en-GB" smtClean="0"/>
          </a:p>
        </p:txBody>
      </p:sp>
      <p:sp>
        <p:nvSpPr>
          <p:cNvPr id="40964" name="Rectangle 3"/>
          <p:cNvSpPr>
            <a:spLocks noGrp="1" noChangeArrowheads="1"/>
          </p:cNvSpPr>
          <p:nvPr>
            <p:ph type="body" idx="1"/>
          </p:nvPr>
        </p:nvSpPr>
        <p:spPr>
          <a:xfrm>
            <a:off x="0" y="1341438"/>
            <a:ext cx="8964613" cy="5040312"/>
          </a:xfrm>
        </p:spPr>
        <p:txBody>
          <a:bodyPr/>
          <a:lstStyle/>
          <a:p>
            <a:pPr marL="342900" indent="-342900" eaLnBrk="1" hangingPunct="1">
              <a:buFont typeface="Wingdings" pitchFamily="2" charset="2"/>
              <a:buNone/>
            </a:pPr>
            <a:r>
              <a:rPr lang="sl-SI" sz="1700" smtClean="0">
                <a:latin typeface="Courier New" pitchFamily="49" charset="0"/>
              </a:rPr>
              <a:t>  kolikoMetov</a:t>
            </a:r>
            <a:r>
              <a:rPr lang="en-GB" sz="1700" smtClean="0">
                <a:latin typeface="Courier New" pitchFamily="49" charset="0"/>
              </a:rPr>
              <a:t> = 0</a:t>
            </a:r>
            <a:endParaRPr lang="sl-SI" sz="1700" smtClean="0">
              <a:latin typeface="Courier New" pitchFamily="49" charset="0"/>
            </a:endParaRPr>
          </a:p>
          <a:p>
            <a:pPr marL="342900" indent="-342900" eaLnBrk="1" hangingPunct="1">
              <a:buFont typeface="Wingdings" pitchFamily="2" charset="2"/>
              <a:buNone/>
            </a:pPr>
            <a:r>
              <a:rPr lang="sl-SI" sz="1700" smtClean="0">
                <a:latin typeface="Courier New" pitchFamily="49" charset="0"/>
              </a:rPr>
              <a:t>  met = 0 // karkoli, le 6 ne</a:t>
            </a:r>
          </a:p>
          <a:p>
            <a:pPr marL="342900" indent="-342900" eaLnBrk="1" hangingPunct="1">
              <a:buFont typeface="Wingdings" pitchFamily="2" charset="2"/>
              <a:buNone/>
            </a:pPr>
            <a:r>
              <a:rPr lang="sl-SI" sz="1700" smtClean="0">
                <a:latin typeface="Courier New" pitchFamily="49" charset="0"/>
              </a:rPr>
              <a:t>  # mečemo, dokler ne vržemo 6</a:t>
            </a:r>
            <a:endParaRPr lang="en-GB" sz="1700" smtClean="0">
              <a:latin typeface="Courier New" pitchFamily="49" charset="0"/>
            </a:endParaRPr>
          </a:p>
          <a:p>
            <a:pPr marL="342900" indent="-342900" eaLnBrk="1" hangingPunct="1">
              <a:buFont typeface="Wingdings" pitchFamily="2" charset="2"/>
              <a:buNone/>
            </a:pPr>
            <a:r>
              <a:rPr lang="en-GB" sz="1700" smtClean="0">
                <a:latin typeface="Courier New" pitchFamily="49" charset="0"/>
              </a:rPr>
              <a:t>	while </a:t>
            </a:r>
            <a:r>
              <a:rPr lang="sl-SI" sz="1700" smtClean="0">
                <a:latin typeface="Courier New" pitchFamily="49" charset="0"/>
              </a:rPr>
              <a:t>met</a:t>
            </a:r>
            <a:r>
              <a:rPr lang="en-GB" sz="1700" smtClean="0">
                <a:latin typeface="Courier New" pitchFamily="49" charset="0"/>
              </a:rPr>
              <a:t> </a:t>
            </a:r>
            <a:r>
              <a:rPr lang="sl-SI" sz="1700" smtClean="0">
                <a:latin typeface="Courier New" pitchFamily="49" charset="0"/>
              </a:rPr>
              <a:t>!=</a:t>
            </a:r>
            <a:r>
              <a:rPr lang="en-GB" sz="1700" smtClean="0">
                <a:latin typeface="Courier New" pitchFamily="49" charset="0"/>
              </a:rPr>
              <a:t> </a:t>
            </a:r>
            <a:r>
              <a:rPr lang="sl-SI" sz="1700" smtClean="0">
                <a:latin typeface="Courier New" pitchFamily="49" charset="0"/>
              </a:rPr>
              <a:t>6 :</a:t>
            </a:r>
            <a:r>
              <a:rPr lang="en-GB" sz="1700" smtClean="0">
                <a:latin typeface="Courier New" pitchFamily="49" charset="0"/>
              </a:rPr>
              <a:t> </a:t>
            </a:r>
            <a:r>
              <a:rPr lang="sl-SI" sz="1700" smtClean="0">
                <a:latin typeface="Courier New" pitchFamily="49" charset="0"/>
              </a:rPr>
              <a:t> </a:t>
            </a:r>
            <a:endParaRPr lang="en-GB" sz="1700" smtClean="0">
              <a:latin typeface="Courier New" pitchFamily="49" charset="0"/>
            </a:endParaRPr>
          </a:p>
          <a:p>
            <a:pPr marL="342900" indent="-342900" eaLnBrk="1" hangingPunct="1">
              <a:buFont typeface="Wingdings" pitchFamily="2" charset="2"/>
              <a:buNone/>
            </a:pPr>
            <a:r>
              <a:rPr lang="en-GB" sz="1700" smtClean="0">
                <a:latin typeface="Courier New" pitchFamily="49" charset="0"/>
              </a:rPr>
              <a:t>	    </a:t>
            </a:r>
            <a:r>
              <a:rPr lang="sl-SI" sz="1700" smtClean="0">
                <a:latin typeface="Courier New" pitchFamily="49" charset="0"/>
              </a:rPr>
              <a:t>met = int(random.random() * 6 + 1) # nov met</a:t>
            </a:r>
            <a:endParaRPr lang="en-GB" sz="1700" smtClean="0">
              <a:latin typeface="Courier New" pitchFamily="49" charset="0"/>
            </a:endParaRPr>
          </a:p>
          <a:p>
            <a:pPr marL="342900" indent="-342900" eaLnBrk="1" hangingPunct="1">
              <a:buFont typeface="Wingdings" pitchFamily="2" charset="2"/>
              <a:buNone/>
            </a:pPr>
            <a:r>
              <a:rPr lang="en-GB" sz="1700" smtClean="0">
                <a:latin typeface="Courier New" pitchFamily="49" charset="0"/>
              </a:rPr>
              <a:t>	 </a:t>
            </a:r>
            <a:r>
              <a:rPr lang="sl-SI" sz="1700" smtClean="0">
                <a:latin typeface="Courier New" pitchFamily="49" charset="0"/>
              </a:rPr>
              <a:t>   kolikoMetov</a:t>
            </a:r>
            <a:r>
              <a:rPr lang="en-GB" sz="1700" smtClean="0">
                <a:latin typeface="Courier New" pitchFamily="49" charset="0"/>
              </a:rPr>
              <a:t> = </a:t>
            </a:r>
            <a:r>
              <a:rPr lang="sl-SI" sz="1700" smtClean="0">
                <a:latin typeface="Courier New" pitchFamily="49" charset="0"/>
              </a:rPr>
              <a:t>kolikoMetov</a:t>
            </a:r>
            <a:r>
              <a:rPr lang="en-GB" sz="1700" smtClean="0">
                <a:latin typeface="Courier New" pitchFamily="49" charset="0"/>
              </a:rPr>
              <a:t> + 1</a:t>
            </a:r>
          </a:p>
          <a:p>
            <a:pPr marL="342900" indent="-342900" eaLnBrk="1" hangingPunct="1">
              <a:buFont typeface="Wingdings" pitchFamily="2" charset="2"/>
              <a:buNone/>
            </a:pPr>
            <a:r>
              <a:rPr lang="en-GB" sz="1700" smtClean="0">
                <a:latin typeface="Courier New" pitchFamily="49" charset="0"/>
              </a:rPr>
              <a:t>	</a:t>
            </a:r>
            <a:endParaRPr lang="sl-SI" sz="1700" smtClean="0">
              <a:latin typeface="Courier New" pitchFamily="49" charset="0"/>
            </a:endParaRPr>
          </a:p>
          <a:p>
            <a:pPr marL="342900" indent="-342900" eaLnBrk="1" hangingPunct="1">
              <a:buFont typeface="Wingdings" pitchFamily="2" charset="2"/>
              <a:buNone/>
            </a:pPr>
            <a:r>
              <a:rPr lang="sl-SI" sz="1700" smtClean="0">
                <a:latin typeface="Courier New" pitchFamily="49" charset="0"/>
              </a:rPr>
              <a:t>  # konec zanke, ker smo vrgli 6</a:t>
            </a:r>
          </a:p>
          <a:p>
            <a:pPr marL="342900" indent="-342900" eaLnBrk="1" hangingPunct="1">
              <a:buFont typeface="Wingdings" pitchFamily="2" charset="2"/>
              <a:buNone/>
            </a:pPr>
            <a:r>
              <a:rPr lang="sl-SI" sz="1700" smtClean="0">
                <a:latin typeface="Courier New" pitchFamily="49" charset="0"/>
              </a:rPr>
              <a:t>  odg = "Do šestice je bilo potrebno " + str(kolikoMetov</a:t>
            </a:r>
            <a:r>
              <a:rPr lang="en-GB" sz="1700" smtClean="0">
                <a:latin typeface="Courier New" pitchFamily="49" charset="0"/>
              </a:rPr>
              <a:t>	</a:t>
            </a:r>
            <a:r>
              <a:rPr lang="sl-SI" sz="1700" smtClean="0">
                <a:latin typeface="Courier New" pitchFamily="49" charset="0"/>
              </a:rPr>
              <a:t>)</a:t>
            </a:r>
            <a:r>
              <a:rPr lang="en-GB" sz="1700" smtClean="0">
                <a:latin typeface="Courier New" pitchFamily="49" charset="0"/>
              </a:rPr>
              <a:t>    </a:t>
            </a:r>
            <a:endParaRPr lang="sl-SI" sz="1700" smtClean="0">
              <a:latin typeface="Courier New" pitchFamily="49" charset="0"/>
            </a:endParaRPr>
          </a:p>
          <a:p>
            <a:pPr marL="342900" indent="-342900" eaLnBrk="1" hangingPunct="1">
              <a:buFont typeface="Wingdings" pitchFamily="2" charset="2"/>
              <a:buNone/>
            </a:pPr>
            <a:r>
              <a:rPr lang="sl-SI" sz="1700" smtClean="0">
                <a:latin typeface="Courier New" pitchFamily="49" charset="0"/>
              </a:rPr>
              <a:t>  odg = odg + " metov!"</a:t>
            </a:r>
            <a:endParaRPr lang="en-GB" sz="1700" smtClean="0">
              <a:latin typeface="Courier New" pitchFamily="49" charset="0"/>
            </a:endParaRPr>
          </a:p>
          <a:p>
            <a:pPr marL="342900" indent="-342900" eaLnBrk="1" hangingPunct="1">
              <a:buFont typeface="Wingdings" pitchFamily="2" charset="2"/>
              <a:buNone/>
            </a:pPr>
            <a:r>
              <a:rPr lang="sl-SI" sz="1700" smtClean="0">
                <a:latin typeface="Courier New" pitchFamily="49" charset="0"/>
              </a:rPr>
              <a:t>  print(odg)</a:t>
            </a:r>
            <a:endParaRPr lang="en-GB" sz="1700" smtClean="0">
              <a:latin typeface="Courier New" pitchFamily="49"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39938"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41987" name="Rectangle 2"/>
          <p:cNvSpPr>
            <a:spLocks noGrp="1" noChangeArrowheads="1"/>
          </p:cNvSpPr>
          <p:nvPr>
            <p:ph type="title"/>
          </p:nvPr>
        </p:nvSpPr>
        <p:spPr/>
        <p:txBody>
          <a:bodyPr/>
          <a:lstStyle/>
          <a:p>
            <a:pPr eaLnBrk="1" hangingPunct="1"/>
            <a:r>
              <a:rPr lang="sl-SI" smtClean="0"/>
              <a:t>Kako sestavljamo program z zanko</a:t>
            </a:r>
            <a:endParaRPr lang="en-GB" smtClean="0"/>
          </a:p>
        </p:txBody>
      </p:sp>
      <p:sp>
        <p:nvSpPr>
          <p:cNvPr id="41988" name="Rectangle 3"/>
          <p:cNvSpPr>
            <a:spLocks noGrp="1" noChangeArrowheads="1"/>
          </p:cNvSpPr>
          <p:nvPr>
            <p:ph type="body" idx="1"/>
          </p:nvPr>
        </p:nvSpPr>
        <p:spPr/>
        <p:txBody>
          <a:bodyPr/>
          <a:lstStyle/>
          <a:p>
            <a:pPr marL="342900" indent="-342900" eaLnBrk="1" hangingPunct="1">
              <a:lnSpc>
                <a:spcPct val="90000"/>
              </a:lnSpc>
            </a:pPr>
            <a:r>
              <a:rPr lang="sl-SI" sz="2000" smtClean="0"/>
              <a:t>Premislimo, kaj se dogaja v splošnem</a:t>
            </a:r>
          </a:p>
          <a:p>
            <a:pPr marL="742950" lvl="1" indent="-285750" eaLnBrk="1" hangingPunct="1">
              <a:lnSpc>
                <a:spcPct val="90000"/>
              </a:lnSpc>
            </a:pPr>
            <a:r>
              <a:rPr lang="sl-SI" sz="1800" smtClean="0"/>
              <a:t>Tekoča ponovitev zanke</a:t>
            </a:r>
          </a:p>
          <a:p>
            <a:pPr marL="1143000" lvl="2" eaLnBrk="1" hangingPunct="1">
              <a:lnSpc>
                <a:spcPct val="90000"/>
              </a:lnSpc>
            </a:pPr>
            <a:r>
              <a:rPr lang="sl-SI" sz="1700" smtClean="0"/>
              <a:t>Rišemo i-ti krog</a:t>
            </a:r>
          </a:p>
          <a:p>
            <a:pPr marL="1143000" lvl="2" eaLnBrk="1" hangingPunct="1">
              <a:lnSpc>
                <a:spcPct val="90000"/>
              </a:lnSpc>
            </a:pPr>
            <a:r>
              <a:rPr lang="sl-SI" sz="1700" smtClean="0"/>
              <a:t>Pregledujemo tekočo vrstico</a:t>
            </a:r>
          </a:p>
          <a:p>
            <a:pPr marL="1143000" lvl="2" eaLnBrk="1" hangingPunct="1">
              <a:lnSpc>
                <a:spcPct val="90000"/>
              </a:lnSpc>
            </a:pPr>
            <a:r>
              <a:rPr lang="sl-SI" sz="1700" smtClean="0"/>
              <a:t>...</a:t>
            </a:r>
          </a:p>
          <a:p>
            <a:pPr marL="342900" indent="-342900" eaLnBrk="1" hangingPunct="1">
              <a:lnSpc>
                <a:spcPct val="90000"/>
              </a:lnSpc>
            </a:pPr>
            <a:r>
              <a:rPr lang="sl-SI" sz="2000" smtClean="0"/>
              <a:t>Dogajanje na začetku (pred vstopom v zanko)</a:t>
            </a:r>
          </a:p>
          <a:p>
            <a:pPr marL="742950" lvl="1" indent="-285750" eaLnBrk="1" hangingPunct="1">
              <a:lnSpc>
                <a:spcPct val="90000"/>
              </a:lnSpc>
            </a:pPr>
            <a:r>
              <a:rPr lang="sl-SI" sz="1800" smtClean="0"/>
              <a:t>Posebni pogoji ...</a:t>
            </a:r>
          </a:p>
          <a:p>
            <a:pPr marL="742950" lvl="1" indent="-285750" eaLnBrk="1" hangingPunct="1">
              <a:lnSpc>
                <a:spcPct val="90000"/>
              </a:lnSpc>
            </a:pPr>
            <a:r>
              <a:rPr lang="sl-SI" sz="1800" smtClean="0"/>
              <a:t>Nastavitev števcev</a:t>
            </a:r>
          </a:p>
          <a:p>
            <a:pPr marL="742950" lvl="1" indent="-285750" eaLnBrk="1" hangingPunct="1">
              <a:lnSpc>
                <a:spcPct val="90000"/>
              </a:lnSpc>
            </a:pPr>
            <a:r>
              <a:rPr lang="sl-SI" sz="1800" smtClean="0"/>
              <a:t>vrednost kontrolne spremenljivke taka, da se zanka sploh začne, ...</a:t>
            </a:r>
          </a:p>
          <a:p>
            <a:pPr marL="342900" indent="-342900" eaLnBrk="1" hangingPunct="1">
              <a:lnSpc>
                <a:spcPct val="90000"/>
              </a:lnSpc>
            </a:pPr>
            <a:r>
              <a:rPr lang="sl-SI" sz="2000" smtClean="0"/>
              <a:t>Dogajanje na koncu</a:t>
            </a:r>
          </a:p>
          <a:p>
            <a:pPr marL="742950" lvl="1" indent="-285750" eaLnBrk="1" hangingPunct="1">
              <a:lnSpc>
                <a:spcPct val="90000"/>
              </a:lnSpc>
            </a:pPr>
            <a:r>
              <a:rPr lang="sl-SI" sz="1800" smtClean="0"/>
              <a:t>Ali je potrebno z zadnjim elementom kaj posebnega narediti</a:t>
            </a:r>
          </a:p>
          <a:p>
            <a:pPr marL="742950" lvl="1" indent="-285750" eaLnBrk="1" hangingPunct="1">
              <a:lnSpc>
                <a:spcPct val="90000"/>
              </a:lnSpc>
            </a:pPr>
            <a:r>
              <a:rPr lang="sl-SI" sz="1800" smtClean="0"/>
              <a:t>Smo števec po "nepotrebnem" preveč povečali</a:t>
            </a:r>
          </a:p>
          <a:p>
            <a:pPr marL="742950" lvl="1" indent="-285750" eaLnBrk="1" hangingPunct="1">
              <a:lnSpc>
                <a:spcPct val="90000"/>
              </a:lnSpc>
            </a:pPr>
            <a:r>
              <a:rPr lang="sl-SI" sz="1800" smtClean="0"/>
              <a:t>...</a:t>
            </a:r>
            <a:endParaRPr lang="en-GB" sz="18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4"/>
          <p:cNvSpPr>
            <a:spLocks noGrp="1" noChangeArrowheads="1"/>
          </p:cNvSpPr>
          <p:nvPr>
            <p:ph type="ctrTitle"/>
          </p:nvPr>
        </p:nvSpPr>
        <p:spPr>
          <a:xfrm>
            <a:off x="457200" y="1506538"/>
            <a:ext cx="8229600" cy="1470025"/>
          </a:xfrm>
        </p:spPr>
        <p:txBody>
          <a:bodyPr/>
          <a:lstStyle/>
          <a:p>
            <a:pPr eaLnBrk="1" hangingPunct="1"/>
            <a:r>
              <a:rPr lang="sl-SI" smtClean="0"/>
              <a:t>Zgledi</a:t>
            </a:r>
          </a:p>
        </p:txBody>
      </p:sp>
      <p:sp>
        <p:nvSpPr>
          <p:cNvPr id="43010" name="Rectangle 5"/>
          <p:cNvSpPr>
            <a:spLocks noGrp="1" noChangeArrowheads="1"/>
          </p:cNvSpPr>
          <p:nvPr>
            <p:ph type="subTitle" idx="1"/>
          </p:nvPr>
        </p:nvSpPr>
        <p:spPr/>
        <p:txBody>
          <a:bodyPr/>
          <a:lstStyle/>
          <a:p>
            <a:pPr eaLnBrk="1" hangingPunct="1"/>
            <a:r>
              <a:rPr lang="sl-SI" sz="2000" smtClean="0"/>
              <a:t>Prodaja limon</a:t>
            </a:r>
          </a:p>
          <a:p>
            <a:pPr eaLnBrk="1" hangingPunct="1"/>
            <a:r>
              <a:rPr lang="sl-SI" sz="2000" smtClean="0"/>
              <a:t>Ugibanje števil</a:t>
            </a:r>
          </a:p>
          <a:p>
            <a:pPr eaLnBrk="1" hangingPunct="1"/>
            <a:r>
              <a:rPr lang="sl-SI" sz="2000" smtClean="0"/>
              <a:t>Prodaja limon II</a:t>
            </a:r>
          </a:p>
          <a:p>
            <a:pPr eaLnBrk="1" hangingPunct="1"/>
            <a:r>
              <a:rPr lang="sl-SI" sz="2000" smtClean="0"/>
              <a:t>V Butalah menjajo valuto</a:t>
            </a:r>
          </a:p>
        </p:txBody>
      </p:sp>
      <p:sp>
        <p:nvSpPr>
          <p:cNvPr id="40963" name="Date Placeholder 5"/>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40964" name="Footer Placeholder 6"/>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41986"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44035" name="Rectangle 2"/>
          <p:cNvSpPr>
            <a:spLocks noGrp="1" noChangeArrowheads="1"/>
          </p:cNvSpPr>
          <p:nvPr>
            <p:ph type="title"/>
          </p:nvPr>
        </p:nvSpPr>
        <p:spPr/>
        <p:txBody>
          <a:bodyPr/>
          <a:lstStyle/>
          <a:p>
            <a:pPr eaLnBrk="1" hangingPunct="1"/>
            <a:r>
              <a:rPr lang="sl-SI" smtClean="0"/>
              <a:t>Prodaja limon - nadaljevanje</a:t>
            </a:r>
            <a:endParaRPr lang="en-US" smtClean="0"/>
          </a:p>
        </p:txBody>
      </p:sp>
      <p:sp>
        <p:nvSpPr>
          <p:cNvPr id="44036" name="Rectangle 3"/>
          <p:cNvSpPr>
            <a:spLocks noGrp="1" noChangeArrowheads="1"/>
          </p:cNvSpPr>
          <p:nvPr>
            <p:ph type="body" idx="1"/>
          </p:nvPr>
        </p:nvSpPr>
        <p:spPr/>
        <p:txBody>
          <a:bodyPr/>
          <a:lstStyle/>
          <a:p>
            <a:pPr eaLnBrk="1" hangingPunct="1">
              <a:lnSpc>
                <a:spcPct val="80000"/>
              </a:lnSpc>
            </a:pPr>
            <a:r>
              <a:rPr lang="sl-SI" sz="2000" smtClean="0"/>
              <a:t>Prej smo vsakič prebrali število limon – sedaj pa bi našega robota radi naučili, da bo štel limone (seveda slovnično pravilno):</a:t>
            </a:r>
          </a:p>
          <a:p>
            <a:pPr lvl="1" eaLnBrk="1" hangingPunct="1">
              <a:lnSpc>
                <a:spcPct val="80000"/>
              </a:lnSpc>
            </a:pPr>
            <a:r>
              <a:rPr lang="sl-SI" sz="1800" smtClean="0"/>
              <a:t>98 limon, 99 limon, 100 limon, 101 limona, 102 limoni, 103 limone, 104 limone, 105 limon, …</a:t>
            </a:r>
          </a:p>
          <a:p>
            <a:pPr lvl="1" eaLnBrk="1" hangingPunct="1">
              <a:lnSpc>
                <a:spcPct val="80000"/>
              </a:lnSpc>
            </a:pPr>
            <a:r>
              <a:rPr lang="sl-SI" sz="1800" smtClean="0"/>
              <a:t>povedali mu bomo od kje do kam naj šteje</a:t>
            </a:r>
          </a:p>
          <a:p>
            <a:pPr lvl="1" eaLnBrk="1" hangingPunct="1">
              <a:lnSpc>
                <a:spcPct val="80000"/>
              </a:lnSpc>
            </a:pPr>
            <a:r>
              <a:rPr lang="sl-SI" sz="1800" smtClean="0"/>
              <a:t>zacetnoSteviloLimon, koncnoSteviloLimon, trenutnoSteviloLimon</a:t>
            </a:r>
          </a:p>
          <a:p>
            <a:pPr eaLnBrk="1" hangingPunct="1">
              <a:lnSpc>
                <a:spcPct val="80000"/>
              </a:lnSpc>
            </a:pPr>
            <a:r>
              <a:rPr lang="sl-SI" sz="2000" smtClean="0"/>
              <a:t>zanka</a:t>
            </a:r>
          </a:p>
          <a:p>
            <a:pPr lvl="1" eaLnBrk="1" hangingPunct="1">
              <a:lnSpc>
                <a:spcPct val="80000"/>
              </a:lnSpc>
            </a:pPr>
            <a:r>
              <a:rPr lang="sl-SI" sz="1800" smtClean="0"/>
              <a:t>trenutnoSteviloLimon se spreminja za 1</a:t>
            </a:r>
          </a:p>
          <a:p>
            <a:pPr lvl="1" eaLnBrk="1" hangingPunct="1">
              <a:lnSpc>
                <a:spcPct val="80000"/>
              </a:lnSpc>
            </a:pPr>
            <a:r>
              <a:rPr lang="sl-SI" sz="1800" smtClean="0"/>
              <a:t>od zacetnoSteviloLimon do koncnoSteviloLimon</a:t>
            </a:r>
          </a:p>
          <a:p>
            <a:pPr lvl="1" eaLnBrk="1" hangingPunct="1">
              <a:lnSpc>
                <a:spcPct val="80000"/>
              </a:lnSpc>
            </a:pPr>
            <a:r>
              <a:rPr lang="sl-SI" sz="1800" smtClean="0">
                <a:latin typeface="Courier New" pitchFamily="49" charset="0"/>
              </a:rPr>
              <a:t>trenutnoSteviloLimon = zacetnoSteviloLimon</a:t>
            </a:r>
          </a:p>
          <a:p>
            <a:pPr lvl="1" eaLnBrk="1" hangingPunct="1">
              <a:lnSpc>
                <a:spcPct val="80000"/>
              </a:lnSpc>
            </a:pPr>
            <a:r>
              <a:rPr lang="sl-SI" sz="1800" smtClean="0">
                <a:latin typeface="Courier New" pitchFamily="49" charset="0"/>
              </a:rPr>
              <a:t>while (trenutnoSteviloLimon &lt;= koncnoSteviloLimon)</a:t>
            </a:r>
          </a:p>
          <a:p>
            <a:pPr eaLnBrk="1" hangingPunct="1">
              <a:lnSpc>
                <a:spcPct val="80000"/>
              </a:lnSpc>
            </a:pPr>
            <a:r>
              <a:rPr lang="sl-SI" sz="2000" smtClean="0"/>
              <a:t>v zanki</a:t>
            </a:r>
          </a:p>
          <a:p>
            <a:pPr lvl="1" eaLnBrk="1" hangingPunct="1">
              <a:lnSpc>
                <a:spcPct val="80000"/>
              </a:lnSpc>
            </a:pPr>
            <a:r>
              <a:rPr lang="sl-SI" sz="1800" smtClean="0"/>
              <a:t>tisti slovnično pravilni del iz primera s pogojnim stavkom…</a:t>
            </a:r>
          </a:p>
          <a:p>
            <a:pPr eaLnBrk="1" hangingPunct="1">
              <a:lnSpc>
                <a:spcPct val="80000"/>
              </a:lnSpc>
            </a:pPr>
            <a:r>
              <a:rPr lang="sl-SI" sz="2000" smtClean="0"/>
              <a:t>Ali vemo število ponovitev?</a:t>
            </a:r>
          </a:p>
          <a:p>
            <a:pPr lvl="1" eaLnBrk="1" hangingPunct="1">
              <a:lnSpc>
                <a:spcPct val="80000"/>
              </a:lnSpc>
            </a:pPr>
            <a:r>
              <a:rPr lang="sl-SI" sz="1800" smtClean="0"/>
              <a:t>da: </a:t>
            </a:r>
            <a:r>
              <a:rPr lang="sl-SI" sz="1800" smtClean="0">
                <a:latin typeface="Courier New" pitchFamily="49" charset="0"/>
              </a:rPr>
              <a:t>koncnoSteviloLimon – zacetnoSteviloLimon + 1</a:t>
            </a:r>
          </a:p>
          <a:p>
            <a:pPr eaLnBrk="1" hangingPunct="1">
              <a:lnSpc>
                <a:spcPct val="80000"/>
              </a:lnSpc>
            </a:pPr>
            <a:endParaRPr lang="en-US" sz="2000" smtClean="0">
              <a:latin typeface="Courier New" pitchFamily="49"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43010"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45059" name="Rectangle 2"/>
          <p:cNvSpPr>
            <a:spLocks noGrp="1" noChangeArrowheads="1"/>
          </p:cNvSpPr>
          <p:nvPr>
            <p:ph type="title"/>
          </p:nvPr>
        </p:nvSpPr>
        <p:spPr/>
        <p:txBody>
          <a:bodyPr/>
          <a:lstStyle/>
          <a:p>
            <a:pPr eaLnBrk="1" hangingPunct="1"/>
            <a:r>
              <a:rPr lang="sl-SI" smtClean="0"/>
              <a:t>Ugibanje števila</a:t>
            </a:r>
            <a:endParaRPr lang="en-US" smtClean="0"/>
          </a:p>
        </p:txBody>
      </p:sp>
      <p:sp>
        <p:nvSpPr>
          <p:cNvPr id="45060" name="Rectangle 3"/>
          <p:cNvSpPr>
            <a:spLocks noGrp="1" noChangeArrowheads="1"/>
          </p:cNvSpPr>
          <p:nvPr>
            <p:ph type="body" idx="1"/>
          </p:nvPr>
        </p:nvSpPr>
        <p:spPr/>
        <p:txBody>
          <a:bodyPr/>
          <a:lstStyle/>
          <a:p>
            <a:pPr eaLnBrk="1" hangingPunct="1"/>
            <a:r>
              <a:rPr lang="sl-SI" smtClean="0"/>
              <a:t>Računalnik si "izmisli" število med 1 in 100! Koliko korakov bomo potrebovali, da ga uganemo? Računalnik nam bo odgovarjal z "hladno", če bomo za več kot 15 proč, s "toplo", če se bo naše število od računalnikovega razlikovalo za 14 – 6 in "vroče", če bomo le še največ 5 oddaljeni od števila. Seveda bo povedal tudi, če bomo število uganili!</a:t>
            </a:r>
          </a:p>
          <a:p>
            <a:pPr eaLnBrk="1" hangingPunct="1"/>
            <a:r>
              <a:rPr lang="sl-SI" smtClean="0"/>
              <a:t>Ali vemo koliko bo ponovitev? </a:t>
            </a:r>
          </a:p>
          <a:p>
            <a:pPr lvl="1" eaLnBrk="1" hangingPunct="1"/>
            <a:r>
              <a:rPr lang="sl-SI" smtClean="0"/>
              <a:t>ne, število ponovitev ne kontrolira števec, ampak naša uspešnost ugibanja!</a:t>
            </a:r>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44034"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46083" name="Rectangle 2"/>
          <p:cNvSpPr>
            <a:spLocks noGrp="1" noChangeArrowheads="1"/>
          </p:cNvSpPr>
          <p:nvPr>
            <p:ph type="title"/>
          </p:nvPr>
        </p:nvSpPr>
        <p:spPr/>
        <p:txBody>
          <a:bodyPr/>
          <a:lstStyle/>
          <a:p>
            <a:pPr eaLnBrk="1" hangingPunct="1"/>
            <a:r>
              <a:rPr lang="sl-SI" smtClean="0"/>
              <a:t>Ugibanje števila - zanka</a:t>
            </a:r>
            <a:endParaRPr lang="en-US" smtClean="0"/>
          </a:p>
        </p:txBody>
      </p:sp>
      <p:sp>
        <p:nvSpPr>
          <p:cNvPr id="46084" name="Rectangle 3"/>
          <p:cNvSpPr>
            <a:spLocks noGrp="1" noChangeArrowheads="1"/>
          </p:cNvSpPr>
          <p:nvPr>
            <p:ph type="body" idx="1"/>
          </p:nvPr>
        </p:nvSpPr>
        <p:spPr>
          <a:xfrm>
            <a:off x="900113" y="1628775"/>
            <a:ext cx="7772400" cy="4572000"/>
          </a:xfrm>
        </p:spPr>
        <p:txBody>
          <a:bodyPr/>
          <a:lstStyle/>
          <a:p>
            <a:pPr eaLnBrk="1" hangingPunct="1">
              <a:lnSpc>
                <a:spcPct val="80000"/>
              </a:lnSpc>
            </a:pPr>
            <a:r>
              <a:rPr lang="sl-SI" sz="2200" smtClean="0">
                <a:latin typeface="Courier New" pitchFamily="49" charset="0"/>
              </a:rPr>
              <a:t>aliSmoUganili = False</a:t>
            </a:r>
          </a:p>
          <a:p>
            <a:pPr eaLnBrk="1" hangingPunct="1">
              <a:lnSpc>
                <a:spcPct val="80000"/>
              </a:lnSpc>
            </a:pPr>
            <a:r>
              <a:rPr lang="sl-SI" sz="2200" smtClean="0">
                <a:latin typeface="Courier New" pitchFamily="49" charset="0"/>
              </a:rPr>
              <a:t>while aliSmoUganili == False : </a:t>
            </a:r>
            <a:r>
              <a:rPr lang="sl-SI" sz="2200" smtClean="0"/>
              <a:t>ali</a:t>
            </a:r>
            <a:endParaRPr lang="sl-SI" sz="2200" smtClean="0">
              <a:latin typeface="Courier New" pitchFamily="49" charset="0"/>
            </a:endParaRPr>
          </a:p>
          <a:p>
            <a:pPr eaLnBrk="1" hangingPunct="1">
              <a:lnSpc>
                <a:spcPct val="80000"/>
              </a:lnSpc>
            </a:pPr>
            <a:r>
              <a:rPr lang="sl-SI" sz="2200" smtClean="0">
                <a:latin typeface="Courier New" pitchFamily="49" charset="0"/>
              </a:rPr>
              <a:t>while !aliSmoUganili :</a:t>
            </a:r>
          </a:p>
          <a:p>
            <a:pPr eaLnBrk="1" hangingPunct="1">
              <a:lnSpc>
                <a:spcPct val="80000"/>
              </a:lnSpc>
            </a:pPr>
            <a:r>
              <a:rPr lang="sl-SI" sz="2200" smtClean="0"/>
              <a:t>V zanki:</a:t>
            </a:r>
          </a:p>
          <a:p>
            <a:pPr lvl="1" eaLnBrk="1" hangingPunct="1">
              <a:lnSpc>
                <a:spcPct val="80000"/>
              </a:lnSpc>
            </a:pPr>
            <a:r>
              <a:rPr lang="sl-SI" sz="2000" smtClean="0"/>
              <a:t>vnos našega števila (</a:t>
            </a:r>
            <a:r>
              <a:rPr lang="sl-SI" sz="1600" smtClean="0">
                <a:latin typeface="Courier New" pitchFamily="49" charset="0"/>
              </a:rPr>
              <a:t>input, int</a:t>
            </a:r>
            <a:r>
              <a:rPr lang="sl-SI" sz="2000" smtClean="0"/>
              <a:t>)</a:t>
            </a:r>
          </a:p>
          <a:p>
            <a:pPr lvl="1" eaLnBrk="1" hangingPunct="1">
              <a:lnSpc>
                <a:spcPct val="80000"/>
              </a:lnSpc>
            </a:pPr>
            <a:r>
              <a:rPr lang="sl-SI" sz="2000" smtClean="0">
                <a:latin typeface="Courier New" pitchFamily="49" charset="0"/>
              </a:rPr>
              <a:t>razlika = abs(naseStevilo – racStevilo)</a:t>
            </a:r>
          </a:p>
          <a:p>
            <a:pPr lvl="1" eaLnBrk="1" hangingPunct="1">
              <a:lnSpc>
                <a:spcPct val="80000"/>
              </a:lnSpc>
            </a:pPr>
            <a:r>
              <a:rPr lang="sl-SI" sz="2000" smtClean="0">
                <a:latin typeface="Courier New" pitchFamily="49" charset="0"/>
              </a:rPr>
              <a:t>if razlika == 0 :</a:t>
            </a:r>
            <a:r>
              <a:rPr lang="sl-SI" sz="2000" smtClean="0"/>
              <a:t> </a:t>
            </a:r>
            <a:r>
              <a:rPr lang="sl-SI" sz="2000" smtClean="0">
                <a:latin typeface="Courier New" pitchFamily="49" charset="0"/>
              </a:rPr>
              <a:t># uganili smo!</a:t>
            </a:r>
          </a:p>
          <a:p>
            <a:pPr lvl="2" eaLnBrk="1" hangingPunct="1">
              <a:lnSpc>
                <a:spcPct val="80000"/>
              </a:lnSpc>
            </a:pPr>
            <a:r>
              <a:rPr lang="sl-SI" sz="1900" smtClean="0"/>
              <a:t>Izpišemo obvestilo</a:t>
            </a:r>
          </a:p>
          <a:p>
            <a:pPr lvl="2" eaLnBrk="1" hangingPunct="1">
              <a:lnSpc>
                <a:spcPct val="80000"/>
              </a:lnSpc>
            </a:pPr>
            <a:r>
              <a:rPr lang="sl-SI" sz="1900" smtClean="0"/>
              <a:t>Končamo zanko: </a:t>
            </a:r>
            <a:r>
              <a:rPr lang="sl-SI" sz="1900" smtClean="0">
                <a:latin typeface="Courier New" pitchFamily="49" charset="0"/>
              </a:rPr>
              <a:t>aliSmoUganili = true</a:t>
            </a:r>
          </a:p>
          <a:p>
            <a:pPr lvl="1" eaLnBrk="1" hangingPunct="1">
              <a:lnSpc>
                <a:spcPct val="80000"/>
              </a:lnSpc>
            </a:pPr>
            <a:r>
              <a:rPr lang="sl-SI" sz="2000" smtClean="0">
                <a:latin typeface="Courier New" pitchFamily="49" charset="0"/>
              </a:rPr>
              <a:t>if razlika &lt;= 5 :</a:t>
            </a:r>
            <a:endParaRPr lang="sl-SI" sz="2000" smtClean="0"/>
          </a:p>
          <a:p>
            <a:pPr lvl="2" eaLnBrk="1" hangingPunct="1">
              <a:lnSpc>
                <a:spcPct val="80000"/>
              </a:lnSpc>
            </a:pPr>
            <a:r>
              <a:rPr lang="sl-SI" sz="1900" smtClean="0"/>
              <a:t>Izpišemo "Vroče"</a:t>
            </a:r>
          </a:p>
          <a:p>
            <a:pPr lvl="1" eaLnBrk="1" hangingPunct="1">
              <a:lnSpc>
                <a:spcPct val="80000"/>
              </a:lnSpc>
            </a:pPr>
            <a:r>
              <a:rPr lang="sl-SI" sz="2000" smtClean="0">
                <a:latin typeface="Courier New" pitchFamily="49" charset="0"/>
              </a:rPr>
              <a:t>if 5 &lt; razlika &lt; 15 :</a:t>
            </a:r>
          </a:p>
          <a:p>
            <a:pPr lvl="2" eaLnBrk="1" hangingPunct="1">
              <a:lnSpc>
                <a:spcPct val="80000"/>
              </a:lnSpc>
            </a:pPr>
            <a:r>
              <a:rPr lang="sl-SI" sz="1900" smtClean="0"/>
              <a:t>Izpišemo "Toplo"</a:t>
            </a:r>
          </a:p>
          <a:p>
            <a:pPr lvl="1" eaLnBrk="1" hangingPunct="1">
              <a:lnSpc>
                <a:spcPct val="80000"/>
              </a:lnSpc>
            </a:pPr>
            <a:r>
              <a:rPr lang="sl-SI" sz="2000" smtClean="0">
                <a:latin typeface="Courier New" pitchFamily="49" charset="0"/>
              </a:rPr>
              <a:t>if razlika &gt;= 15 :</a:t>
            </a:r>
            <a:endParaRPr lang="sl-SI" sz="2000" smtClean="0"/>
          </a:p>
          <a:p>
            <a:pPr lvl="2" eaLnBrk="1" hangingPunct="1">
              <a:lnSpc>
                <a:spcPct val="80000"/>
              </a:lnSpc>
            </a:pPr>
            <a:r>
              <a:rPr lang="sl-SI" sz="1900" smtClean="0"/>
              <a:t>Izpišemo "Hladno"</a:t>
            </a:r>
            <a:endParaRPr lang="en-US" sz="19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45058"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47107" name="Rectangle 2"/>
          <p:cNvSpPr>
            <a:spLocks noGrp="1" noChangeArrowheads="1"/>
          </p:cNvSpPr>
          <p:nvPr>
            <p:ph type="title"/>
          </p:nvPr>
        </p:nvSpPr>
        <p:spPr/>
        <p:txBody>
          <a:bodyPr/>
          <a:lstStyle/>
          <a:p>
            <a:pPr eaLnBrk="1" hangingPunct="1"/>
            <a:r>
              <a:rPr lang="sl-SI" smtClean="0"/>
              <a:t>Prodaja limon – nadaljevanje 2</a:t>
            </a:r>
            <a:endParaRPr lang="en-US" smtClean="0"/>
          </a:p>
        </p:txBody>
      </p:sp>
      <p:sp>
        <p:nvSpPr>
          <p:cNvPr id="47108" name="Rectangle 3"/>
          <p:cNvSpPr>
            <a:spLocks noGrp="1" noChangeArrowheads="1"/>
          </p:cNvSpPr>
          <p:nvPr>
            <p:ph type="body" idx="1"/>
          </p:nvPr>
        </p:nvSpPr>
        <p:spPr/>
        <p:txBody>
          <a:bodyPr/>
          <a:lstStyle/>
          <a:p>
            <a:pPr eaLnBrk="1" hangingPunct="1">
              <a:lnSpc>
                <a:spcPct val="90000"/>
              </a:lnSpc>
            </a:pPr>
            <a:r>
              <a:rPr lang="sl-SI" sz="1800" smtClean="0"/>
              <a:t>Če sta začetno in kočno število limon narazen za več kot 20, je štetje predolgo. Zato:</a:t>
            </a:r>
          </a:p>
          <a:p>
            <a:pPr eaLnBrk="1" hangingPunct="1">
              <a:lnSpc>
                <a:spcPct val="90000"/>
              </a:lnSpc>
            </a:pPr>
            <a:r>
              <a:rPr lang="sl-SI" sz="1800" smtClean="0"/>
              <a:t>šteje naj po 10, le zadnjih 10 - 20 limon naj prešteje po 1</a:t>
            </a:r>
          </a:p>
          <a:p>
            <a:pPr lvl="1" eaLnBrk="1" hangingPunct="1">
              <a:lnSpc>
                <a:spcPct val="90000"/>
              </a:lnSpc>
            </a:pPr>
            <a:r>
              <a:rPr lang="sl-SI" sz="1600" smtClean="0"/>
              <a:t>od 46 do 108</a:t>
            </a:r>
          </a:p>
          <a:p>
            <a:pPr lvl="1" eaLnBrk="1" hangingPunct="1">
              <a:lnSpc>
                <a:spcPct val="90000"/>
              </a:lnSpc>
            </a:pPr>
            <a:r>
              <a:rPr lang="sl-SI" sz="1600" smtClean="0"/>
              <a:t>46 limon, 56 limon, 66 limon, 76 limon, 86 limon, 96 limon, 97 limon, 98 limon, 99 limon, 100 limon, 101 limona, 102 limoni, 103 limone, 104 limone, 105 limon, 106 limon, 107 limon, 108 limon.</a:t>
            </a:r>
          </a:p>
          <a:p>
            <a:pPr lvl="1" eaLnBrk="1" hangingPunct="1">
              <a:lnSpc>
                <a:spcPct val="90000"/>
              </a:lnSpc>
            </a:pPr>
            <a:r>
              <a:rPr lang="sl-SI" sz="1600" smtClean="0">
                <a:latin typeface="Courier New" pitchFamily="49" charset="0"/>
              </a:rPr>
              <a:t>zacetnoSteviloLimon, koncnoSteviloLimon, trenutnoSteviloLimon</a:t>
            </a:r>
          </a:p>
          <a:p>
            <a:pPr eaLnBrk="1" hangingPunct="1">
              <a:lnSpc>
                <a:spcPct val="90000"/>
              </a:lnSpc>
            </a:pPr>
            <a:r>
              <a:rPr lang="sl-SI" sz="1800" smtClean="0"/>
              <a:t>zanka po 10</a:t>
            </a:r>
          </a:p>
          <a:p>
            <a:pPr lvl="1" eaLnBrk="1" hangingPunct="1">
              <a:lnSpc>
                <a:spcPct val="90000"/>
              </a:lnSpc>
            </a:pPr>
            <a:r>
              <a:rPr lang="sl-SI" sz="1600" smtClean="0"/>
              <a:t>trenutnoSteviloLimon se spreminja po 10</a:t>
            </a:r>
          </a:p>
          <a:p>
            <a:pPr lvl="1" eaLnBrk="1" hangingPunct="1">
              <a:lnSpc>
                <a:spcPct val="90000"/>
              </a:lnSpc>
            </a:pPr>
            <a:r>
              <a:rPr lang="sl-SI" sz="1600" smtClean="0"/>
              <a:t>do kam? </a:t>
            </a:r>
          </a:p>
          <a:p>
            <a:pPr eaLnBrk="1" hangingPunct="1">
              <a:lnSpc>
                <a:spcPct val="90000"/>
              </a:lnSpc>
            </a:pPr>
            <a:r>
              <a:rPr lang="sl-SI" sz="1800" smtClean="0"/>
              <a:t>zanka po 1</a:t>
            </a:r>
          </a:p>
          <a:p>
            <a:pPr lvl="1" eaLnBrk="1" hangingPunct="1">
              <a:lnSpc>
                <a:spcPct val="90000"/>
              </a:lnSpc>
            </a:pPr>
            <a:r>
              <a:rPr lang="sl-SI" sz="1600" smtClean="0"/>
              <a:t>kot prej!</a:t>
            </a:r>
          </a:p>
          <a:p>
            <a:pPr eaLnBrk="1" hangingPunct="1">
              <a:lnSpc>
                <a:spcPct val="90000"/>
              </a:lnSpc>
            </a:pPr>
            <a:r>
              <a:rPr lang="sl-SI" sz="1800" smtClean="0"/>
              <a:t>Ali vemo število ponovitev obeh zank?</a:t>
            </a:r>
          </a:p>
          <a:p>
            <a:pPr lvl="1" eaLnBrk="1" hangingPunct="1">
              <a:lnSpc>
                <a:spcPct val="90000"/>
              </a:lnSpc>
            </a:pPr>
            <a:r>
              <a:rPr lang="sl-SI" sz="1600" smtClean="0"/>
              <a:t>da, a če nočemo "mučiti" z matematiko, le približno</a:t>
            </a:r>
          </a:p>
          <a:p>
            <a:pPr lvl="2" eaLnBrk="1" hangingPunct="1">
              <a:lnSpc>
                <a:spcPct val="90000"/>
              </a:lnSpc>
            </a:pPr>
            <a:r>
              <a:rPr lang="sl-SI" sz="1500" smtClean="0"/>
              <a:t>prva zanka: </a:t>
            </a:r>
            <a:r>
              <a:rPr lang="sl-SI" sz="1500" smtClean="0">
                <a:latin typeface="Courier New" pitchFamily="49" charset="0"/>
              </a:rPr>
              <a:t>(koncnoSteviloLimon – zacetnoSteviloLimon) // 10</a:t>
            </a:r>
          </a:p>
          <a:p>
            <a:pPr lvl="2" eaLnBrk="1" hangingPunct="1">
              <a:lnSpc>
                <a:spcPct val="90000"/>
              </a:lnSpc>
            </a:pPr>
            <a:r>
              <a:rPr lang="sl-SI" sz="1500" smtClean="0"/>
              <a:t>druga zanka: med 10 in 20</a:t>
            </a:r>
            <a:endParaRPr lang="en-US" sz="15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46082"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48131" name="Rectangle 2"/>
          <p:cNvSpPr>
            <a:spLocks noGrp="1" noChangeArrowheads="1"/>
          </p:cNvSpPr>
          <p:nvPr>
            <p:ph type="title"/>
          </p:nvPr>
        </p:nvSpPr>
        <p:spPr/>
        <p:txBody>
          <a:bodyPr/>
          <a:lstStyle/>
          <a:p>
            <a:pPr eaLnBrk="1" hangingPunct="1"/>
            <a:r>
              <a:rPr lang="sl-SI" smtClean="0"/>
              <a:t>V Butalah menjajo valuto</a:t>
            </a:r>
            <a:endParaRPr lang="en-US" smtClean="0"/>
          </a:p>
        </p:txBody>
      </p:sp>
      <p:sp>
        <p:nvSpPr>
          <p:cNvPr id="48132" name="Rectangle 3"/>
          <p:cNvSpPr>
            <a:spLocks noGrp="1" noChangeArrowheads="1"/>
          </p:cNvSpPr>
          <p:nvPr>
            <p:ph type="body" idx="1"/>
          </p:nvPr>
        </p:nvSpPr>
        <p:spPr/>
        <p:txBody>
          <a:bodyPr/>
          <a:lstStyle/>
          <a:p>
            <a:pPr eaLnBrk="1" hangingPunct="1">
              <a:lnSpc>
                <a:spcPct val="80000"/>
              </a:lnSpc>
            </a:pPr>
            <a:r>
              <a:rPr lang="sl-SI" sz="2100" smtClean="0"/>
              <a:t>V Butalah je prava panika. 1. januarja bodo butalske cekine zamenjali za novo valuto, še vedno pa ni znano, kakšen bo menjalni tečaj. No, panika je odveč, saj so iz Banke Butale sporočili, da so vladni modreci odločili, da bo menjalni tečaj odvisen od obnašanja Šprince Marogaste, glavne butalske uši, opoldne na Slivestrovo. Tako bodo imeli celo popoldne in celo noč, da bodo lahko pripravili nove cenike.</a:t>
            </a:r>
          </a:p>
          <a:p>
            <a:pPr eaLnBrk="1" hangingPunct="1">
              <a:lnSpc>
                <a:spcPct val="80000"/>
              </a:lnSpc>
            </a:pPr>
            <a:r>
              <a:rPr lang="sl-SI" sz="2100" smtClean="0"/>
              <a:t>No, na srečo pa so v Butalah v veljavi samo cene 50, 100, 150, 200, …, 1000 cekinov. Zato bo glavni butalski informatik pripravil program, ki bo takoj, ko bo znan menjalni tečaj, za vse te cene izpisal njihovo vrednost v novi valuti. </a:t>
            </a:r>
          </a:p>
          <a:p>
            <a:pPr eaLnBrk="1" hangingPunct="1">
              <a:lnSpc>
                <a:spcPct val="80000"/>
              </a:lnSpc>
            </a:pPr>
            <a:r>
              <a:rPr lang="sl-SI" sz="2100" smtClean="0"/>
              <a:t>Ampak razbojnik Cefizelj je ravno tiste dni ukradel edino miško v Butalah. Zato pomagaj Butalcem in ti sestavi ustrezni program. Pri tem upoštevaj, da bo menjalni tečaj dan na decimalke, a nova valuta pozna le cele vrednosti. A pozor, Butalci imajo malo drugačno zaokrožanje – če so desetinke sode, se zaokroži navzdol, če pa lihe, pa navzgor.</a:t>
            </a:r>
            <a:endParaRPr lang="en-US" sz="21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47106"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49155" name="Rectangle 2"/>
          <p:cNvSpPr>
            <a:spLocks noGrp="1" noChangeArrowheads="1"/>
          </p:cNvSpPr>
          <p:nvPr>
            <p:ph type="title"/>
          </p:nvPr>
        </p:nvSpPr>
        <p:spPr/>
        <p:txBody>
          <a:bodyPr/>
          <a:lstStyle/>
          <a:p>
            <a:pPr eaLnBrk="1" hangingPunct="1"/>
            <a:r>
              <a:rPr lang="sl-SI" smtClean="0"/>
              <a:t>V Butalah menjajo valuto : ideja</a:t>
            </a:r>
            <a:endParaRPr lang="en-US" smtClean="0"/>
          </a:p>
        </p:txBody>
      </p:sp>
      <p:sp>
        <p:nvSpPr>
          <p:cNvPr id="49156" name="Rectangle 3"/>
          <p:cNvSpPr>
            <a:spLocks noGrp="1" noChangeArrowheads="1"/>
          </p:cNvSpPr>
          <p:nvPr>
            <p:ph type="body" idx="1"/>
          </p:nvPr>
        </p:nvSpPr>
        <p:spPr/>
        <p:txBody>
          <a:bodyPr/>
          <a:lstStyle/>
          <a:p>
            <a:pPr eaLnBrk="1" hangingPunct="1"/>
            <a:r>
              <a:rPr lang="sl-SI" smtClean="0"/>
              <a:t>za vsako ceno je potrebno narediti isti postopek</a:t>
            </a:r>
          </a:p>
          <a:p>
            <a:pPr lvl="1" eaLnBrk="1" hangingPunct="1"/>
            <a:r>
              <a:rPr lang="sl-SI" smtClean="0"/>
              <a:t>izračunati vrednost v novi valuti</a:t>
            </a:r>
          </a:p>
          <a:p>
            <a:pPr lvl="1" eaLnBrk="1" hangingPunct="1"/>
            <a:r>
              <a:rPr lang="sl-SI" smtClean="0"/>
              <a:t>pravilno zaokrožiti</a:t>
            </a:r>
          </a:p>
          <a:p>
            <a:pPr lvl="1" eaLnBrk="1" hangingPunct="1"/>
            <a:r>
              <a:rPr lang="sl-SI" smtClean="0"/>
              <a:t>Izpisati vrednost v cekinih in novi valuti</a:t>
            </a:r>
          </a:p>
          <a:p>
            <a:pPr eaLnBrk="1" hangingPunct="1"/>
            <a:r>
              <a:rPr lang="sl-SI" smtClean="0"/>
              <a:t>cene se lepo "urejeno" spreminjajo </a:t>
            </a:r>
          </a:p>
          <a:p>
            <a:pPr lvl="1" eaLnBrk="1" hangingPunct="1"/>
            <a:r>
              <a:rPr lang="sl-SI" smtClean="0"/>
              <a:t>naraščajo po 50</a:t>
            </a:r>
          </a:p>
          <a:p>
            <a:pPr lvl="1" eaLnBrk="1" hangingPunct="1"/>
            <a:r>
              <a:rPr lang="sl-SI" smtClean="0">
                <a:latin typeface="Courier New" pitchFamily="49" charset="0"/>
              </a:rPr>
              <a:t>while cena &lt;= 1000 :</a:t>
            </a:r>
          </a:p>
          <a:p>
            <a:pPr lvl="2" eaLnBrk="1" hangingPunct="1"/>
            <a:r>
              <a:rPr lang="sl-SI" smtClean="0">
                <a:latin typeface="Courier New" pitchFamily="49" charset="0"/>
              </a:rPr>
              <a:t>cena = cena + 50</a:t>
            </a:r>
          </a:p>
          <a:p>
            <a:pPr eaLnBrk="1" hangingPunct="1"/>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pPr eaLnBrk="1" hangingPunct="1"/>
            <a:r>
              <a:rPr lang="sl-SI" smtClean="0"/>
              <a:t>Kaznovani Janezek</a:t>
            </a:r>
            <a:endParaRPr lang="en-US" smtClean="0"/>
          </a:p>
        </p:txBody>
      </p:sp>
      <p:sp>
        <p:nvSpPr>
          <p:cNvPr id="16386" name="Rectangle 3"/>
          <p:cNvSpPr>
            <a:spLocks noGrp="1" noChangeArrowheads="1"/>
          </p:cNvSpPr>
          <p:nvPr>
            <p:ph type="body" idx="1"/>
          </p:nvPr>
        </p:nvSpPr>
        <p:spPr>
          <a:xfrm>
            <a:off x="500063" y="1447800"/>
            <a:ext cx="8186737" cy="4572000"/>
          </a:xfrm>
        </p:spPr>
        <p:txBody>
          <a:bodyPr/>
          <a:lstStyle/>
          <a:p>
            <a:pPr eaLnBrk="1" hangingPunct="1"/>
            <a:r>
              <a:rPr lang="sl-SI" sz="2400" smtClean="0"/>
              <a:t>Janezek je bil v šoli poreden. Zelo poreden. In zato mu je učiteljica naročila, naj sestavi program, ki 5x izpiše "V šoli se moram lepo obnašati!"</a:t>
            </a:r>
            <a:endParaRPr lang="sl-SI" sz="2400" smtClean="0">
              <a:latin typeface="Arial" charset="0"/>
            </a:endParaRPr>
          </a:p>
          <a:p>
            <a:pPr eaLnBrk="1" hangingPunct="1"/>
            <a:r>
              <a:rPr lang="sl-SI" sz="2400" smtClean="0"/>
              <a:t>Janezek hitro piše</a:t>
            </a:r>
            <a:r>
              <a:rPr lang="sl-SI" sz="2400" smtClean="0">
                <a:latin typeface="Arial" charset="0"/>
              </a:rPr>
              <a:t> ...</a:t>
            </a:r>
          </a:p>
          <a:p>
            <a:pPr lvl="1" eaLnBrk="1" hangingPunct="1"/>
            <a:r>
              <a:rPr lang="sl-SI" sz="2000" smtClean="0">
                <a:latin typeface="Courier New" pitchFamily="49" charset="0"/>
              </a:rPr>
              <a:t>print("V šoli se moram lepo obnašati!")</a:t>
            </a:r>
          </a:p>
          <a:p>
            <a:pPr lvl="1" eaLnBrk="1" hangingPunct="1"/>
            <a:r>
              <a:rPr lang="sl-SI" sz="2000" smtClean="0">
                <a:latin typeface="Courier New" pitchFamily="49" charset="0"/>
              </a:rPr>
              <a:t>print("V šoli se ...</a:t>
            </a:r>
          </a:p>
          <a:p>
            <a:pPr eaLnBrk="1" hangingPunct="1"/>
            <a:r>
              <a:rPr lang="sl-SI" sz="2200" smtClean="0">
                <a:latin typeface="Arial" charset="0"/>
              </a:rPr>
              <a:t>a se spomni in ...</a:t>
            </a:r>
          </a:p>
          <a:p>
            <a:pPr lvl="1" eaLnBrk="1" hangingPunct="1"/>
            <a:r>
              <a:rPr lang="sl-SI" sz="2000" smtClean="0">
                <a:latin typeface="Courier New" pitchFamily="49" charset="0"/>
              </a:rPr>
              <a:t>print("V šoli se moram lepo obnašati!\n" * 5)</a:t>
            </a:r>
          </a:p>
          <a:p>
            <a:pPr eaLnBrk="1" hangingPunct="1"/>
            <a:endParaRPr lang="sl-SI" sz="2400" smtClean="0">
              <a:latin typeface="Courier New" pitchFamily="49" charset="0"/>
            </a:endParaRPr>
          </a:p>
        </p:txBody>
      </p:sp>
      <p:sp>
        <p:nvSpPr>
          <p:cNvPr id="16387"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16388"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48130"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50179" name="Rectangle 2"/>
          <p:cNvSpPr>
            <a:spLocks noGrp="1" noChangeArrowheads="1"/>
          </p:cNvSpPr>
          <p:nvPr>
            <p:ph type="title"/>
          </p:nvPr>
        </p:nvSpPr>
        <p:spPr/>
        <p:txBody>
          <a:bodyPr/>
          <a:lstStyle/>
          <a:p>
            <a:pPr eaLnBrk="1" hangingPunct="1"/>
            <a:r>
              <a:rPr lang="sl-SI" sz="3000" smtClean="0"/>
              <a:t>V Butalah menjajo valuto : program</a:t>
            </a:r>
            <a:endParaRPr lang="en-US" sz="3000" smtClean="0"/>
          </a:p>
        </p:txBody>
      </p:sp>
      <p:sp>
        <p:nvSpPr>
          <p:cNvPr id="50180" name="Rectangle 3"/>
          <p:cNvSpPr>
            <a:spLocks noGrp="1" noChangeArrowheads="1"/>
          </p:cNvSpPr>
          <p:nvPr>
            <p:ph type="body" idx="1"/>
          </p:nvPr>
        </p:nvSpPr>
        <p:spPr/>
        <p:txBody>
          <a:bodyPr/>
          <a:lstStyle/>
          <a:p>
            <a:pPr eaLnBrk="1" hangingPunct="1">
              <a:lnSpc>
                <a:spcPct val="80000"/>
              </a:lnSpc>
              <a:buFont typeface="Wingdings" pitchFamily="2" charset="2"/>
              <a:buNone/>
            </a:pPr>
            <a:r>
              <a:rPr lang="sl-SI" sz="1600" smtClean="0">
                <a:latin typeface="Courier New" pitchFamily="49" charset="0"/>
              </a:rPr>
              <a:t>cena = 50 # najnižja cena</a:t>
            </a:r>
          </a:p>
          <a:p>
            <a:pPr eaLnBrk="1" hangingPunct="1">
              <a:lnSpc>
                <a:spcPct val="80000"/>
              </a:lnSpc>
              <a:buFont typeface="Wingdings" pitchFamily="2" charset="2"/>
              <a:buNone/>
            </a:pPr>
            <a:r>
              <a:rPr lang="sl-SI" sz="1600" smtClean="0">
                <a:latin typeface="Courier New" pitchFamily="49" charset="0"/>
              </a:rPr>
              <a:t>menjalniTecaj = int(input('Menjalni tečaj: '))</a:t>
            </a:r>
          </a:p>
          <a:p>
            <a:pPr eaLnBrk="1" hangingPunct="1">
              <a:lnSpc>
                <a:spcPct val="80000"/>
              </a:lnSpc>
              <a:buFont typeface="Wingdings" pitchFamily="2" charset="2"/>
              <a:buNone/>
            </a:pPr>
            <a:r>
              <a:rPr lang="sl-SI" sz="1600" smtClean="0">
                <a:latin typeface="Courier New" pitchFamily="49" charset="0"/>
              </a:rPr>
              <a:t>while cena &lt;= 1000 : # cene so manjše od 1000</a:t>
            </a:r>
          </a:p>
          <a:p>
            <a:pPr eaLnBrk="1" hangingPunct="1">
              <a:lnSpc>
                <a:spcPct val="80000"/>
              </a:lnSpc>
              <a:buFont typeface="Wingdings" pitchFamily="2" charset="2"/>
              <a:buNone/>
            </a:pPr>
            <a:r>
              <a:rPr lang="sl-SI" sz="1600" smtClean="0">
                <a:latin typeface="Courier New" pitchFamily="49" charset="0"/>
              </a:rPr>
              <a:t>   novaVrednost = cena / menjalniTecaj</a:t>
            </a:r>
          </a:p>
          <a:p>
            <a:pPr eaLnBrk="1" hangingPunct="1">
              <a:lnSpc>
                <a:spcPct val="80000"/>
              </a:lnSpc>
              <a:buFont typeface="Wingdings" pitchFamily="2" charset="2"/>
              <a:buNone/>
            </a:pPr>
            <a:r>
              <a:rPr lang="sl-SI" sz="1600" smtClean="0">
                <a:latin typeface="Courier New" pitchFamily="49" charset="0"/>
              </a:rPr>
              <a:t>   // zaokrožanje</a:t>
            </a:r>
          </a:p>
          <a:p>
            <a:pPr eaLnBrk="1" hangingPunct="1">
              <a:lnSpc>
                <a:spcPct val="80000"/>
              </a:lnSpc>
              <a:buFont typeface="Wingdings" pitchFamily="2" charset="2"/>
              <a:buNone/>
            </a:pPr>
            <a:r>
              <a:rPr lang="sl-SI" sz="1600" smtClean="0">
                <a:latin typeface="Courier New" pitchFamily="49" charset="0"/>
              </a:rPr>
              <a:t>   zacVred = int(novaVrednost * 10)</a:t>
            </a:r>
          </a:p>
          <a:p>
            <a:pPr eaLnBrk="1" hangingPunct="1">
              <a:lnSpc>
                <a:spcPct val="80000"/>
              </a:lnSpc>
              <a:buFont typeface="Wingdings" pitchFamily="2" charset="2"/>
              <a:buNone/>
            </a:pPr>
            <a:r>
              <a:rPr lang="sl-SI" sz="1600" smtClean="0">
                <a:latin typeface="Courier New" pitchFamily="49" charset="0"/>
              </a:rPr>
              <a:t>   enice = zacVred % 10</a:t>
            </a:r>
          </a:p>
          <a:p>
            <a:pPr eaLnBrk="1" hangingPunct="1">
              <a:lnSpc>
                <a:spcPct val="80000"/>
              </a:lnSpc>
              <a:buFont typeface="Wingdings" pitchFamily="2" charset="2"/>
              <a:buNone/>
            </a:pPr>
            <a:r>
              <a:rPr lang="sl-SI" sz="1600" smtClean="0">
                <a:latin typeface="Courier New" pitchFamily="49" charset="0"/>
              </a:rPr>
              <a:t>   pravaNovaVrednost = zacVred // 10</a:t>
            </a:r>
          </a:p>
          <a:p>
            <a:pPr eaLnBrk="1" hangingPunct="1">
              <a:lnSpc>
                <a:spcPct val="80000"/>
              </a:lnSpc>
              <a:buFont typeface="Wingdings" pitchFamily="2" charset="2"/>
              <a:buNone/>
            </a:pPr>
            <a:r>
              <a:rPr lang="sl-SI" sz="1600" smtClean="0">
                <a:latin typeface="Courier New" pitchFamily="49" charset="0"/>
              </a:rPr>
              <a:t>   if (enice % 2 == 1)  # lihe destinke, popravek navzgor</a:t>
            </a:r>
          </a:p>
          <a:p>
            <a:pPr eaLnBrk="1" hangingPunct="1">
              <a:lnSpc>
                <a:spcPct val="80000"/>
              </a:lnSpc>
              <a:buFont typeface="Wingdings" pitchFamily="2" charset="2"/>
              <a:buNone/>
            </a:pPr>
            <a:r>
              <a:rPr lang="sl-SI" sz="1600" smtClean="0">
                <a:latin typeface="Courier New" pitchFamily="49" charset="0"/>
              </a:rPr>
              <a:t>     pravaNovaVrednost = pravaNovaVrednost + 1</a:t>
            </a:r>
          </a:p>
          <a:p>
            <a:pPr eaLnBrk="1" hangingPunct="1">
              <a:lnSpc>
                <a:spcPct val="80000"/>
              </a:lnSpc>
              <a:buFont typeface="Wingdings" pitchFamily="2" charset="2"/>
              <a:buNone/>
            </a:pPr>
            <a:r>
              <a:rPr lang="sl-SI" sz="1600" smtClean="0">
                <a:latin typeface="Courier New" pitchFamily="49" charset="0"/>
              </a:rPr>
              <a:t>   # izpis</a:t>
            </a:r>
          </a:p>
          <a:p>
            <a:pPr eaLnBrk="1" hangingPunct="1">
              <a:lnSpc>
                <a:spcPct val="80000"/>
              </a:lnSpc>
              <a:buFont typeface="Wingdings" pitchFamily="2" charset="2"/>
              <a:buNone/>
            </a:pPr>
            <a:r>
              <a:rPr lang="sl-SI" sz="1600" smtClean="0">
                <a:latin typeface="Courier New" pitchFamily="49" charset="0"/>
              </a:rPr>
              <a:t>   print("Cena " + str(cena) + " je sedaj " + /</a:t>
            </a:r>
          </a:p>
          <a:p>
            <a:pPr eaLnBrk="1" hangingPunct="1">
              <a:lnSpc>
                <a:spcPct val="80000"/>
              </a:lnSpc>
              <a:buFont typeface="Wingdings" pitchFamily="2" charset="2"/>
              <a:buNone/>
            </a:pPr>
            <a:r>
              <a:rPr lang="sl-SI" sz="1600" smtClean="0">
                <a:latin typeface="Courier New" pitchFamily="49" charset="0"/>
              </a:rPr>
              <a:t>          str(pravaNovaVrednost))</a:t>
            </a:r>
          </a:p>
          <a:p>
            <a:pPr eaLnBrk="1" hangingPunct="1">
              <a:lnSpc>
                <a:spcPct val="80000"/>
              </a:lnSpc>
              <a:buFont typeface="Wingdings" pitchFamily="2" charset="2"/>
              <a:buNone/>
            </a:pPr>
            <a:r>
              <a:rPr lang="sl-SI" sz="1600" smtClean="0">
                <a:latin typeface="Courier New" pitchFamily="49" charset="0"/>
              </a:rPr>
              <a:t>   cena = cena + 50 // nova cena</a:t>
            </a:r>
          </a:p>
          <a:p>
            <a:pPr eaLnBrk="1" hangingPunct="1">
              <a:lnSpc>
                <a:spcPct val="80000"/>
              </a:lnSpc>
              <a:buFont typeface="Wingdings" pitchFamily="2" charset="2"/>
              <a:buNone/>
            </a:pPr>
            <a:endParaRPr lang="sl-SI" sz="1600" smtClean="0">
              <a:latin typeface="Courier New" pitchFamily="49" charset="0"/>
            </a:endParaRPr>
          </a:p>
          <a:p>
            <a:pPr eaLnBrk="1" hangingPunct="1">
              <a:lnSpc>
                <a:spcPct val="80000"/>
              </a:lnSpc>
              <a:buFont typeface="Wingdings" pitchFamily="2" charset="2"/>
              <a:buNone/>
            </a:pPr>
            <a:r>
              <a:rPr lang="sl-SI" sz="1600" smtClean="0">
                <a:latin typeface="Courier New" pitchFamily="49" charset="0"/>
              </a:rPr>
              <a:t>  </a:t>
            </a:r>
          </a:p>
          <a:p>
            <a:pPr eaLnBrk="1" hangingPunct="1">
              <a:lnSpc>
                <a:spcPct val="80000"/>
              </a:lnSpc>
              <a:buFont typeface="Wingdings" pitchFamily="2" charset="2"/>
              <a:buNone/>
            </a:pPr>
            <a:endParaRPr lang="en-US" sz="1600" smtClean="0">
              <a:latin typeface="Courier New" pitchFamily="49"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49154"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51203" name="Rectangle 2"/>
          <p:cNvSpPr>
            <a:spLocks noGrp="1" noChangeArrowheads="1"/>
          </p:cNvSpPr>
          <p:nvPr>
            <p:ph type="title"/>
          </p:nvPr>
        </p:nvSpPr>
        <p:spPr/>
        <p:txBody>
          <a:bodyPr/>
          <a:lstStyle/>
          <a:p>
            <a:pPr eaLnBrk="1" hangingPunct="1"/>
            <a:r>
              <a:rPr lang="sl-SI" smtClean="0"/>
              <a:t>Zanke</a:t>
            </a:r>
          </a:p>
        </p:txBody>
      </p:sp>
      <p:sp>
        <p:nvSpPr>
          <p:cNvPr id="51204" name="Rectangle 3"/>
          <p:cNvSpPr>
            <a:spLocks noGrp="1" noChangeArrowheads="1"/>
          </p:cNvSpPr>
          <p:nvPr>
            <p:ph type="body" idx="1"/>
          </p:nvPr>
        </p:nvSpPr>
        <p:spPr>
          <a:xfrm>
            <a:off x="179388" y="1600200"/>
            <a:ext cx="8785225" cy="4525963"/>
          </a:xfrm>
        </p:spPr>
        <p:txBody>
          <a:bodyPr/>
          <a:lstStyle/>
          <a:p>
            <a:pPr eaLnBrk="1" hangingPunct="1">
              <a:lnSpc>
                <a:spcPct val="80000"/>
              </a:lnSpc>
            </a:pPr>
            <a:r>
              <a:rPr lang="sl-SI" sz="2500" smtClean="0"/>
              <a:t>ponavljanje stavka v odvisnosti od pogoja</a:t>
            </a:r>
          </a:p>
          <a:p>
            <a:pPr eaLnBrk="1" hangingPunct="1">
              <a:lnSpc>
                <a:spcPct val="80000"/>
              </a:lnSpc>
            </a:pPr>
            <a:r>
              <a:rPr lang="sl-SI" sz="2500" smtClean="0">
                <a:latin typeface="Courier New" pitchFamily="49" charset="0"/>
              </a:rPr>
              <a:t>while &lt;pogoj&gt; :</a:t>
            </a:r>
            <a:br>
              <a:rPr lang="sl-SI" sz="2500" smtClean="0">
                <a:latin typeface="Courier New" pitchFamily="49" charset="0"/>
              </a:rPr>
            </a:br>
            <a:r>
              <a:rPr lang="sl-SI" sz="2500" smtClean="0">
                <a:latin typeface="Courier New" pitchFamily="49" charset="0"/>
              </a:rPr>
              <a:t>   stavek</a:t>
            </a:r>
          </a:p>
          <a:p>
            <a:pPr eaLnBrk="1" hangingPunct="1">
              <a:lnSpc>
                <a:spcPct val="80000"/>
              </a:lnSpc>
            </a:pPr>
            <a:r>
              <a:rPr lang="sl-SI" sz="2500" smtClean="0"/>
              <a:t>obvezno : za  pogojem</a:t>
            </a:r>
          </a:p>
          <a:p>
            <a:pPr eaLnBrk="1" hangingPunct="1">
              <a:lnSpc>
                <a:spcPct val="80000"/>
              </a:lnSpc>
            </a:pPr>
            <a:r>
              <a:rPr lang="sl-SI" sz="2500" smtClean="0"/>
              <a:t>zamikanje</a:t>
            </a:r>
          </a:p>
          <a:p>
            <a:pPr eaLnBrk="1" hangingPunct="1">
              <a:lnSpc>
                <a:spcPct val="80000"/>
              </a:lnSpc>
            </a:pPr>
            <a:r>
              <a:rPr lang="sl-SI" sz="2500" smtClean="0"/>
              <a:t>preverimo </a:t>
            </a:r>
            <a:r>
              <a:rPr lang="sl-SI" sz="2500" smtClean="0">
                <a:latin typeface="Courier New" pitchFamily="49" charset="0"/>
              </a:rPr>
              <a:t>pogoj. </a:t>
            </a:r>
            <a:r>
              <a:rPr lang="sl-SI" sz="2500" smtClean="0"/>
              <a:t>Če</a:t>
            </a:r>
            <a:r>
              <a:rPr lang="sl-SI" sz="2500" smtClean="0">
                <a:latin typeface="Courier New" pitchFamily="49" charset="0"/>
              </a:rPr>
              <a:t> </a:t>
            </a:r>
            <a:r>
              <a:rPr lang="sl-SI" sz="2500" smtClean="0"/>
              <a:t>je</a:t>
            </a:r>
            <a:r>
              <a:rPr lang="sl-SI" sz="2500" smtClean="0">
                <a:latin typeface="Courier New" pitchFamily="49" charset="0"/>
              </a:rPr>
              <a:t> pogoj </a:t>
            </a:r>
            <a:r>
              <a:rPr lang="sl-SI" sz="2500" smtClean="0"/>
              <a:t>izpolnjen, izvedemo </a:t>
            </a:r>
            <a:r>
              <a:rPr lang="sl-SI" sz="2500" smtClean="0">
                <a:latin typeface="Courier New" pitchFamily="49" charset="0"/>
              </a:rPr>
              <a:t>stavek</a:t>
            </a:r>
            <a:r>
              <a:rPr lang="sl-SI" sz="2500" smtClean="0"/>
              <a:t>. Ponovno preverimo pogoj,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50178"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52227" name="Rectangle 2"/>
          <p:cNvSpPr>
            <a:spLocks noGrp="1" noChangeArrowheads="1"/>
          </p:cNvSpPr>
          <p:nvPr>
            <p:ph type="title"/>
          </p:nvPr>
        </p:nvSpPr>
        <p:spPr/>
        <p:txBody>
          <a:bodyPr/>
          <a:lstStyle/>
          <a:p>
            <a:pPr eaLnBrk="1" hangingPunct="1"/>
            <a:r>
              <a:rPr lang="sl-SI" smtClean="0"/>
              <a:t>Zanke</a:t>
            </a:r>
          </a:p>
        </p:txBody>
      </p:sp>
      <p:sp>
        <p:nvSpPr>
          <p:cNvPr id="52228" name="Rectangle 3"/>
          <p:cNvSpPr>
            <a:spLocks noGrp="1" noChangeArrowheads="1"/>
          </p:cNvSpPr>
          <p:nvPr>
            <p:ph type="body" idx="1"/>
          </p:nvPr>
        </p:nvSpPr>
        <p:spPr>
          <a:xfrm>
            <a:off x="179388" y="1600200"/>
            <a:ext cx="8964612" cy="4525963"/>
          </a:xfrm>
        </p:spPr>
        <p:txBody>
          <a:bodyPr/>
          <a:lstStyle/>
          <a:p>
            <a:pPr eaLnBrk="1" hangingPunct="1">
              <a:lnSpc>
                <a:spcPct val="80000"/>
              </a:lnSpc>
            </a:pPr>
            <a:r>
              <a:rPr lang="sl-SI" sz="2500" smtClean="0"/>
              <a:t>ponavljaj notranje </a:t>
            </a:r>
            <a:r>
              <a:rPr lang="sl-SI" sz="2500" smtClean="0">
                <a:latin typeface="Courier New" pitchFamily="49" charset="0"/>
              </a:rPr>
              <a:t>stavke</a:t>
            </a:r>
            <a:r>
              <a:rPr lang="sl-SI" sz="2500" smtClean="0"/>
              <a:t>, dokler je</a:t>
            </a:r>
            <a:r>
              <a:rPr lang="sl-SI" sz="2500" smtClean="0">
                <a:latin typeface="Courier New" pitchFamily="49" charset="0"/>
              </a:rPr>
              <a:t> pogoj </a:t>
            </a:r>
            <a:r>
              <a:rPr lang="sl-SI" sz="2500" smtClean="0"/>
              <a:t>izpolnjen (ima vrednost</a:t>
            </a:r>
            <a:r>
              <a:rPr lang="sl-SI" sz="2500" smtClean="0">
                <a:latin typeface="Courier New" pitchFamily="49" charset="0"/>
              </a:rPr>
              <a:t> True</a:t>
            </a:r>
            <a:r>
              <a:rPr lang="sl-SI" sz="2500" smtClean="0"/>
              <a:t>) </a:t>
            </a:r>
          </a:p>
          <a:p>
            <a:pPr eaLnBrk="1" hangingPunct="1">
              <a:lnSpc>
                <a:spcPct val="80000"/>
              </a:lnSpc>
            </a:pPr>
            <a:r>
              <a:rPr lang="sl-SI" sz="2500" smtClean="0">
                <a:latin typeface="Courier New" pitchFamily="49" charset="0"/>
              </a:rPr>
              <a:t>while &lt;pogoj&gt; :</a:t>
            </a:r>
            <a:br>
              <a:rPr lang="sl-SI" sz="2500" smtClean="0">
                <a:latin typeface="Courier New" pitchFamily="49" charset="0"/>
              </a:rPr>
            </a:br>
            <a:r>
              <a:rPr lang="sl-SI" sz="2500" smtClean="0">
                <a:latin typeface="Courier New" pitchFamily="49" charset="0"/>
              </a:rPr>
              <a:t>   stavek</a:t>
            </a:r>
            <a:r>
              <a:rPr lang="sl-SI" sz="2500" baseline="-25000" smtClean="0">
                <a:latin typeface="Courier New" pitchFamily="49" charset="0"/>
              </a:rPr>
              <a:t>1</a:t>
            </a:r>
            <a:r>
              <a:rPr lang="sl-SI" sz="2500" smtClean="0">
                <a:latin typeface="Courier New" pitchFamily="49" charset="0"/>
              </a:rPr>
              <a:t/>
            </a:r>
            <a:br>
              <a:rPr lang="sl-SI" sz="2500" smtClean="0">
                <a:latin typeface="Courier New" pitchFamily="49" charset="0"/>
              </a:rPr>
            </a:br>
            <a:r>
              <a:rPr lang="sl-SI" sz="2500" smtClean="0">
                <a:latin typeface="Courier New" pitchFamily="49" charset="0"/>
              </a:rPr>
              <a:t>   …</a:t>
            </a:r>
            <a:br>
              <a:rPr lang="sl-SI" sz="2500" smtClean="0">
                <a:latin typeface="Courier New" pitchFamily="49" charset="0"/>
              </a:rPr>
            </a:br>
            <a:r>
              <a:rPr lang="sl-SI" sz="2500" smtClean="0">
                <a:latin typeface="Courier New" pitchFamily="49" charset="0"/>
              </a:rPr>
              <a:t>   stavek</a:t>
            </a:r>
            <a:r>
              <a:rPr lang="sl-SI" sz="2500" baseline="-25000" smtClean="0">
                <a:latin typeface="Courier New" pitchFamily="49" charset="0"/>
              </a:rPr>
              <a:t>n</a:t>
            </a:r>
            <a:r>
              <a:rPr lang="sl-SI" sz="2500" smtClean="0">
                <a:latin typeface="Courier New" pitchFamily="49" charset="0"/>
              </a:rPr>
              <a:t/>
            </a:r>
            <a:br>
              <a:rPr lang="sl-SI" sz="2500" smtClean="0">
                <a:latin typeface="Courier New" pitchFamily="49" charset="0"/>
              </a:rPr>
            </a:br>
            <a:endParaRPr lang="sl-SI" sz="2500" smtClean="0">
              <a:latin typeface="Courier New" pitchFamily="49" charset="0"/>
            </a:endParaRPr>
          </a:p>
          <a:p>
            <a:pPr eaLnBrk="1" hangingPunct="1">
              <a:lnSpc>
                <a:spcPct val="80000"/>
              </a:lnSpc>
            </a:pPr>
            <a:r>
              <a:rPr lang="sl-SI" sz="1800" smtClean="0">
                <a:latin typeface="Courier New" pitchFamily="49" charset="0"/>
              </a:rPr>
              <a:t>while stevilkaPoskusa &lt; n :</a:t>
            </a:r>
            <a:br>
              <a:rPr lang="sl-SI" sz="1800" smtClean="0">
                <a:latin typeface="Courier New" pitchFamily="49" charset="0"/>
              </a:rPr>
            </a:br>
            <a:r>
              <a:rPr lang="sl-SI" sz="1800" smtClean="0">
                <a:latin typeface="Courier New" pitchFamily="49" charset="0"/>
              </a:rPr>
              <a:t>   izvediPoskus(stevilkaPoskusa)</a:t>
            </a:r>
            <a:br>
              <a:rPr lang="sl-SI" sz="1800" smtClean="0">
                <a:latin typeface="Courier New" pitchFamily="49" charset="0"/>
              </a:rPr>
            </a:br>
            <a:r>
              <a:rPr lang="sl-SI" sz="1800" smtClean="0">
                <a:latin typeface="Courier New" pitchFamily="49" charset="0"/>
              </a:rPr>
              <a:t>   stevilkaPoskusa = stevilkaPoskusa + 1 </a:t>
            </a:r>
            <a:r>
              <a:rPr lang="sl-SI" sz="1500" smtClean="0">
                <a:latin typeface="Courier New" pitchFamily="49" charset="0"/>
              </a:rPr>
              <a:t/>
            </a:r>
            <a:br>
              <a:rPr lang="sl-SI" sz="1500" smtClean="0">
                <a:latin typeface="Courier New" pitchFamily="49" charset="0"/>
              </a:rPr>
            </a:br>
            <a:endParaRPr lang="sl-SI" sz="1900" smtClean="0">
              <a:latin typeface="Courier New" pitchFamily="49"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Rectangle 2"/>
          <p:cNvSpPr>
            <a:spLocks noGrp="1" noChangeArrowheads="1"/>
          </p:cNvSpPr>
          <p:nvPr>
            <p:ph type="title" idx="4294967295"/>
          </p:nvPr>
        </p:nvSpPr>
        <p:spPr/>
        <p:txBody>
          <a:bodyPr/>
          <a:lstStyle/>
          <a:p>
            <a:pPr eaLnBrk="1" hangingPunct="1"/>
            <a:r>
              <a:rPr lang="sl-SI" smtClean="0"/>
              <a:t>Kaznovani Janezek II</a:t>
            </a:r>
            <a:endParaRPr lang="en-US" smtClean="0"/>
          </a:p>
        </p:txBody>
      </p:sp>
      <p:sp>
        <p:nvSpPr>
          <p:cNvPr id="56323" name="Rectangle 3"/>
          <p:cNvSpPr>
            <a:spLocks noGrp="1" noChangeArrowheads="1"/>
          </p:cNvSpPr>
          <p:nvPr>
            <p:ph type="body" idx="4294967295"/>
          </p:nvPr>
        </p:nvSpPr>
        <p:spPr>
          <a:xfrm>
            <a:off x="500063" y="1447800"/>
            <a:ext cx="8186737" cy="4572000"/>
          </a:xfrm>
        </p:spPr>
        <p:txBody>
          <a:bodyPr/>
          <a:lstStyle/>
          <a:p>
            <a:pPr eaLnBrk="1" hangingPunct="1"/>
            <a:r>
              <a:rPr lang="sl-SI" sz="2000" smtClean="0">
                <a:latin typeface="Arial" charset="0"/>
              </a:rPr>
              <a:t>In ker kazen ni bila dovolj vzgojna, </a:t>
            </a:r>
            <a:r>
              <a:rPr lang="sl-SI" sz="2000" smtClean="0"/>
              <a:t>se Janezek še vedno ne obnaša lepo</a:t>
            </a:r>
            <a:r>
              <a:rPr lang="sl-SI" sz="2000" smtClean="0">
                <a:latin typeface="Arial" charset="0"/>
              </a:rPr>
              <a:t>. </a:t>
            </a:r>
          </a:p>
          <a:p>
            <a:pPr eaLnBrk="1" hangingPunct="1"/>
            <a:r>
              <a:rPr lang="sl-SI" sz="2000" smtClean="0">
                <a:latin typeface="Arial" charset="0"/>
              </a:rPr>
              <a:t>Zato</a:t>
            </a:r>
            <a:r>
              <a:rPr lang="sl-SI" sz="2000" smtClean="0"/>
              <a:t> sledi nova kazen</a:t>
            </a:r>
            <a:r>
              <a:rPr lang="sl-SI" sz="2000" smtClean="0">
                <a:latin typeface="Arial" charset="0"/>
              </a:rPr>
              <a:t>, tokrat pa bo potrebno izpisati 10 stavkov, pa še z zaporednimi številkami jih bo potrebno opremiti.</a:t>
            </a:r>
          </a:p>
          <a:p>
            <a:pPr eaLnBrk="1" hangingPunct="1"/>
            <a:r>
              <a:rPr lang="sl-SI" sz="2000" smtClean="0">
                <a:latin typeface="Arial" charset="0"/>
              </a:rPr>
              <a:t>Janezek malo škrta z zobmi, saj trik od zadnjič ne bo več uspel. Ampak Copy/Paste, malo urejanja in ...</a:t>
            </a:r>
            <a:br>
              <a:rPr lang="sl-SI" sz="2000" smtClean="0">
                <a:latin typeface="Arial" charset="0"/>
              </a:rPr>
            </a:br>
            <a:endParaRPr lang="sl-SI" sz="2000" smtClean="0">
              <a:latin typeface="Arial" charset="0"/>
            </a:endParaRPr>
          </a:p>
          <a:p>
            <a:pPr lvl="1" eaLnBrk="1" hangingPunct="1"/>
            <a:r>
              <a:rPr lang="sl-SI" sz="1800" smtClean="0">
                <a:latin typeface="Courier New" pitchFamily="49" charset="0"/>
              </a:rPr>
              <a:t>print("1. V šoli se moram lepo obnašati!")</a:t>
            </a:r>
          </a:p>
          <a:p>
            <a:pPr lvl="1" eaLnBrk="1" hangingPunct="1"/>
            <a:r>
              <a:rPr lang="sl-SI" sz="1800" smtClean="0">
                <a:latin typeface="Courier New" pitchFamily="49" charset="0"/>
              </a:rPr>
              <a:t>print("2. V šoli se moram lepo obnašati!")</a:t>
            </a:r>
          </a:p>
          <a:p>
            <a:pPr lvl="1" eaLnBrk="1" hangingPunct="1"/>
            <a:r>
              <a:rPr lang="sl-SI" sz="1800" smtClean="0">
                <a:latin typeface="Courier New" pitchFamily="49" charset="0"/>
              </a:rPr>
              <a:t>print("3. V šoli se moram lepo obnašati!")</a:t>
            </a:r>
          </a:p>
          <a:p>
            <a:pPr lvl="1" eaLnBrk="1" hangingPunct="1"/>
            <a:r>
              <a:rPr lang="sl-SI" sz="1800" smtClean="0">
                <a:latin typeface="Courier New" pitchFamily="49" charset="0"/>
              </a:rPr>
              <a:t>print("4. V šoli se moram lepo obnašati!")</a:t>
            </a:r>
          </a:p>
          <a:p>
            <a:pPr lvl="1" eaLnBrk="1" hangingPunct="1"/>
            <a:r>
              <a:rPr lang="sl-SI" sz="1800" smtClean="0">
                <a:latin typeface="Courier New" pitchFamily="49" charset="0"/>
              </a:rPr>
              <a:t>...</a:t>
            </a:r>
          </a:p>
          <a:p>
            <a:pPr lvl="1" eaLnBrk="1" hangingPunct="1"/>
            <a:r>
              <a:rPr lang="sl-SI" sz="1800" smtClean="0">
                <a:latin typeface="Courier New" pitchFamily="49" charset="0"/>
              </a:rPr>
              <a:t>print("10. V šoli se moram lepo obnašati!")</a:t>
            </a:r>
            <a:endParaRPr lang="en-US" sz="2000" smtClean="0">
              <a:latin typeface="Courier New" pitchFamily="49" charset="0"/>
            </a:endParaRPr>
          </a:p>
        </p:txBody>
      </p:sp>
      <p:sp>
        <p:nvSpPr>
          <p:cNvPr id="17411" name="Date Placeholder 3"/>
          <p:cNvSpPr txBox="1">
            <a:spLocks noGrp="1"/>
          </p:cNvSpPr>
          <p:nvPr/>
        </p:nvSpPr>
        <p:spPr bwMode="auto">
          <a:xfrm>
            <a:off x="6172200" y="6191250"/>
            <a:ext cx="2476500" cy="476250"/>
          </a:xfrm>
          <a:prstGeom prst="rect">
            <a:avLst/>
          </a:prstGeom>
          <a:noFill/>
          <a:ln w="9525">
            <a:noFill/>
            <a:miter lim="800000"/>
            <a:headEnd/>
            <a:tailEnd/>
          </a:ln>
        </p:spPr>
        <p:txBody>
          <a:bodyPr anchor="ctr"/>
          <a:lstStyle/>
          <a:p>
            <a:pPr algn="r"/>
            <a:r>
              <a:rPr lang="sl-SI" sz="1400">
                <a:solidFill>
                  <a:schemeClr val="tx2"/>
                </a:solidFill>
                <a:latin typeface="Perpetua" pitchFamily="18" charset="0"/>
              </a:rPr>
              <a:t>Matija Lokar, FMF</a:t>
            </a:r>
          </a:p>
        </p:txBody>
      </p:sp>
      <p:sp>
        <p:nvSpPr>
          <p:cNvPr id="17412" name="Footer Placeholder 4"/>
          <p:cNvSpPr txBox="1">
            <a:spLocks noGrp="1"/>
          </p:cNvSpPr>
          <p:nvPr/>
        </p:nvSpPr>
        <p:spPr bwMode="auto">
          <a:xfrm>
            <a:off x="914400" y="6172200"/>
            <a:ext cx="3962400" cy="457200"/>
          </a:xfrm>
          <a:prstGeom prst="rect">
            <a:avLst/>
          </a:prstGeom>
          <a:noFill/>
          <a:ln w="9525">
            <a:noFill/>
            <a:miter lim="800000"/>
            <a:headEnd/>
            <a:tailEnd/>
          </a:ln>
        </p:spPr>
        <p:txBody>
          <a:bodyPr anchor="ctr"/>
          <a:lstStyle/>
          <a:p>
            <a:endParaRPr lang="sl-SI" sz="1400">
              <a:solidFill>
                <a:schemeClr val="tx2"/>
              </a:solidFill>
              <a:latin typeface="Perpet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6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63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63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63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63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63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63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632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5632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bldLvl="5"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3" name="Rectangle 2"/>
          <p:cNvSpPr>
            <a:spLocks noGrp="1" noChangeArrowheads="1"/>
          </p:cNvSpPr>
          <p:nvPr>
            <p:ph type="title" idx="4294967295"/>
          </p:nvPr>
        </p:nvSpPr>
        <p:spPr/>
        <p:txBody>
          <a:bodyPr/>
          <a:lstStyle/>
          <a:p>
            <a:pPr eaLnBrk="1" hangingPunct="1"/>
            <a:r>
              <a:rPr lang="sl-SI" smtClean="0"/>
              <a:t>Kaznovani Janezek III</a:t>
            </a:r>
            <a:endParaRPr lang="en-US" smtClean="0"/>
          </a:p>
        </p:txBody>
      </p:sp>
      <p:sp>
        <p:nvSpPr>
          <p:cNvPr id="57347" name="Rectangle 3"/>
          <p:cNvSpPr>
            <a:spLocks noGrp="1" noChangeArrowheads="1"/>
          </p:cNvSpPr>
          <p:nvPr>
            <p:ph type="body" idx="4294967295"/>
          </p:nvPr>
        </p:nvSpPr>
        <p:spPr>
          <a:xfrm>
            <a:off x="500063" y="1447800"/>
            <a:ext cx="8186737" cy="4572000"/>
          </a:xfrm>
        </p:spPr>
        <p:txBody>
          <a:bodyPr/>
          <a:lstStyle/>
          <a:p>
            <a:pPr eaLnBrk="1" hangingPunct="1"/>
            <a:r>
              <a:rPr lang="sl-SI" sz="2400" smtClean="0"/>
              <a:t>Janezka pa nič ne izuči</a:t>
            </a:r>
          </a:p>
          <a:p>
            <a:pPr eaLnBrk="1" hangingPunct="1"/>
            <a:r>
              <a:rPr lang="sl-SI" sz="2400" smtClean="0"/>
              <a:t>Ker pa se Janezek še vedno ne obnaša lepo, sledi nova kazen. Ker učiteljica ve, da je ravnatelj Janez, ki na šoli med drugim opravlja tudi nalogo vzdrževalca programske opreme, uspel "sesuti" operacijski sistem tako, da se enostavno ne da več kopirati besedila, Janezku pa ni nič bolj zoprnega kot veliko tipkanja, je kazen vzgojna. Sedaj mora 100x izpisati omenjeni stavek.</a:t>
            </a:r>
          </a:p>
          <a:p>
            <a:pPr eaLnBrk="1" hangingPunct="1"/>
            <a:r>
              <a:rPr lang="sl-SI" sz="2400" smtClean="0"/>
              <a:t>Janezek je sprva obupan. Ampak bistra glavica, v Google natipka "Python ponavljanje istih ukazov" in kaj hitro se mu razvedri čelo …</a:t>
            </a:r>
            <a:endParaRPr lang="en-US" sz="2400" smtClean="0"/>
          </a:p>
        </p:txBody>
      </p:sp>
      <p:sp>
        <p:nvSpPr>
          <p:cNvPr id="18435" name="Date Placeholder 3"/>
          <p:cNvSpPr txBox="1">
            <a:spLocks noGrp="1"/>
          </p:cNvSpPr>
          <p:nvPr/>
        </p:nvSpPr>
        <p:spPr bwMode="auto">
          <a:xfrm>
            <a:off x="6172200" y="6191250"/>
            <a:ext cx="2476500" cy="476250"/>
          </a:xfrm>
          <a:prstGeom prst="rect">
            <a:avLst/>
          </a:prstGeom>
          <a:noFill/>
          <a:ln w="9525">
            <a:noFill/>
            <a:miter lim="800000"/>
            <a:headEnd/>
            <a:tailEnd/>
          </a:ln>
        </p:spPr>
        <p:txBody>
          <a:bodyPr anchor="ctr"/>
          <a:lstStyle/>
          <a:p>
            <a:pPr algn="r"/>
            <a:r>
              <a:rPr lang="sl-SI" sz="1400">
                <a:solidFill>
                  <a:schemeClr val="tx2"/>
                </a:solidFill>
                <a:latin typeface="Perpetua" pitchFamily="18" charset="0"/>
              </a:rPr>
              <a:t>Matija Lokar, FMF</a:t>
            </a:r>
          </a:p>
        </p:txBody>
      </p:sp>
      <p:sp>
        <p:nvSpPr>
          <p:cNvPr id="18436" name="Footer Placeholder 4"/>
          <p:cNvSpPr txBox="1">
            <a:spLocks noGrp="1"/>
          </p:cNvSpPr>
          <p:nvPr/>
        </p:nvSpPr>
        <p:spPr bwMode="auto">
          <a:xfrm>
            <a:off x="914400" y="6172200"/>
            <a:ext cx="3962400" cy="457200"/>
          </a:xfrm>
          <a:prstGeom prst="rect">
            <a:avLst/>
          </a:prstGeom>
          <a:noFill/>
          <a:ln w="9525">
            <a:noFill/>
            <a:miter lim="800000"/>
            <a:headEnd/>
            <a:tailEnd/>
          </a:ln>
        </p:spPr>
        <p:txBody>
          <a:bodyPr anchor="ctr"/>
          <a:lstStyle/>
          <a:p>
            <a:endParaRPr lang="sl-SI" sz="1400">
              <a:solidFill>
                <a:schemeClr val="tx2"/>
              </a:solidFill>
              <a:latin typeface="Perpet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73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73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73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bldLvl="5"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17410"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19459" name="Rectangle 2"/>
          <p:cNvSpPr>
            <a:spLocks noGrp="1" noChangeArrowheads="1"/>
          </p:cNvSpPr>
          <p:nvPr>
            <p:ph type="title"/>
          </p:nvPr>
        </p:nvSpPr>
        <p:spPr/>
        <p:txBody>
          <a:bodyPr/>
          <a:lstStyle/>
          <a:p>
            <a:pPr eaLnBrk="1" hangingPunct="1"/>
            <a:r>
              <a:rPr lang="en-US" smtClean="0"/>
              <a:t>ZANKE</a:t>
            </a:r>
          </a:p>
        </p:txBody>
      </p:sp>
      <p:sp>
        <p:nvSpPr>
          <p:cNvPr id="356355" name="Rectangle 3"/>
          <p:cNvSpPr>
            <a:spLocks noGrp="1" noChangeArrowheads="1"/>
          </p:cNvSpPr>
          <p:nvPr>
            <p:ph type="body" idx="1"/>
          </p:nvPr>
        </p:nvSpPr>
        <p:spPr/>
        <p:txBody>
          <a:bodyPr/>
          <a:lstStyle/>
          <a:p>
            <a:pPr eaLnBrk="1" hangingPunct="1"/>
            <a:r>
              <a:rPr lang="en-US" smtClean="0"/>
              <a:t>Se</a:t>
            </a:r>
            <a:r>
              <a:rPr lang="sl-SI" smtClean="0"/>
              <a:t>štej 10 števil, izpiši 20 zvezdic, nariši n krogov, seštej dosežene točke vsakega dijaka, izračunaj plačo zaposlenih, …</a:t>
            </a:r>
            <a:endParaRPr lang="en-US" smtClean="0"/>
          </a:p>
          <a:p>
            <a:pPr eaLnBrk="1" hangingPunct="1"/>
            <a:r>
              <a:rPr lang="en-US" smtClean="0"/>
              <a:t>Ponavljanje</a:t>
            </a:r>
          </a:p>
          <a:p>
            <a:pPr lvl="1" eaLnBrk="1" hangingPunct="1"/>
            <a:r>
              <a:rPr lang="en-US" smtClean="0"/>
              <a:t>isti postopek, spremenjeni podatki</a:t>
            </a:r>
          </a:p>
          <a:p>
            <a:pPr eaLnBrk="1" hangingPunct="1"/>
            <a:r>
              <a:rPr lang="en-US" smtClean="0"/>
              <a:t>osnovna zanka</a:t>
            </a:r>
          </a:p>
          <a:p>
            <a:pPr lvl="1" eaLnBrk="1" hangingPunct="1"/>
            <a:r>
              <a:rPr lang="en-US" smtClean="0">
                <a:latin typeface="Courier New" pitchFamily="49" charset="0"/>
              </a:rPr>
              <a:t>while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6355">
                                            <p:txEl>
                                              <p:pRg st="0" end="0"/>
                                            </p:txEl>
                                          </p:spTgt>
                                        </p:tgtEl>
                                        <p:attrNameLst>
                                          <p:attrName>style.visibility</p:attrName>
                                        </p:attrNameLst>
                                      </p:cBhvr>
                                      <p:to>
                                        <p:strVal val="visible"/>
                                      </p:to>
                                    </p:set>
                                    <p:anim calcmode="lin" valueType="num">
                                      <p:cBhvr additive="base">
                                        <p:cTn id="7" dur="500" fill="hold"/>
                                        <p:tgtEl>
                                          <p:spTgt spid="3563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563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56355">
                                            <p:txEl>
                                              <p:pRg st="1" end="1"/>
                                            </p:txEl>
                                          </p:spTgt>
                                        </p:tgtEl>
                                        <p:attrNameLst>
                                          <p:attrName>style.visibility</p:attrName>
                                        </p:attrNameLst>
                                      </p:cBhvr>
                                      <p:to>
                                        <p:strVal val="visible"/>
                                      </p:to>
                                    </p:set>
                                    <p:anim calcmode="lin" valueType="num">
                                      <p:cBhvr additive="base">
                                        <p:cTn id="13" dur="500" fill="hold"/>
                                        <p:tgtEl>
                                          <p:spTgt spid="35635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563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56355">
                                            <p:txEl>
                                              <p:pRg st="2" end="2"/>
                                            </p:txEl>
                                          </p:spTgt>
                                        </p:tgtEl>
                                        <p:attrNameLst>
                                          <p:attrName>style.visibility</p:attrName>
                                        </p:attrNameLst>
                                      </p:cBhvr>
                                      <p:to>
                                        <p:strVal val="visible"/>
                                      </p:to>
                                    </p:set>
                                    <p:anim calcmode="lin" valueType="num">
                                      <p:cBhvr additive="base">
                                        <p:cTn id="19" dur="500" fill="hold"/>
                                        <p:tgtEl>
                                          <p:spTgt spid="35635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563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56355">
                                            <p:txEl>
                                              <p:pRg st="3" end="3"/>
                                            </p:txEl>
                                          </p:spTgt>
                                        </p:tgtEl>
                                        <p:attrNameLst>
                                          <p:attrName>style.visibility</p:attrName>
                                        </p:attrNameLst>
                                      </p:cBhvr>
                                      <p:to>
                                        <p:strVal val="visible"/>
                                      </p:to>
                                    </p:set>
                                    <p:anim calcmode="lin" valueType="num">
                                      <p:cBhvr additive="base">
                                        <p:cTn id="25" dur="500" fill="hold"/>
                                        <p:tgtEl>
                                          <p:spTgt spid="35635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5635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56355">
                                            <p:txEl>
                                              <p:pRg st="4" end="4"/>
                                            </p:txEl>
                                          </p:spTgt>
                                        </p:tgtEl>
                                        <p:attrNameLst>
                                          <p:attrName>style.visibility</p:attrName>
                                        </p:attrNameLst>
                                      </p:cBhvr>
                                      <p:to>
                                        <p:strVal val="visible"/>
                                      </p:to>
                                    </p:set>
                                    <p:anim calcmode="lin" valueType="num">
                                      <p:cBhvr additive="base">
                                        <p:cTn id="31" dur="500" fill="hold"/>
                                        <p:tgtEl>
                                          <p:spTgt spid="35635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5635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6355"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7"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19458"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21507" name="Rectangle 2"/>
          <p:cNvSpPr>
            <a:spLocks noGrp="1" noChangeArrowheads="1"/>
          </p:cNvSpPr>
          <p:nvPr>
            <p:ph type="title"/>
          </p:nvPr>
        </p:nvSpPr>
        <p:spPr>
          <a:xfrm>
            <a:off x="250825" y="620713"/>
            <a:ext cx="8229600" cy="550862"/>
          </a:xfrm>
        </p:spPr>
        <p:txBody>
          <a:bodyPr/>
          <a:lstStyle/>
          <a:p>
            <a:pPr eaLnBrk="1" hangingPunct="1"/>
            <a:r>
              <a:rPr lang="en-US" sz="3000" smtClean="0"/>
              <a:t>while</a:t>
            </a:r>
          </a:p>
        </p:txBody>
      </p:sp>
      <p:sp>
        <p:nvSpPr>
          <p:cNvPr id="179203" name="Rectangle 3"/>
          <p:cNvSpPr>
            <a:spLocks noGrp="1" noChangeArrowheads="1"/>
          </p:cNvSpPr>
          <p:nvPr>
            <p:ph type="body" idx="1"/>
          </p:nvPr>
        </p:nvSpPr>
        <p:spPr/>
        <p:txBody>
          <a:bodyPr/>
          <a:lstStyle/>
          <a:p>
            <a:pPr eaLnBrk="1" hangingPunct="1"/>
            <a:r>
              <a:rPr lang="en-US" sz="2000" smtClean="0"/>
              <a:t>Sintaksa:</a:t>
            </a:r>
          </a:p>
          <a:p>
            <a:pPr lvl="1" eaLnBrk="1" hangingPunct="1"/>
            <a:r>
              <a:rPr lang="en-US" sz="1800" smtClean="0">
                <a:latin typeface="Courier New" pitchFamily="49" charset="0"/>
              </a:rPr>
              <a:t>while pogoj</a:t>
            </a:r>
            <a:r>
              <a:rPr lang="sl-SI" sz="1800" smtClean="0">
                <a:latin typeface="Courier New" pitchFamily="49" charset="0"/>
              </a:rPr>
              <a:t> :</a:t>
            </a:r>
            <a:r>
              <a:rPr lang="en-US" sz="1800" smtClean="0">
                <a:latin typeface="Courier New" pitchFamily="49" charset="0"/>
              </a:rPr>
              <a:t> </a:t>
            </a:r>
            <a:r>
              <a:rPr lang="sl-SI" sz="1800" smtClean="0">
                <a:latin typeface="Courier New" pitchFamily="49" charset="0"/>
              </a:rPr>
              <a:t/>
            </a:r>
            <a:br>
              <a:rPr lang="sl-SI" sz="1800" smtClean="0">
                <a:latin typeface="Courier New" pitchFamily="49" charset="0"/>
              </a:rPr>
            </a:br>
            <a:r>
              <a:rPr lang="sl-SI" sz="1800" smtClean="0">
                <a:latin typeface="Courier New" pitchFamily="49" charset="0"/>
              </a:rPr>
              <a:t>   </a:t>
            </a:r>
            <a:r>
              <a:rPr lang="en-US" sz="1800" smtClean="0">
                <a:latin typeface="Courier New" pitchFamily="49" charset="0"/>
              </a:rPr>
              <a:t>stav</a:t>
            </a:r>
            <a:r>
              <a:rPr lang="sl-SI" sz="1800" smtClean="0">
                <a:latin typeface="Courier New" pitchFamily="49" charset="0"/>
              </a:rPr>
              <a:t>ek</a:t>
            </a:r>
            <a:r>
              <a:rPr lang="sl-SI" sz="1800" baseline="-25000" smtClean="0">
                <a:latin typeface="Courier New" pitchFamily="49" charset="0"/>
              </a:rPr>
              <a:t>1</a:t>
            </a:r>
            <a:r>
              <a:rPr lang="sl-SI" sz="1800" smtClean="0">
                <a:latin typeface="Courier New" pitchFamily="49" charset="0"/>
              </a:rPr>
              <a:t> </a:t>
            </a:r>
            <a:br>
              <a:rPr lang="sl-SI" sz="1800" smtClean="0">
                <a:latin typeface="Courier New" pitchFamily="49" charset="0"/>
              </a:rPr>
            </a:br>
            <a:r>
              <a:rPr lang="sl-SI" sz="1800" smtClean="0">
                <a:latin typeface="Courier New" pitchFamily="49" charset="0"/>
              </a:rPr>
              <a:t>   ...</a:t>
            </a:r>
            <a:br>
              <a:rPr lang="sl-SI" sz="1800" smtClean="0">
                <a:latin typeface="Courier New" pitchFamily="49" charset="0"/>
              </a:rPr>
            </a:br>
            <a:r>
              <a:rPr lang="sl-SI" sz="1800" smtClean="0">
                <a:latin typeface="Courier New" pitchFamily="49" charset="0"/>
              </a:rPr>
              <a:t>   stavek</a:t>
            </a:r>
            <a:r>
              <a:rPr lang="sl-SI" sz="1800" baseline="-25000" smtClean="0">
                <a:latin typeface="Courier New" pitchFamily="49" charset="0"/>
              </a:rPr>
              <a:t>n</a:t>
            </a:r>
            <a:r>
              <a:rPr lang="sl-SI" sz="1800" smtClean="0">
                <a:latin typeface="Courier New" pitchFamily="49" charset="0"/>
              </a:rPr>
              <a:t/>
            </a:r>
            <a:br>
              <a:rPr lang="sl-SI" sz="1800" smtClean="0">
                <a:latin typeface="Courier New" pitchFamily="49" charset="0"/>
              </a:rPr>
            </a:br>
            <a:endParaRPr lang="en-US" sz="1800" smtClean="0">
              <a:latin typeface="Courier New" pitchFamily="49" charset="0"/>
            </a:endParaRPr>
          </a:p>
          <a:p>
            <a:pPr eaLnBrk="1" hangingPunct="1"/>
            <a:r>
              <a:rPr lang="sl-SI" sz="2000" smtClean="0"/>
              <a:t>Zamikanje!</a:t>
            </a:r>
          </a:p>
          <a:p>
            <a:pPr eaLnBrk="1" hangingPunct="1"/>
            <a:r>
              <a:rPr lang="en-US" sz="2000" smtClean="0"/>
              <a:t>Izvajanje</a:t>
            </a:r>
          </a:p>
          <a:p>
            <a:pPr lvl="1" eaLnBrk="1" hangingPunct="1"/>
            <a:r>
              <a:rPr lang="en-US" sz="1800" smtClean="0"/>
              <a:t>Preveri pogoj.</a:t>
            </a:r>
            <a:r>
              <a:rPr lang="sl-SI" sz="1800" smtClean="0"/>
              <a:t> Č</a:t>
            </a:r>
            <a:r>
              <a:rPr lang="en-US" sz="1800" smtClean="0"/>
              <a:t>e je resničen, izvedi stav</a:t>
            </a:r>
            <a:r>
              <a:rPr lang="sl-SI" sz="1800" smtClean="0"/>
              <a:t>ke v telesu zanke (zamik)</a:t>
            </a:r>
            <a:r>
              <a:rPr lang="en-US" sz="1800" smtClean="0"/>
              <a:t>.</a:t>
            </a:r>
          </a:p>
          <a:p>
            <a:pPr lvl="1" eaLnBrk="1" hangingPunct="1"/>
            <a:r>
              <a:rPr lang="en-US" sz="1800" smtClean="0"/>
              <a:t>Preveri pogoj.</a:t>
            </a:r>
            <a:r>
              <a:rPr lang="sl-SI" sz="1800" smtClean="0"/>
              <a:t> </a:t>
            </a:r>
            <a:r>
              <a:rPr lang="en-US" sz="1800" smtClean="0"/>
              <a:t>Če je resničen, ponovno izvedi stavk</a:t>
            </a:r>
            <a:r>
              <a:rPr lang="sl-SI" sz="1800" smtClean="0"/>
              <a:t>e</a:t>
            </a:r>
            <a:r>
              <a:rPr lang="en-US" sz="1800" smtClean="0"/>
              <a:t>.</a:t>
            </a:r>
          </a:p>
          <a:p>
            <a:pPr lvl="1" eaLnBrk="1" hangingPunct="1"/>
            <a:r>
              <a:rPr lang="en-US" sz="1800" smtClean="0"/>
              <a:t>Preveri pogoj …</a:t>
            </a:r>
          </a:p>
          <a:p>
            <a:pPr eaLnBrk="1" hangingPunct="1"/>
            <a:r>
              <a:rPr lang="en-US" sz="2000" smtClean="0"/>
              <a:t>Dokler je logični pogoj izpolnjen, izvajaj </a:t>
            </a:r>
            <a:r>
              <a:rPr lang="sl-SI" sz="2000" smtClean="0"/>
              <a:t>"zamaknjene" </a:t>
            </a:r>
            <a:r>
              <a:rPr lang="en-US" sz="2000" smtClean="0"/>
              <a:t>stavk</a:t>
            </a:r>
            <a:r>
              <a:rPr lang="sl-SI" sz="2000" smtClean="0"/>
              <a:t>e</a:t>
            </a:r>
            <a:endParaRPr 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9203">
                                            <p:txEl>
                                              <p:pRg st="0" end="0"/>
                                            </p:txEl>
                                          </p:spTgt>
                                        </p:tgtEl>
                                        <p:attrNameLst>
                                          <p:attrName>style.visibility</p:attrName>
                                        </p:attrNameLst>
                                      </p:cBhvr>
                                      <p:to>
                                        <p:strVal val="visible"/>
                                      </p:to>
                                    </p:set>
                                    <p:animEffect transition="in" filter="box(in)">
                                      <p:cBhvr>
                                        <p:cTn id="7" dur="500"/>
                                        <p:tgtEl>
                                          <p:spTgt spid="1792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79203">
                                            <p:txEl>
                                              <p:pRg st="1" end="1"/>
                                            </p:txEl>
                                          </p:spTgt>
                                        </p:tgtEl>
                                        <p:attrNameLst>
                                          <p:attrName>style.visibility</p:attrName>
                                        </p:attrNameLst>
                                      </p:cBhvr>
                                      <p:to>
                                        <p:strVal val="visible"/>
                                      </p:to>
                                    </p:set>
                                    <p:animEffect transition="in" filter="box(in)">
                                      <p:cBhvr>
                                        <p:cTn id="12" dur="500"/>
                                        <p:tgtEl>
                                          <p:spTgt spid="1792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79203">
                                            <p:txEl>
                                              <p:pRg st="2" end="2"/>
                                            </p:txEl>
                                          </p:spTgt>
                                        </p:tgtEl>
                                        <p:attrNameLst>
                                          <p:attrName>style.visibility</p:attrName>
                                        </p:attrNameLst>
                                      </p:cBhvr>
                                      <p:to>
                                        <p:strVal val="visible"/>
                                      </p:to>
                                    </p:set>
                                    <p:animEffect transition="in" filter="box(in)">
                                      <p:cBhvr>
                                        <p:cTn id="17" dur="500"/>
                                        <p:tgtEl>
                                          <p:spTgt spid="1792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79203">
                                            <p:txEl>
                                              <p:pRg st="3" end="3"/>
                                            </p:txEl>
                                          </p:spTgt>
                                        </p:tgtEl>
                                        <p:attrNameLst>
                                          <p:attrName>style.visibility</p:attrName>
                                        </p:attrNameLst>
                                      </p:cBhvr>
                                      <p:to>
                                        <p:strVal val="visible"/>
                                      </p:to>
                                    </p:set>
                                    <p:animEffect transition="in" filter="box(in)">
                                      <p:cBhvr>
                                        <p:cTn id="22" dur="500"/>
                                        <p:tgtEl>
                                          <p:spTgt spid="17920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79203">
                                            <p:txEl>
                                              <p:pRg st="4" end="4"/>
                                            </p:txEl>
                                          </p:spTgt>
                                        </p:tgtEl>
                                        <p:attrNameLst>
                                          <p:attrName>style.visibility</p:attrName>
                                        </p:attrNameLst>
                                      </p:cBhvr>
                                      <p:to>
                                        <p:strVal val="visible"/>
                                      </p:to>
                                    </p:set>
                                    <p:animEffect transition="in" filter="box(in)">
                                      <p:cBhvr>
                                        <p:cTn id="27" dur="500"/>
                                        <p:tgtEl>
                                          <p:spTgt spid="17920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79203">
                                            <p:txEl>
                                              <p:pRg st="5" end="5"/>
                                            </p:txEl>
                                          </p:spTgt>
                                        </p:tgtEl>
                                        <p:attrNameLst>
                                          <p:attrName>style.visibility</p:attrName>
                                        </p:attrNameLst>
                                      </p:cBhvr>
                                      <p:to>
                                        <p:strVal val="visible"/>
                                      </p:to>
                                    </p:set>
                                    <p:animEffect transition="in" filter="box(in)">
                                      <p:cBhvr>
                                        <p:cTn id="32" dur="500"/>
                                        <p:tgtEl>
                                          <p:spTgt spid="17920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79203">
                                            <p:txEl>
                                              <p:pRg st="6" end="6"/>
                                            </p:txEl>
                                          </p:spTgt>
                                        </p:tgtEl>
                                        <p:attrNameLst>
                                          <p:attrName>style.visibility</p:attrName>
                                        </p:attrNameLst>
                                      </p:cBhvr>
                                      <p:to>
                                        <p:strVal val="visible"/>
                                      </p:to>
                                    </p:set>
                                    <p:animEffect transition="in" filter="box(in)">
                                      <p:cBhvr>
                                        <p:cTn id="37" dur="500"/>
                                        <p:tgtEl>
                                          <p:spTgt spid="17920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79203">
                                            <p:txEl>
                                              <p:pRg st="7" end="7"/>
                                            </p:txEl>
                                          </p:spTgt>
                                        </p:tgtEl>
                                        <p:attrNameLst>
                                          <p:attrName>style.visibility</p:attrName>
                                        </p:attrNameLst>
                                      </p:cBhvr>
                                      <p:to>
                                        <p:strVal val="visible"/>
                                      </p:to>
                                    </p:set>
                                    <p:animEffect transition="in" filter="box(in)">
                                      <p:cBhvr>
                                        <p:cTn id="42" dur="500"/>
                                        <p:tgtEl>
                                          <p:spTgt spid="17920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3" grpId="0" build="p" bldLvl="2"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1028"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1029" name="Rectangle 6"/>
          <p:cNvSpPr>
            <a:spLocks noGrp="1" noChangeArrowheads="1"/>
          </p:cNvSpPr>
          <p:nvPr>
            <p:ph type="title"/>
          </p:nvPr>
        </p:nvSpPr>
        <p:spPr/>
        <p:txBody>
          <a:bodyPr/>
          <a:lstStyle/>
          <a:p>
            <a:pPr eaLnBrk="1" hangingPunct="1"/>
            <a:r>
              <a:rPr lang="en-US" smtClean="0"/>
              <a:t>While</a:t>
            </a:r>
            <a:r>
              <a:rPr lang="sl-SI" smtClean="0"/>
              <a:t> – shematski prikaz</a:t>
            </a:r>
            <a:endParaRPr lang="en-US" smtClean="0"/>
          </a:p>
        </p:txBody>
      </p:sp>
      <p:grpSp>
        <p:nvGrpSpPr>
          <p:cNvPr id="1030" name="Group 7"/>
          <p:cNvGrpSpPr>
            <a:grpSpLocks/>
          </p:cNvGrpSpPr>
          <p:nvPr/>
        </p:nvGrpSpPr>
        <p:grpSpPr bwMode="auto">
          <a:xfrm>
            <a:off x="1143000" y="2286000"/>
            <a:ext cx="5857875" cy="3621088"/>
            <a:chOff x="1142976" y="2285992"/>
            <a:chExt cx="5857916" cy="3621088"/>
          </a:xfrm>
        </p:grpSpPr>
        <p:graphicFrame>
          <p:nvGraphicFramePr>
            <p:cNvPr id="1026" name="Object 4"/>
            <p:cNvGraphicFramePr>
              <a:graphicFrameLocks noChangeAspect="1"/>
            </p:cNvGraphicFramePr>
            <p:nvPr/>
          </p:nvGraphicFramePr>
          <p:xfrm>
            <a:off x="1142976" y="2428868"/>
            <a:ext cx="5857916" cy="3478212"/>
          </p:xfrm>
          <a:graphic>
            <a:graphicData uri="http://schemas.openxmlformats.org/presentationml/2006/ole">
              <mc:AlternateContent xmlns:mc="http://schemas.openxmlformats.org/markup-compatibility/2006">
                <mc:Choice xmlns:v="urn:schemas-microsoft-com:vml" Requires="v">
                  <p:oleObj spid="_x0000_s1027" name="Document" r:id="rId4" imgW="3326699" imgH="2014555" progId="Word.Document.8">
                    <p:embed/>
                  </p:oleObj>
                </mc:Choice>
                <mc:Fallback>
                  <p:oleObj name="Document" r:id="rId4" imgW="3326699" imgH="2014555" progId="Word.Documen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2976" y="2428868"/>
                          <a:ext cx="5857916" cy="3478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1" name="Line 5"/>
            <p:cNvSpPr>
              <a:spLocks noChangeShapeType="1"/>
            </p:cNvSpPr>
            <p:nvPr/>
          </p:nvSpPr>
          <p:spPr bwMode="auto">
            <a:xfrm>
              <a:off x="3143240" y="2285992"/>
              <a:ext cx="0" cy="1287463"/>
            </a:xfrm>
            <a:prstGeom prst="line">
              <a:avLst/>
            </a:prstGeom>
            <a:noFill/>
            <a:ln w="28575">
              <a:solidFill>
                <a:schemeClr val="tx1"/>
              </a:solidFill>
              <a:round/>
              <a:headEnd/>
              <a:tailEnd/>
            </a:ln>
          </p:spPr>
          <p:txBody>
            <a:bodyPr wrap="none" anchor="ctr"/>
            <a:lstStyle/>
            <a:p>
              <a:endParaRPr lang="sl-SI"/>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sl-SI"/>
              <a:t>Matija Lokar, FMF</a:t>
            </a:r>
          </a:p>
        </p:txBody>
      </p:sp>
      <p:sp>
        <p:nvSpPr>
          <p:cNvPr id="24578" name="Footer Placeholder 4"/>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endParaRPr lang="sl-SI" smtClean="0"/>
          </a:p>
        </p:txBody>
      </p:sp>
      <p:sp>
        <p:nvSpPr>
          <p:cNvPr id="26627" name="Rectangle 2"/>
          <p:cNvSpPr>
            <a:spLocks noGrp="1" noChangeArrowheads="1"/>
          </p:cNvSpPr>
          <p:nvPr>
            <p:ph type="title"/>
          </p:nvPr>
        </p:nvSpPr>
        <p:spPr/>
        <p:txBody>
          <a:bodyPr/>
          <a:lstStyle/>
          <a:p>
            <a:pPr eaLnBrk="1" hangingPunct="1"/>
            <a:r>
              <a:rPr lang="sl-SI" smtClean="0"/>
              <a:t>Zgled - Janezek</a:t>
            </a:r>
            <a:endParaRPr lang="en-US" smtClean="0"/>
          </a:p>
        </p:txBody>
      </p:sp>
      <p:sp>
        <p:nvSpPr>
          <p:cNvPr id="26628" name="Rectangle 3"/>
          <p:cNvSpPr>
            <a:spLocks noGrp="1" noChangeArrowheads="1"/>
          </p:cNvSpPr>
          <p:nvPr>
            <p:ph type="body" idx="1"/>
          </p:nvPr>
        </p:nvSpPr>
        <p:spPr/>
        <p:txBody>
          <a:bodyPr/>
          <a:lstStyle/>
          <a:p>
            <a:pPr eaLnBrk="1" hangingPunct="1"/>
            <a:r>
              <a:rPr lang="sl-SI" sz="2200" smtClean="0"/>
              <a:t>kaj ponavljamo:</a:t>
            </a:r>
          </a:p>
          <a:p>
            <a:pPr lvl="1" eaLnBrk="1" hangingPunct="1"/>
            <a:r>
              <a:rPr lang="sl-SI" sz="2000" smtClean="0"/>
              <a:t>izpis stavka</a:t>
            </a:r>
          </a:p>
          <a:p>
            <a:pPr eaLnBrk="1" hangingPunct="1"/>
            <a:r>
              <a:rPr lang="sl-SI" sz="2200" smtClean="0"/>
              <a:t>pogoj:</a:t>
            </a:r>
          </a:p>
          <a:p>
            <a:pPr lvl="1" eaLnBrk="1" hangingPunct="1"/>
            <a:r>
              <a:rPr lang="sl-SI" sz="2000" smtClean="0"/>
              <a:t>dokler ne izpišemo 100 stavkov</a:t>
            </a:r>
          </a:p>
          <a:p>
            <a:pPr lvl="1" eaLnBrk="1" hangingPunct="1"/>
            <a:r>
              <a:rPr lang="sl-SI" sz="2000" smtClean="0"/>
              <a:t>torej moramo šteti izpisane stavke</a:t>
            </a:r>
          </a:p>
          <a:p>
            <a:pPr lvl="1" eaLnBrk="1" hangingPunct="1"/>
            <a:r>
              <a:rPr lang="sl-SI" sz="2000" smtClean="0">
                <a:latin typeface="Courier New" pitchFamily="49" charset="0"/>
              </a:rPr>
              <a:t>izpisanihStavkov &lt; 100</a:t>
            </a:r>
          </a:p>
          <a:p>
            <a:pPr eaLnBrk="1" hangingPunct="1"/>
            <a:r>
              <a:rPr lang="sl-SI" sz="2200" smtClean="0"/>
              <a:t>pred začetkom ponavljanja</a:t>
            </a:r>
          </a:p>
          <a:p>
            <a:pPr lvl="1" eaLnBrk="1" hangingPunct="1"/>
            <a:r>
              <a:rPr lang="sl-SI" sz="2000" smtClean="0"/>
              <a:t>izpisanih stavkov še ni</a:t>
            </a:r>
          </a:p>
          <a:p>
            <a:pPr lvl="2" eaLnBrk="1" hangingPunct="1"/>
            <a:r>
              <a:rPr lang="sl-SI" sz="1900" smtClean="0">
                <a:latin typeface="Courier New" pitchFamily="49" charset="0"/>
              </a:rPr>
              <a:t>izpisanihStavkov = 0</a:t>
            </a:r>
          </a:p>
          <a:p>
            <a:pPr eaLnBrk="1" hangingPunct="1"/>
            <a:r>
              <a:rPr lang="sl-SI" sz="2200" smtClean="0"/>
              <a:t>v zanki</a:t>
            </a:r>
          </a:p>
          <a:p>
            <a:pPr lvl="1" eaLnBrk="1" hangingPunct="1"/>
            <a:r>
              <a:rPr lang="sl-SI" sz="2000" smtClean="0"/>
              <a:t>izpišemo stavek</a:t>
            </a:r>
          </a:p>
          <a:p>
            <a:pPr lvl="1" eaLnBrk="1" hangingPunct="1"/>
            <a:r>
              <a:rPr lang="sl-SI" sz="2000" smtClean="0"/>
              <a:t>števec izpisanih stavkov povečamo za 1</a:t>
            </a:r>
          </a:p>
          <a:p>
            <a:pPr lvl="2" eaLnBrk="1" hangingPunct="1"/>
            <a:r>
              <a:rPr lang="sl-SI" sz="1900" smtClean="0">
                <a:latin typeface="Courier New" pitchFamily="49" charset="0"/>
              </a:rPr>
              <a:t>izpisanihStavkov = izpisanihStavkov + 1</a:t>
            </a:r>
            <a:endParaRPr lang="en-US" sz="1900" smtClean="0">
              <a:latin typeface="Courier New" pitchFamily="49"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O_predmetu_ŠPIRI_UP</Template>
  <TotalTime>1657</TotalTime>
  <Words>2061</Words>
  <Application>Microsoft Office PowerPoint</Application>
  <PresentationFormat>On-screen Show (4:3)</PresentationFormat>
  <Paragraphs>327</Paragraphs>
  <Slides>32</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Equity</vt:lpstr>
      <vt:lpstr>Document</vt:lpstr>
      <vt:lpstr>Python</vt:lpstr>
      <vt:lpstr>Izpiši števila od 1 do 20</vt:lpstr>
      <vt:lpstr>Kaznovani Janezek</vt:lpstr>
      <vt:lpstr>Kaznovani Janezek II</vt:lpstr>
      <vt:lpstr>Kaznovani Janezek III</vt:lpstr>
      <vt:lpstr>ZANKE</vt:lpstr>
      <vt:lpstr>while</vt:lpstr>
      <vt:lpstr>While – shematski prikaz</vt:lpstr>
      <vt:lpstr>Zgled - Janezek</vt:lpstr>
      <vt:lpstr>Janezek : program</vt:lpstr>
      <vt:lpstr>Kvaliteta računalniške kocke</vt:lpstr>
      <vt:lpstr>Kvaliteta računalniške kocke : program</vt:lpstr>
      <vt:lpstr>While – zgled</vt:lpstr>
      <vt:lpstr>While – zgled</vt:lpstr>
      <vt:lpstr>Izpiši števila od 1 do 20</vt:lpstr>
      <vt:lpstr>Izpiši števila od 1 do 20</vt:lpstr>
      <vt:lpstr>Števec ponovitev</vt:lpstr>
      <vt:lpstr>Izpis števil od a do b</vt:lpstr>
      <vt:lpstr>Izpis števil od a do b - program</vt:lpstr>
      <vt:lpstr>Koliko metov do šestice</vt:lpstr>
      <vt:lpstr>Koliko metov do šestice : program</vt:lpstr>
      <vt:lpstr>Kako sestavljamo program z zanko</vt:lpstr>
      <vt:lpstr>Zgledi</vt:lpstr>
      <vt:lpstr>Prodaja limon - nadaljevanje</vt:lpstr>
      <vt:lpstr>Ugibanje števila</vt:lpstr>
      <vt:lpstr>Ugibanje števila - zanka</vt:lpstr>
      <vt:lpstr>Prodaja limon – nadaljevanje 2</vt:lpstr>
      <vt:lpstr>V Butalah menjajo valuto</vt:lpstr>
      <vt:lpstr>V Butalah menjajo valuto : ideja</vt:lpstr>
      <vt:lpstr>V Butalah menjajo valuto : program</vt:lpstr>
      <vt:lpstr>Zanke</vt:lpstr>
      <vt:lpstr>Zanke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Matija Lokar</dc:creator>
  <cp:lastModifiedBy>Matija Lokar</cp:lastModifiedBy>
  <cp:revision>60</cp:revision>
  <dcterms:created xsi:type="dcterms:W3CDTF">2009-10-14T11:33:25Z</dcterms:created>
  <dcterms:modified xsi:type="dcterms:W3CDTF">2011-11-07T07:07:19Z</dcterms:modified>
</cp:coreProperties>
</file>