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6" r:id="rId17"/>
    <p:sldId id="277" r:id="rId1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FF36B4-2BC8-4997-942C-9878543899E3}" type="datetimeFigureOut">
              <a:rPr lang="sl-SI"/>
              <a:pPr>
                <a:defRPr/>
              </a:pPr>
              <a:t>15.10.2010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359944-D499-46F5-B41A-4D4E8DA58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8440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0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5786438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BD6BC7-213B-4733-AE4B-A66F0B22A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5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45CAA-1FF1-4EE2-9033-38F614506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2168D-B12A-41B2-BF6F-7774226FA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C9C0-1009-4C86-9250-17ABE6D0F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31905C-D882-41B6-AB3A-29AF5A9F7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E4787-1831-4D42-A2C7-940A26C12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D2612-5E1E-41AA-9B24-1D7AFC44B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76CB8-48B0-42D2-973F-3056316C6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59BCF-0165-49F7-8CB3-BFD944E20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9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A6F3A8-1CC8-412A-B7ED-757E45F9C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/>
      <p:bldP spid="11" grpId="0" build="p" bldLvl="5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561099-7F04-4349-89C9-C62933149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 autoUpdateAnimBg="0"/>
      <p:bldP spid="3" grpId="0" build="p" bldLvl="5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AE7B90D-EC3E-4DC8-848E-C2C04E959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8" descr="CC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86" r:id="rId8"/>
    <p:sldLayoutId id="2147483687" r:id="rId9"/>
    <p:sldLayoutId id="2147483678" r:id="rId10"/>
    <p:sldLayoutId id="21474836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/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sl-SI" sz="2200" smtClean="0">
                <a:latin typeface="Arial" charset="0"/>
              </a:rPr>
              <a:t>Zakaj?</a:t>
            </a:r>
          </a:p>
          <a:p>
            <a:pPr>
              <a:buFont typeface="Arial" charset="0"/>
              <a:buNone/>
            </a:pPr>
            <a:r>
              <a:rPr lang="sl-SI" sz="2200" smtClean="0">
                <a:latin typeface="Arial" charset="0"/>
              </a:rPr>
              <a:t>Kako delimo?</a:t>
            </a:r>
            <a:endParaRPr lang="en-GB" sz="2200" smtClean="0">
              <a:latin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 anchor="b"/>
          <a:lstStyle/>
          <a:p>
            <a:r>
              <a:rPr lang="sl-SI" sz="4500" smtClean="0"/>
              <a:t>Funkcije</a:t>
            </a:r>
            <a:endParaRPr lang="en-GB" sz="4500" smtClean="0"/>
          </a:p>
        </p:txBody>
      </p:sp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l-SI" sz="1200" smtClean="0"/>
          </a:p>
        </p:txBody>
      </p:sp>
      <p:sp>
        <p:nvSpPr>
          <p:cNvPr id="5122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581B4D00-C4A1-4349-A35E-BC276A263EA5}" type="slidenum">
              <a:rPr lang="sl-SI">
                <a:solidFill>
                  <a:schemeClr val="tx1"/>
                </a:solidFill>
              </a:rPr>
              <a:pPr algn="r">
                <a:defRPr/>
              </a:pPr>
              <a:t>1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14341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Funkcija šef </a:t>
            </a:r>
          </a:p>
        </p:txBody>
      </p:sp>
      <p:sp>
        <p:nvSpPr>
          <p:cNvPr id="23554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def šef(m, n, ime):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delavec1(n, ime)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000" dirty="0" smtClean="0">
                <a:latin typeface="Courier New" pitchFamily="49" charset="0"/>
              </a:rPr>
              <a:t> </a:t>
            </a:r>
            <a:r>
              <a:rPr lang="sl-SI" sz="100" dirty="0" smtClean="0">
                <a:latin typeface="Courier New" pitchFamily="49" charset="0"/>
              </a:rPr>
              <a:t>   </a:t>
            </a:r>
            <a:endParaRPr lang="sl-SI" sz="10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i = 1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while i &lt;= m: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    delavec2(n, ime)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>
                <a:latin typeface="Courier New" pitchFamily="49" charset="0"/>
              </a:rPr>
              <a:t> </a:t>
            </a:r>
            <a:r>
              <a:rPr lang="sl-SI" sz="2000" dirty="0" smtClean="0">
                <a:latin typeface="Courier New" pitchFamily="49" charset="0"/>
              </a:rPr>
              <a:t>       i = i + 1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500" dirty="0" smtClean="0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delavec3(n, ime)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000" dirty="0" smtClean="0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i =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while i &lt;= m 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    delavec2(n, ime)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    i = i + 1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900" dirty="0" smtClean="0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2000" dirty="0" smtClean="0">
                <a:latin typeface="Courier New" pitchFamily="49" charset="0"/>
              </a:rPr>
              <a:t>    delavec1(n, ime)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BC990-59C0-4948-B630-5827CBE2B31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355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Recesija</a:t>
            </a:r>
          </a:p>
        </p:txBody>
      </p:sp>
      <p:sp>
        <p:nvSpPr>
          <p:cNvPr id="24578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2000" smtClean="0"/>
              <a:t>Delavca 1 in 2 delata zelo podobno delo. </a:t>
            </a:r>
          </a:p>
          <a:p>
            <a:pPr lvl="1"/>
            <a:r>
              <a:rPr lang="pl-PL" sz="1800" smtClean="0"/>
              <a:t>Izpišeta en znak, potem (</a:t>
            </a:r>
            <a:r>
              <a:rPr lang="sl-SI" sz="1800" smtClean="0">
                <a:latin typeface="Courier New" pitchFamily="49" charset="0"/>
              </a:rPr>
              <a:t>2n + len(ime)</a:t>
            </a:r>
            <a:r>
              <a:rPr lang="pl-PL" sz="1800" smtClean="0"/>
              <a:t>-krat izpišeta drug znak in nato še enkrat prvi znak. </a:t>
            </a:r>
          </a:p>
          <a:p>
            <a:r>
              <a:rPr lang="pl-PL" sz="2000" smtClean="0"/>
              <a:t>Šef:  raje kot dva delavca, izučil enega delavca za bolj zahtevno delo. </a:t>
            </a:r>
          </a:p>
          <a:p>
            <a:r>
              <a:rPr lang="pl-PL" sz="2000" smtClean="0"/>
              <a:t>Sestavimo lahko funkcijo, ki je bolj splošna in se jo da uporabiti večkrat. </a:t>
            </a:r>
          </a:p>
          <a:p>
            <a:r>
              <a:rPr lang="pl-PL" sz="2000" smtClean="0"/>
              <a:t>Zakaj bi bilo to koristno za šefa? </a:t>
            </a:r>
          </a:p>
          <a:p>
            <a:pPr lvl="1"/>
            <a:r>
              <a:rPr lang="pl-PL" sz="1800" smtClean="0"/>
              <a:t>Zato, ker bo lahko zaposloval manj delavcev. </a:t>
            </a:r>
          </a:p>
          <a:p>
            <a:r>
              <a:rPr lang="pl-PL" sz="2000" smtClean="0"/>
              <a:t>Iz vidika programiranja </a:t>
            </a:r>
          </a:p>
          <a:p>
            <a:pPr lvl="1"/>
            <a:r>
              <a:rPr lang="pl-PL" sz="1800" smtClean="0"/>
              <a:t>odvečne stvari ne ponavljajo večkrat. </a:t>
            </a:r>
          </a:p>
          <a:p>
            <a:pPr lvl="1"/>
            <a:r>
              <a:rPr lang="pl-PL" sz="1800" smtClean="0"/>
              <a:t>Če že enkrat napišemo kodo, ki se bo večkrat ponavljala, nam jo ni potrebno pisati na večih mestih še enkrat. </a:t>
            </a:r>
            <a:endParaRPr lang="sl-SI" sz="1800" smtClean="0"/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95B6C-680D-4B3F-8A38-41F54FAB9CF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458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“Združena delavca”</a:t>
            </a:r>
          </a:p>
        </p:txBody>
      </p:sp>
      <p:sp>
        <p:nvSpPr>
          <p:cNvPr id="25602" name="Rectangle 3"/>
          <p:cNvSpPr>
            <a:spLocks noGrp="1"/>
          </p:cNvSpPr>
          <p:nvPr>
            <p:ph sz="quarter" idx="1"/>
          </p:nvPr>
        </p:nvSpPr>
        <p:spPr>
          <a:xfrm>
            <a:off x="914400" y="2000250"/>
            <a:ext cx="7772400" cy="401955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2000" smtClean="0">
                <a:latin typeface="Courier New" pitchFamily="49" charset="0"/>
              </a:rPr>
              <a:t>def delavec12(n, ime, znak1, znak2):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2000" smtClean="0">
                <a:latin typeface="Courier New" pitchFamily="49" charset="0"/>
              </a:rPr>
              <a:t>    dol = 2*n + len(ime)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2000" smtClean="0">
                <a:latin typeface="Courier New" pitchFamily="49" charset="0"/>
              </a:rPr>
              <a:t>    rez = znak1 + dol*znak2 + znak1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2000" smtClean="0">
                <a:latin typeface="Courier New" pitchFamily="49" charset="0"/>
              </a:rPr>
              <a:t>    print(rez)</a:t>
            </a:r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F177A-CAC8-4AED-B319-2C19280090F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5605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Spremenjena šefova funkcija</a:t>
            </a:r>
          </a:p>
        </p:txBody>
      </p:sp>
      <p:sp>
        <p:nvSpPr>
          <p:cNvPr id="26626" name="Rectangle 3"/>
          <p:cNvSpPr>
            <a:spLocks noGrp="1"/>
          </p:cNvSpPr>
          <p:nvPr>
            <p:ph sz="quarter" idx="1"/>
          </p:nvPr>
        </p:nvSpPr>
        <p:spPr>
          <a:xfrm>
            <a:off x="914400" y="1714500"/>
            <a:ext cx="7772400" cy="43053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err="1" smtClean="0">
                <a:latin typeface="Courier New" pitchFamily="49" charset="0"/>
              </a:rPr>
              <a:t>def</a:t>
            </a:r>
            <a:r>
              <a:rPr lang="sl-SI" sz="1600" dirty="0" smtClean="0">
                <a:latin typeface="Courier New" pitchFamily="49" charset="0"/>
              </a:rPr>
              <a:t> šef(m, n, ime):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delavec12(n, ime, "+", "-")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i =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</a:t>
            </a:r>
            <a:r>
              <a:rPr lang="sl-SI" sz="1600" dirty="0" err="1" smtClean="0">
                <a:latin typeface="Courier New" pitchFamily="49" charset="0"/>
              </a:rPr>
              <a:t>while</a:t>
            </a:r>
            <a:r>
              <a:rPr lang="sl-SI" sz="1600" dirty="0" smtClean="0">
                <a:latin typeface="Courier New" pitchFamily="49" charset="0"/>
              </a:rPr>
              <a:t> i &lt;= m : # naloga naj se izvede m-krat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    delavec12(n, ime, "|", " ")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    i = </a:t>
            </a:r>
            <a:r>
              <a:rPr lang="sl-SI" sz="1600" dirty="0" err="1" smtClean="0">
                <a:latin typeface="Courier New" pitchFamily="49" charset="0"/>
              </a:rPr>
              <a:t>i</a:t>
            </a:r>
            <a:r>
              <a:rPr lang="sl-SI" sz="1600" dirty="0" smtClean="0">
                <a:latin typeface="Courier New" pitchFamily="49" charset="0"/>
              </a:rPr>
              <a:t> + 1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delavec3(n, ime)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i =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</a:t>
            </a:r>
            <a:r>
              <a:rPr lang="sl-SI" sz="1600" dirty="0" err="1" smtClean="0">
                <a:latin typeface="Courier New" pitchFamily="49" charset="0"/>
              </a:rPr>
              <a:t>while</a:t>
            </a:r>
            <a:r>
              <a:rPr lang="sl-SI" sz="1600" dirty="0" smtClean="0">
                <a:latin typeface="Courier New" pitchFamily="49" charset="0"/>
              </a:rPr>
              <a:t> i &lt;= m : # naloga naj se izvede m-krat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    delavec12(n, ime, "|", " ")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    i = </a:t>
            </a:r>
            <a:r>
              <a:rPr lang="sl-SI" sz="1600" dirty="0" err="1" smtClean="0">
                <a:latin typeface="Courier New" pitchFamily="49" charset="0"/>
              </a:rPr>
              <a:t>i</a:t>
            </a:r>
            <a:r>
              <a:rPr lang="sl-SI" sz="1600" dirty="0" smtClean="0">
                <a:latin typeface="Courier New" pitchFamily="49" charset="0"/>
              </a:rPr>
              <a:t> + 1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600" dirty="0" smtClean="0">
                <a:latin typeface="Courier New" pitchFamily="49" charset="0"/>
              </a:rPr>
              <a:t>    delavec12(n, ime, "+", "-")</a:t>
            </a:r>
          </a:p>
        </p:txBody>
      </p:sp>
      <p:sp>
        <p:nvSpPr>
          <p:cNvPr id="2662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84A55-4E85-4511-BF3D-392B4B54672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Šef gre na delo</a:t>
            </a:r>
          </a:p>
        </p:txBody>
      </p:sp>
      <p:sp>
        <p:nvSpPr>
          <p:cNvPr id="27650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Tudi šefu mora nekdo naročiti, naj prične s svojim opravilom.</a:t>
            </a:r>
          </a:p>
          <a:p>
            <a:r>
              <a:rPr lang="sl-SI" dirty="0" smtClean="0"/>
              <a:t>To naredimo tako, da pokličemo to funkcijo z ustreznimi podatki. </a:t>
            </a:r>
          </a:p>
          <a:p>
            <a:r>
              <a:rPr lang="sl-SI" dirty="0" smtClean="0"/>
              <a:t>To bomo storili v programu z </a:t>
            </a:r>
          </a:p>
          <a:p>
            <a:r>
              <a:rPr lang="sl-SI" dirty="0" smtClean="0"/>
              <a:t>     </a:t>
            </a:r>
            <a:r>
              <a:rPr lang="sl-SI" dirty="0" smtClean="0">
                <a:latin typeface="Courier New" pitchFamily="49" charset="0"/>
              </a:rPr>
              <a:t>sef(2, 5, "Janez Novak")</a:t>
            </a:r>
          </a:p>
          <a:p>
            <a:r>
              <a:rPr lang="sl-SI" dirty="0" smtClean="0"/>
              <a:t>Seveda uporabimo bolj smiselna imena. Npr.</a:t>
            </a:r>
          </a:p>
          <a:p>
            <a:pPr lvl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izpisImenaVOkvirju</a:t>
            </a:r>
            <a:endParaRPr lang="sl-SI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izpisRobneVrstice</a:t>
            </a:r>
            <a:endParaRPr lang="sl-SI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izpisPrazneVrstice</a:t>
            </a:r>
            <a:endParaRPr lang="sl-SI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izpisSrednjeVrstice</a:t>
            </a:r>
            <a:endParaRPr lang="sl-SI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F0AA1-0DA3-45AA-BD6C-F67C78A0F45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7653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Program I</a:t>
            </a:r>
          </a:p>
        </p:txBody>
      </p:sp>
      <p:sp>
        <p:nvSpPr>
          <p:cNvPr id="28674" name="Rectangle 3"/>
          <p:cNvSpPr>
            <a:spLocks noGrp="1"/>
          </p:cNvSpPr>
          <p:nvPr>
            <p:ph sz="quarter" idx="1"/>
          </p:nvPr>
        </p:nvSpPr>
        <p:spPr>
          <a:xfrm>
            <a:off x="976064" y="14478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err="1" smtClean="0">
                <a:latin typeface="Courier New" pitchFamily="49" charset="0"/>
              </a:rPr>
              <a:t>def</a:t>
            </a:r>
            <a:r>
              <a:rPr lang="sl-SI" sz="1200" dirty="0" smtClean="0">
                <a:latin typeface="Courier New" pitchFamily="49" charset="0"/>
              </a:rPr>
              <a:t> </a:t>
            </a:r>
            <a:r>
              <a:rPr lang="sl-SI" sz="1200" dirty="0" err="1" smtClean="0">
                <a:latin typeface="Courier New" pitchFamily="49" charset="0"/>
              </a:rPr>
              <a:t>izpisVrstice</a:t>
            </a:r>
            <a:r>
              <a:rPr lang="sl-SI" sz="1200" dirty="0" smtClean="0">
                <a:latin typeface="Courier New" pitchFamily="49" charset="0"/>
              </a:rPr>
              <a:t>(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, ime, </a:t>
            </a:r>
            <a:r>
              <a:rPr lang="sl-SI" sz="1200" dirty="0" err="1" smtClean="0">
                <a:latin typeface="Courier New" pitchFamily="49" charset="0"/>
              </a:rPr>
              <a:t>robniZnak</a:t>
            </a:r>
            <a:r>
              <a:rPr lang="sl-SI" sz="1200" dirty="0" smtClean="0">
                <a:latin typeface="Courier New" pitchFamily="49" charset="0"/>
              </a:rPr>
              <a:t>, </a:t>
            </a:r>
            <a:r>
              <a:rPr lang="sl-SI" sz="1200" dirty="0" err="1" smtClean="0">
                <a:latin typeface="Courier New" pitchFamily="49" charset="0"/>
              </a:rPr>
              <a:t>vmesniZnak</a:t>
            </a:r>
            <a:r>
              <a:rPr lang="sl-SI" sz="1200" dirty="0" smtClean="0">
                <a:latin typeface="Courier New" pitchFamily="49" charset="0"/>
              </a:rPr>
              <a:t>):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dol = 2* 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 + len(ime)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rez = </a:t>
            </a:r>
            <a:r>
              <a:rPr lang="sl-SI" sz="1200" dirty="0" err="1" smtClean="0">
                <a:latin typeface="Courier New" pitchFamily="49" charset="0"/>
              </a:rPr>
              <a:t>robniZnak</a:t>
            </a:r>
            <a:r>
              <a:rPr lang="sl-SI" sz="1200" dirty="0" smtClean="0">
                <a:latin typeface="Courier New" pitchFamily="49" charset="0"/>
              </a:rPr>
              <a:t> + dol*</a:t>
            </a:r>
            <a:r>
              <a:rPr lang="sl-SI" sz="1200" dirty="0" err="1" smtClean="0">
                <a:latin typeface="Courier New" pitchFamily="49" charset="0"/>
              </a:rPr>
              <a:t>vmesniZnak</a:t>
            </a:r>
            <a:r>
              <a:rPr lang="sl-SI" sz="1200" dirty="0" smtClean="0">
                <a:latin typeface="Courier New" pitchFamily="49" charset="0"/>
              </a:rPr>
              <a:t> + </a:t>
            </a:r>
            <a:r>
              <a:rPr lang="sl-SI" sz="1200" dirty="0" err="1" smtClean="0">
                <a:latin typeface="Courier New" pitchFamily="49" charset="0"/>
              </a:rPr>
              <a:t>robniZnak</a:t>
            </a:r>
            <a:endParaRPr lang="sl-SI" sz="12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</a:t>
            </a:r>
            <a:r>
              <a:rPr lang="sl-SI" sz="1200" dirty="0" err="1" smtClean="0">
                <a:latin typeface="Courier New" pitchFamily="49" charset="0"/>
              </a:rPr>
              <a:t>print</a:t>
            </a:r>
            <a:r>
              <a:rPr lang="sl-SI" sz="1200" dirty="0" smtClean="0">
                <a:latin typeface="Courier New" pitchFamily="49" charset="0"/>
              </a:rPr>
              <a:t>(rez)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err="1" smtClean="0">
                <a:latin typeface="Courier New" pitchFamily="49" charset="0"/>
              </a:rPr>
              <a:t>def</a:t>
            </a:r>
            <a:r>
              <a:rPr lang="sl-SI" sz="1200" dirty="0" smtClean="0">
                <a:latin typeface="Courier New" pitchFamily="49" charset="0"/>
              </a:rPr>
              <a:t> </a:t>
            </a:r>
            <a:r>
              <a:rPr lang="sl-SI" sz="1200" dirty="0" err="1" smtClean="0">
                <a:latin typeface="Courier New" pitchFamily="49" charset="0"/>
              </a:rPr>
              <a:t>izpisSrednjeVrstice</a:t>
            </a:r>
            <a:r>
              <a:rPr lang="sl-SI" sz="1200" dirty="0" smtClean="0">
                <a:latin typeface="Courier New" pitchFamily="49" charset="0"/>
              </a:rPr>
              <a:t>(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, ime):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rez = "|" + 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 </a:t>
            </a:r>
            <a:r>
              <a:rPr lang="sl-SI" sz="1200" dirty="0" smtClean="0">
                <a:latin typeface="Courier New" pitchFamily="49" charset="0"/>
              </a:rPr>
              <a:t>* " </a:t>
            </a:r>
            <a:r>
              <a:rPr lang="sl-SI" sz="1200" dirty="0" smtClean="0">
                <a:latin typeface="Courier New" pitchFamily="49" charset="0"/>
              </a:rPr>
              <a:t>" + ime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rez = </a:t>
            </a:r>
            <a:r>
              <a:rPr lang="sl-SI" sz="1200" dirty="0" err="1" smtClean="0">
                <a:latin typeface="Courier New" pitchFamily="49" charset="0"/>
              </a:rPr>
              <a:t>rez</a:t>
            </a:r>
            <a:r>
              <a:rPr lang="sl-SI" sz="1200" dirty="0" smtClean="0">
                <a:latin typeface="Courier New" pitchFamily="49" charset="0"/>
              </a:rPr>
              <a:t> + 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 </a:t>
            </a:r>
            <a:r>
              <a:rPr lang="sl-SI" sz="1200" dirty="0" smtClean="0">
                <a:latin typeface="Courier New" pitchFamily="49" charset="0"/>
              </a:rPr>
              <a:t>* " </a:t>
            </a:r>
            <a:r>
              <a:rPr lang="sl-SI" sz="1200" dirty="0" smtClean="0">
                <a:latin typeface="Courier New" pitchFamily="49" charset="0"/>
              </a:rPr>
              <a:t>" + "|"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</a:t>
            </a:r>
            <a:r>
              <a:rPr lang="sl-SI" sz="1200" dirty="0" err="1" smtClean="0">
                <a:latin typeface="Courier New" pitchFamily="49" charset="0"/>
              </a:rPr>
              <a:t>print</a:t>
            </a:r>
            <a:r>
              <a:rPr lang="sl-SI" sz="1200" dirty="0" smtClean="0">
                <a:latin typeface="Courier New" pitchFamily="49" charset="0"/>
              </a:rPr>
              <a:t>(rez)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err="1" smtClean="0">
                <a:latin typeface="Courier New" pitchFamily="49" charset="0"/>
              </a:rPr>
              <a:t>def</a:t>
            </a:r>
            <a:r>
              <a:rPr lang="sl-SI" sz="1200" dirty="0" smtClean="0">
                <a:latin typeface="Courier New" pitchFamily="49" charset="0"/>
              </a:rPr>
              <a:t> </a:t>
            </a:r>
            <a:r>
              <a:rPr lang="sl-SI" sz="1200" dirty="0" err="1" smtClean="0">
                <a:latin typeface="Courier New" pitchFamily="49" charset="0"/>
              </a:rPr>
              <a:t>izpisiImeVOkviru</a:t>
            </a:r>
            <a:r>
              <a:rPr lang="sl-SI" sz="1200" dirty="0" smtClean="0">
                <a:latin typeface="Courier New" pitchFamily="49" charset="0"/>
              </a:rPr>
              <a:t>(</a:t>
            </a:r>
            <a:r>
              <a:rPr lang="sl-SI" sz="1200" dirty="0" err="1" smtClean="0">
                <a:latin typeface="Courier New" pitchFamily="49" charset="0"/>
              </a:rPr>
              <a:t>prostorZgoraj</a:t>
            </a:r>
            <a:r>
              <a:rPr lang="sl-SI" sz="1200" dirty="0" smtClean="0">
                <a:latin typeface="Courier New" pitchFamily="49" charset="0"/>
              </a:rPr>
              <a:t>, 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, ime):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</a:t>
            </a:r>
            <a:r>
              <a:rPr lang="sl-SI" sz="1200" dirty="0" err="1" smtClean="0">
                <a:latin typeface="Courier New" pitchFamily="49" charset="0"/>
              </a:rPr>
              <a:t>izpisVrstice</a:t>
            </a:r>
            <a:r>
              <a:rPr lang="sl-SI" sz="1200" dirty="0" smtClean="0">
                <a:latin typeface="Courier New" pitchFamily="49" charset="0"/>
              </a:rPr>
              <a:t>(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, ime, "+", "-")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i =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</a:t>
            </a:r>
            <a:r>
              <a:rPr lang="sl-SI" sz="1200" dirty="0" err="1" smtClean="0">
                <a:latin typeface="Courier New" pitchFamily="49" charset="0"/>
              </a:rPr>
              <a:t>while</a:t>
            </a:r>
            <a:r>
              <a:rPr lang="sl-SI" sz="1200" dirty="0" smtClean="0">
                <a:latin typeface="Courier New" pitchFamily="49" charset="0"/>
              </a:rPr>
              <a:t> i &lt;= </a:t>
            </a:r>
            <a:r>
              <a:rPr lang="sl-SI" sz="1200" dirty="0" err="1" smtClean="0">
                <a:latin typeface="Courier New" pitchFamily="49" charset="0"/>
              </a:rPr>
              <a:t>prostorZgoraj</a:t>
            </a:r>
            <a:r>
              <a:rPr lang="sl-SI" sz="1200" dirty="0" smtClean="0">
                <a:latin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    </a:t>
            </a:r>
            <a:r>
              <a:rPr lang="sl-SI" sz="1200" dirty="0" err="1" smtClean="0">
                <a:latin typeface="Courier New" pitchFamily="49" charset="0"/>
              </a:rPr>
              <a:t>izpisVrstice</a:t>
            </a:r>
            <a:r>
              <a:rPr lang="sl-SI" sz="1200" dirty="0" smtClean="0">
                <a:latin typeface="Courier New" pitchFamily="49" charset="0"/>
              </a:rPr>
              <a:t>(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, ime, "|", " ")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    i = </a:t>
            </a:r>
            <a:r>
              <a:rPr lang="sl-SI" sz="1200" dirty="0" err="1" smtClean="0">
                <a:latin typeface="Courier New" pitchFamily="49" charset="0"/>
              </a:rPr>
              <a:t>i</a:t>
            </a:r>
            <a:r>
              <a:rPr lang="sl-SI" sz="1200" dirty="0" smtClean="0">
                <a:latin typeface="Courier New" pitchFamily="49" charset="0"/>
              </a:rPr>
              <a:t> + 1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</a:t>
            </a:r>
            <a:r>
              <a:rPr lang="sl-SI" sz="1200" dirty="0" err="1" smtClean="0">
                <a:latin typeface="Courier New" pitchFamily="49" charset="0"/>
              </a:rPr>
              <a:t>izpisSrednjeVrstice</a:t>
            </a:r>
            <a:r>
              <a:rPr lang="sl-SI" sz="1200" dirty="0" smtClean="0">
                <a:latin typeface="Courier New" pitchFamily="49" charset="0"/>
              </a:rPr>
              <a:t>(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, ime)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i =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</a:t>
            </a:r>
            <a:r>
              <a:rPr lang="sl-SI" sz="1200" dirty="0" err="1" smtClean="0">
                <a:latin typeface="Courier New" pitchFamily="49" charset="0"/>
              </a:rPr>
              <a:t>while</a:t>
            </a:r>
            <a:r>
              <a:rPr lang="sl-SI" sz="1200" dirty="0" smtClean="0">
                <a:latin typeface="Courier New" pitchFamily="49" charset="0"/>
              </a:rPr>
              <a:t> i &lt;= </a:t>
            </a:r>
            <a:r>
              <a:rPr lang="sl-SI" sz="1200" dirty="0" err="1" smtClean="0">
                <a:latin typeface="Courier New" pitchFamily="49" charset="0"/>
              </a:rPr>
              <a:t>prostorZgoraj</a:t>
            </a:r>
            <a:r>
              <a:rPr lang="sl-SI" sz="1200" dirty="0" smtClean="0">
                <a:latin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    </a:t>
            </a:r>
            <a:r>
              <a:rPr lang="sl-SI" sz="1200" dirty="0" err="1" smtClean="0">
                <a:latin typeface="Courier New" pitchFamily="49" charset="0"/>
              </a:rPr>
              <a:t>izpisVrstice</a:t>
            </a:r>
            <a:r>
              <a:rPr lang="sl-SI" sz="1200" dirty="0" smtClean="0">
                <a:latin typeface="Courier New" pitchFamily="49" charset="0"/>
              </a:rPr>
              <a:t>(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, ime, "|", " ")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    i = </a:t>
            </a:r>
            <a:r>
              <a:rPr lang="sl-SI" sz="1200" dirty="0" err="1" smtClean="0">
                <a:latin typeface="Courier New" pitchFamily="49" charset="0"/>
              </a:rPr>
              <a:t>i</a:t>
            </a:r>
            <a:r>
              <a:rPr lang="sl-SI" sz="1200" dirty="0" smtClean="0">
                <a:latin typeface="Courier New" pitchFamily="49" charset="0"/>
              </a:rPr>
              <a:t> + 1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l-SI" sz="1200" dirty="0" smtClean="0">
                <a:latin typeface="Courier New" pitchFamily="49" charset="0"/>
              </a:rPr>
              <a:t>    </a:t>
            </a:r>
            <a:r>
              <a:rPr lang="sl-SI" sz="1200" dirty="0" err="1" smtClean="0">
                <a:latin typeface="Courier New" pitchFamily="49" charset="0"/>
              </a:rPr>
              <a:t>izpisVrstice</a:t>
            </a:r>
            <a:r>
              <a:rPr lang="sl-SI" sz="1200" dirty="0" smtClean="0">
                <a:latin typeface="Courier New" pitchFamily="49" charset="0"/>
              </a:rPr>
              <a:t>(</a:t>
            </a:r>
            <a:r>
              <a:rPr lang="sl-SI" sz="1200" dirty="0" err="1" smtClean="0">
                <a:latin typeface="Courier New" pitchFamily="49" charset="0"/>
              </a:rPr>
              <a:t>prostorSpredaj</a:t>
            </a:r>
            <a:r>
              <a:rPr lang="sl-SI" sz="1200" dirty="0" smtClean="0">
                <a:latin typeface="Courier New" pitchFamily="49" charset="0"/>
              </a:rPr>
              <a:t>, ime, "+", "-")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16D9B-886B-4F78-8669-A58E1245E40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Še en zgled - praštevila</a:t>
            </a:r>
          </a:p>
        </p:txBody>
      </p:sp>
      <p:sp>
        <p:nvSpPr>
          <p:cNvPr id="29698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2000" smtClean="0"/>
              <a:t>Želimo napisati program, ki bo izpisal vsa praštevila od 2 do števila </a:t>
            </a:r>
            <a:r>
              <a:rPr lang="sl-SI" sz="2000" smtClean="0"/>
              <a:t>n</a:t>
            </a:r>
            <a:r>
              <a:rPr lang="pl-PL" sz="2000" smtClean="0"/>
              <a:t>. </a:t>
            </a:r>
          </a:p>
          <a:p>
            <a:r>
              <a:rPr lang="pl-PL" sz="2000" smtClean="0"/>
              <a:t>Če se vrnemo na logiko premišljevanja </a:t>
            </a:r>
            <a:r>
              <a:rPr lang="pl-PL" sz="2000" i="1" smtClean="0"/>
              <a:t>šef-delavec</a:t>
            </a:r>
            <a:r>
              <a:rPr lang="pl-PL" sz="2000" smtClean="0"/>
              <a:t>, poskusimo najprej razmišljati kot šef. </a:t>
            </a:r>
          </a:p>
          <a:p>
            <a:r>
              <a:rPr lang="pl-PL" sz="2000" smtClean="0"/>
              <a:t>Šef pravi: “Če bi imel delavca, ki mu lahko dam število, on mi pa pove, če je to število praštevilo, bi lahko program napisal takole:”</a:t>
            </a:r>
          </a:p>
          <a:p>
            <a:endParaRPr lang="sl-SI" sz="2000" smtClean="0"/>
          </a:p>
          <a:p>
            <a:pPr>
              <a:buFont typeface="Arial" charset="0"/>
              <a:buNone/>
            </a:pPr>
            <a:r>
              <a:rPr lang="nn-NO" sz="2000" smtClean="0">
                <a:latin typeface="Courier New" pitchFamily="49" charset="0"/>
                <a:cs typeface="Courier New" pitchFamily="49" charset="0"/>
              </a:rPr>
              <a:t>def izpisPra</a:t>
            </a:r>
            <a:r>
              <a:rPr lang="sl-SI" sz="2000" smtClean="0">
                <a:latin typeface="Courier New" pitchFamily="49" charset="0"/>
                <a:cs typeface="Courier New" pitchFamily="49" charset="0"/>
              </a:rPr>
              <a:t>š</a:t>
            </a:r>
            <a:r>
              <a:rPr lang="nn-NO" sz="2000" smtClean="0">
                <a:latin typeface="Courier New" pitchFamily="49" charset="0"/>
                <a:cs typeface="Courier New" pitchFamily="49" charset="0"/>
              </a:rPr>
              <a:t>tevil(n):</a:t>
            </a:r>
          </a:p>
          <a:p>
            <a:pPr>
              <a:buFont typeface="Arial" charset="0"/>
              <a:buNone/>
            </a:pPr>
            <a:r>
              <a:rPr lang="nn-NO" sz="2000" smtClean="0">
                <a:latin typeface="Courier New" pitchFamily="49" charset="0"/>
                <a:cs typeface="Courier New" pitchFamily="49" charset="0"/>
              </a:rPr>
              <a:t>    i = 2</a:t>
            </a:r>
          </a:p>
          <a:p>
            <a:pPr>
              <a:buFont typeface="Arial" charset="0"/>
              <a:buNone/>
            </a:pPr>
            <a:r>
              <a:rPr lang="nn-NO" sz="2000" smtClean="0">
                <a:latin typeface="Courier New" pitchFamily="49" charset="0"/>
                <a:cs typeface="Courier New" pitchFamily="49" charset="0"/>
              </a:rPr>
              <a:t>    while i &lt;= n:</a:t>
            </a:r>
          </a:p>
          <a:p>
            <a:pPr>
              <a:buFont typeface="Arial" charset="0"/>
              <a:buNone/>
            </a:pPr>
            <a:r>
              <a:rPr lang="nn-NO" sz="2000" smtClean="0">
                <a:latin typeface="Courier New" pitchFamily="49" charset="0"/>
                <a:cs typeface="Courier New" pitchFamily="49" charset="0"/>
              </a:rPr>
              <a:t>        if jePra</a:t>
            </a:r>
            <a:r>
              <a:rPr lang="sl-SI" sz="2000" smtClean="0">
                <a:latin typeface="Courier New" pitchFamily="49" charset="0"/>
                <a:cs typeface="Courier New" pitchFamily="49" charset="0"/>
              </a:rPr>
              <a:t>š</a:t>
            </a:r>
            <a:r>
              <a:rPr lang="nn-NO" sz="2000" smtClean="0">
                <a:latin typeface="Courier New" pitchFamily="49" charset="0"/>
                <a:cs typeface="Courier New" pitchFamily="49" charset="0"/>
              </a:rPr>
              <a:t>tevilo(i):</a:t>
            </a:r>
          </a:p>
          <a:p>
            <a:pPr>
              <a:buFont typeface="Arial" charset="0"/>
              <a:buNone/>
            </a:pPr>
            <a:r>
              <a:rPr lang="nn-NO" sz="200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sl-SI" sz="200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smtClean="0">
                <a:latin typeface="Courier New" pitchFamily="49" charset="0"/>
                <a:cs typeface="Courier New" pitchFamily="49" charset="0"/>
              </a:rPr>
              <a:t>print(i)</a:t>
            </a:r>
          </a:p>
          <a:p>
            <a:pPr>
              <a:buFont typeface="Arial" charset="0"/>
              <a:buNone/>
            </a:pPr>
            <a:r>
              <a:rPr lang="nn-NO" sz="2000" smtClean="0">
                <a:latin typeface="Courier New" pitchFamily="49" charset="0"/>
                <a:cs typeface="Courier New" pitchFamily="49" charset="0"/>
              </a:rPr>
              <a:t>        i = i + 1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98EC8-0A33-4BD0-9195-2F59E037BB1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970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Je praštevilo?</a:t>
            </a:r>
          </a:p>
        </p:txBody>
      </p:sp>
      <p:sp>
        <p:nvSpPr>
          <p:cNvPr id="30722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1800" smtClean="0"/>
              <a:t>Šef mora torej poiskati delavca, ki bo znal preveriti, ali je neko število praštevilo:</a:t>
            </a:r>
          </a:p>
          <a:p>
            <a:pPr>
              <a:lnSpc>
                <a:spcPct val="90000"/>
              </a:lnSpc>
            </a:pPr>
            <a:endParaRPr lang="sl-SI" sz="180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1800" smtClean="0">
                <a:latin typeface="Courier New" pitchFamily="49" charset="0"/>
              </a:rPr>
              <a:t>import math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1800" smtClean="0">
                <a:latin typeface="Courier New" pitchFamily="49" charset="0"/>
              </a:rPr>
              <a:t>def jePraštevilo(k):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1800" smtClean="0">
                <a:latin typeface="Courier New" pitchFamily="49" charset="0"/>
              </a:rPr>
              <a:t>    i = 2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1800" smtClean="0">
                <a:latin typeface="Courier New" pitchFamily="49" charset="0"/>
              </a:rPr>
              <a:t>    while i &lt;= math.sqrt(k):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1800" smtClean="0">
                <a:latin typeface="Courier New" pitchFamily="49" charset="0"/>
              </a:rPr>
              <a:t>        if k%i == 0: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1800" smtClean="0">
                <a:latin typeface="Courier New" pitchFamily="49" charset="0"/>
              </a:rPr>
              <a:t>            return False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1800" smtClean="0">
                <a:latin typeface="Courier New" pitchFamily="49" charset="0"/>
              </a:rPr>
              <a:t>        i = i + 1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l-SI" sz="1800" smtClean="0">
                <a:latin typeface="Courier New" pitchFamily="49" charset="0"/>
              </a:rPr>
              <a:t>    return True</a:t>
            </a: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52CD0-A65E-459F-B66F-C52D8617ABD6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0725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Zakaj funkcije?</a:t>
            </a:r>
            <a:endParaRPr lang="en-GB" smtClean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Funkcije so </a:t>
            </a:r>
            <a:r>
              <a:rPr lang="sl-SI" dirty="0" smtClean="0"/>
              <a:t>deli programske kode, ki nam rešujejo določene dele problema. </a:t>
            </a:r>
          </a:p>
          <a:p>
            <a:r>
              <a:rPr lang="sl-SI" dirty="0" smtClean="0"/>
              <a:t>Namen </a:t>
            </a:r>
            <a:r>
              <a:rPr lang="sl-SI" dirty="0" smtClean="0"/>
              <a:t>funkcij je</a:t>
            </a:r>
            <a:r>
              <a:rPr lang="sl-SI" dirty="0" smtClean="0"/>
              <a:t>, da s pomočjo njih programe organiziramo bolj </a:t>
            </a:r>
            <a:r>
              <a:rPr lang="sl-SI" u="sng" dirty="0" smtClean="0"/>
              <a:t>pregledno</a:t>
            </a:r>
            <a:r>
              <a:rPr lang="sl-SI" dirty="0" smtClean="0"/>
              <a:t>, </a:t>
            </a:r>
          </a:p>
          <a:p>
            <a:r>
              <a:rPr lang="sl-SI" dirty="0" smtClean="0"/>
              <a:t>Funkcije pa </a:t>
            </a:r>
            <a:r>
              <a:rPr lang="sl-SI" dirty="0" smtClean="0"/>
              <a:t>poskušamo pisati tako, da jih lahko </a:t>
            </a:r>
            <a:r>
              <a:rPr lang="sl-SI" u="sng" dirty="0" smtClean="0"/>
              <a:t>večkrat uporabimo</a:t>
            </a:r>
            <a:r>
              <a:rPr lang="sl-SI" dirty="0" smtClean="0"/>
              <a:t>. </a:t>
            </a:r>
            <a:endParaRPr lang="en-GB" dirty="0" smtClean="0"/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l-SI" sz="1200" smtClean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l-SI" sz="1200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5D12A86E-E309-4D27-9B67-FE2991A01367}" type="slidenum">
              <a:rPr lang="sl-SI">
                <a:solidFill>
                  <a:schemeClr val="tx1"/>
                </a:solidFill>
              </a:rPr>
              <a:pPr algn="r">
                <a:defRPr/>
              </a:pPr>
              <a:t>2</a:t>
            </a:fld>
            <a:endParaRPr lang="sl-SI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Izpis naslova</a:t>
            </a:r>
          </a:p>
        </p:txBody>
      </p:sp>
      <p:sp>
        <p:nvSpPr>
          <p:cNvPr id="16386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Sestavi program, ki izpiše tvoje ime v pravokotniku, kot je prikazano na spodnjem primeru. Znotraj pravokotnika naj bo levo in desno od imena po </a:t>
            </a:r>
            <a:r>
              <a:rPr lang="pl-PL" i="1" smtClean="0"/>
              <a:t>n</a:t>
            </a:r>
            <a:r>
              <a:rPr lang="sl-SI" smtClean="0"/>
              <a:t> presledkov, nad in pod imenom pa </a:t>
            </a:r>
            <a:r>
              <a:rPr lang="pl-PL" i="1" smtClean="0"/>
              <a:t>m</a:t>
            </a:r>
            <a:r>
              <a:rPr lang="sl-SI" smtClean="0"/>
              <a:t> praznih vrstic. Primer za ime "Janez Novak", n = 5 in m = 2:</a:t>
            </a:r>
          </a:p>
          <a:p>
            <a:endParaRPr lang="sl-SI" smtClean="0"/>
          </a:p>
        </p:txBody>
      </p:sp>
      <p:pic>
        <p:nvPicPr>
          <p:cNvPr id="8294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3716338"/>
            <a:ext cx="3527425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BAACB-A43F-4E8F-A9C3-B0D7506AEB1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6390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Ideja</a:t>
            </a:r>
          </a:p>
        </p:txBody>
      </p:sp>
      <p:sp>
        <p:nvSpPr>
          <p:cNvPr id="17410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z="2400" smtClean="0"/>
              <a:t>prva vrstica je enaka kot zadnja,</a:t>
            </a:r>
          </a:p>
          <a:p>
            <a:r>
              <a:rPr lang="sl-SI" sz="2400" smtClean="0"/>
              <a:t>vrstice </a:t>
            </a:r>
            <a:r>
              <a:rPr lang="sl-SI" sz="2400" smtClean="0">
                <a:latin typeface="Courier New" pitchFamily="49" charset="0"/>
              </a:rPr>
              <a:t>2</a:t>
            </a:r>
            <a:r>
              <a:rPr lang="sl-SI" sz="2400" smtClean="0"/>
              <a:t> do </a:t>
            </a:r>
            <a:r>
              <a:rPr lang="sl-SI" sz="2400" smtClean="0">
                <a:latin typeface="Courier New" pitchFamily="49" charset="0"/>
              </a:rPr>
              <a:t>m + 1</a:t>
            </a:r>
            <a:r>
              <a:rPr lang="sl-SI" sz="2400" smtClean="0"/>
              <a:t> (naslednjih m vrstic za prvo vrstico) ter vrstice </a:t>
            </a:r>
            <a:r>
              <a:rPr lang="sl-SI" sz="2400" smtClean="0">
                <a:latin typeface="Courier New" pitchFamily="49" charset="0"/>
              </a:rPr>
              <a:t>m + 3</a:t>
            </a:r>
            <a:r>
              <a:rPr lang="sl-SI" sz="2400" smtClean="0"/>
              <a:t> do </a:t>
            </a:r>
            <a:r>
              <a:rPr lang="sl-SI" sz="2400" smtClean="0">
                <a:latin typeface="Courier New" pitchFamily="49" charset="0"/>
              </a:rPr>
              <a:t>2m + 2</a:t>
            </a:r>
            <a:r>
              <a:rPr lang="sl-SI" sz="2400" smtClean="0"/>
              <a:t> (</a:t>
            </a:r>
            <a:r>
              <a:rPr lang="sl-SI" sz="2400" smtClean="0">
                <a:latin typeface="Courier New" pitchFamily="49" charset="0"/>
              </a:rPr>
              <a:t>m</a:t>
            </a:r>
            <a:r>
              <a:rPr lang="sl-SI" sz="2400" smtClean="0"/>
              <a:t> vrstic za vrstico z imenom) so enake,</a:t>
            </a:r>
          </a:p>
          <a:p>
            <a:r>
              <a:rPr lang="sl-SI" sz="2400" smtClean="0"/>
              <a:t>vrstica z imenom je nekoliko drugačna.</a:t>
            </a:r>
          </a:p>
          <a:p>
            <a:endParaRPr lang="sl-SI" sz="2400" smtClean="0"/>
          </a:p>
          <a:p>
            <a:r>
              <a:rPr lang="sl-SI" sz="2400" smtClean="0"/>
              <a:t>Potrebovali bomo tudi dolžino imena</a:t>
            </a:r>
          </a:p>
          <a:p>
            <a:r>
              <a:rPr lang="sl-SI" sz="2400" smtClean="0"/>
              <a:t>Funkcija </a:t>
            </a:r>
            <a:r>
              <a:rPr lang="sl-SI" sz="2400" b="1" smtClean="0">
                <a:latin typeface="Courier New" pitchFamily="49" charset="0"/>
              </a:rPr>
              <a:t>len</a:t>
            </a:r>
            <a:r>
              <a:rPr lang="sl-SI" sz="2400" smtClean="0"/>
              <a:t>(&lt;niz&gt;) vrne dolžino niza (število znakov v nizu)</a:t>
            </a:r>
          </a:p>
          <a:p>
            <a:r>
              <a:rPr lang="sl-SI" sz="2400" smtClean="0">
                <a:latin typeface="Courier New" pitchFamily="49" charset="0"/>
              </a:rPr>
              <a:t>len("Matija") ... 6</a:t>
            </a:r>
          </a:p>
          <a:p>
            <a:r>
              <a:rPr lang="sl-SI" sz="2400" smtClean="0">
                <a:latin typeface="Courier New" pitchFamily="49" charset="0"/>
              </a:rPr>
              <a:t>len("Bla" * 5) ... 15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2060-DD04-45E7-B96B-F388C6C0C10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Izvedba</a:t>
            </a:r>
          </a:p>
        </p:txBody>
      </p:sp>
      <p:sp>
        <p:nvSpPr>
          <p:cNvPr id="18434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za izvedbo izpisa zadolžen šef, ki mora najeti ustrezno število delavcev, da izvedejo izris. Naloga šefa je, da delavce ustrezno vodi. Na podlagi zgornjih ugotovitev, šef potrebuje 3 delavce:</a:t>
            </a:r>
          </a:p>
          <a:p>
            <a:pPr lvl="1"/>
            <a:r>
              <a:rPr lang="sl-SI" b="1" smtClean="0"/>
              <a:t>delavec1</a:t>
            </a:r>
            <a:r>
              <a:rPr lang="sl-SI" smtClean="0"/>
              <a:t>: izpiše znak '</a:t>
            </a:r>
            <a:r>
              <a:rPr lang="sl-SI" smtClean="0">
                <a:latin typeface="Courier New" pitchFamily="49" charset="0"/>
              </a:rPr>
              <a:t>+</a:t>
            </a:r>
            <a:r>
              <a:rPr lang="sl-SI" smtClean="0"/>
              <a:t>', nato pa še n znakov '</a:t>
            </a:r>
            <a:r>
              <a:rPr lang="sl-SI" smtClean="0">
                <a:latin typeface="Courier New" pitchFamily="49" charset="0"/>
              </a:rPr>
              <a:t>-</a:t>
            </a:r>
            <a:r>
              <a:rPr lang="sl-SI" smtClean="0"/>
              <a:t>', potem še ravno toliko znakov '</a:t>
            </a:r>
            <a:r>
              <a:rPr lang="sl-SI" smtClean="0">
                <a:latin typeface="Courier New" pitchFamily="49" charset="0"/>
              </a:rPr>
              <a:t>-</a:t>
            </a:r>
            <a:r>
              <a:rPr lang="sl-SI" smtClean="0"/>
              <a:t>', kot je dolgo ime, zatem še </a:t>
            </a:r>
            <a:r>
              <a:rPr lang="sl-SI" smtClean="0">
                <a:latin typeface="Courier New" pitchFamily="49" charset="0"/>
              </a:rPr>
              <a:t>n</a:t>
            </a:r>
            <a:r>
              <a:rPr lang="sl-SI" smtClean="0"/>
              <a:t> znakov '</a:t>
            </a:r>
            <a:r>
              <a:rPr lang="sl-SI" smtClean="0">
                <a:latin typeface="Courier New" pitchFamily="49" charset="0"/>
              </a:rPr>
              <a:t>-</a:t>
            </a:r>
            <a:r>
              <a:rPr lang="sl-SI" smtClean="0"/>
              <a:t>' in nato še en znak '</a:t>
            </a:r>
            <a:r>
              <a:rPr lang="sl-SI" smtClean="0">
                <a:latin typeface="Courier New" pitchFamily="49" charset="0"/>
              </a:rPr>
              <a:t>+</a:t>
            </a:r>
            <a:r>
              <a:rPr lang="sl-SI" smtClean="0"/>
              <a:t>'. </a:t>
            </a:r>
          </a:p>
          <a:p>
            <a:pPr lvl="1"/>
            <a:r>
              <a:rPr lang="sl-SI" b="1" smtClean="0"/>
              <a:t>delavec2</a:t>
            </a:r>
            <a:r>
              <a:rPr lang="sl-SI" smtClean="0"/>
              <a:t>: izpiše znak '</a:t>
            </a:r>
            <a:r>
              <a:rPr lang="sl-SI" smtClean="0">
                <a:latin typeface="Courier New" pitchFamily="49" charset="0"/>
              </a:rPr>
              <a:t>|</a:t>
            </a:r>
            <a:r>
              <a:rPr lang="sl-SI" smtClean="0"/>
              <a:t>', potem pa še </a:t>
            </a:r>
            <a:r>
              <a:rPr lang="sl-SI" smtClean="0">
                <a:latin typeface="Courier New" pitchFamily="49" charset="0"/>
              </a:rPr>
              <a:t>2n + len(ime)</a:t>
            </a:r>
            <a:r>
              <a:rPr lang="sl-SI" smtClean="0"/>
              <a:t> presledkov (glej premislek za delavca1), na koncu pa še en znak '</a:t>
            </a:r>
            <a:r>
              <a:rPr lang="sl-SI" smtClean="0">
                <a:latin typeface="Courier New" pitchFamily="49" charset="0"/>
              </a:rPr>
              <a:t>|</a:t>
            </a:r>
            <a:r>
              <a:rPr lang="sl-SI" smtClean="0"/>
              <a:t>'. </a:t>
            </a:r>
          </a:p>
          <a:p>
            <a:pPr lvl="1"/>
            <a:r>
              <a:rPr lang="sl-SI" b="1" smtClean="0"/>
              <a:t>delavec3</a:t>
            </a:r>
            <a:r>
              <a:rPr lang="sl-SI" smtClean="0"/>
              <a:t>: izpiše znak '</a:t>
            </a:r>
            <a:r>
              <a:rPr lang="sl-SI" smtClean="0">
                <a:latin typeface="Courier New" pitchFamily="49" charset="0"/>
              </a:rPr>
              <a:t>|</a:t>
            </a:r>
            <a:r>
              <a:rPr lang="sl-SI" smtClean="0"/>
              <a:t>', nato</a:t>
            </a:r>
            <a:r>
              <a:rPr lang="sl-SI" smtClean="0">
                <a:latin typeface="Courier New" pitchFamily="49" charset="0"/>
              </a:rPr>
              <a:t> n</a:t>
            </a:r>
            <a:r>
              <a:rPr lang="sl-SI" smtClean="0"/>
              <a:t> presledkov, zatem izpiše ime, nato še </a:t>
            </a:r>
            <a:r>
              <a:rPr lang="sl-SI" smtClean="0">
                <a:latin typeface="Courier New" pitchFamily="49" charset="0"/>
              </a:rPr>
              <a:t>n</a:t>
            </a:r>
            <a:r>
              <a:rPr lang="sl-SI" smtClean="0"/>
              <a:t> presledkov in na koncu še znak '</a:t>
            </a:r>
            <a:r>
              <a:rPr lang="sl-SI" smtClean="0">
                <a:latin typeface="Courier New" pitchFamily="49" charset="0"/>
              </a:rPr>
              <a:t>|</a:t>
            </a:r>
            <a:r>
              <a:rPr lang="sl-SI" smtClean="0"/>
              <a:t>'. 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BDCC6-BF8D-4705-8539-AF426B1A5E4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843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Delavec1</a:t>
            </a:r>
          </a:p>
        </p:txBody>
      </p:sp>
      <p:sp>
        <p:nvSpPr>
          <p:cNvPr id="19458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sz="2400" smtClean="0"/>
              <a:t>Izrisati znak '</a:t>
            </a:r>
            <a:r>
              <a:rPr lang="sl-SI" sz="2400" smtClean="0">
                <a:latin typeface="Courier New" pitchFamily="49" charset="0"/>
              </a:rPr>
              <a:t>+</a:t>
            </a:r>
            <a:r>
              <a:rPr lang="sl-SI" sz="2400" smtClean="0"/>
              <a:t>', potem </a:t>
            </a:r>
            <a:r>
              <a:rPr lang="sl-SI" sz="2400" smtClean="0">
                <a:latin typeface="Courier New" pitchFamily="49" charset="0"/>
              </a:rPr>
              <a:t>2n + len(ime)</a:t>
            </a:r>
            <a:r>
              <a:rPr lang="sl-SI" sz="2400" smtClean="0"/>
              <a:t> znakov '</a:t>
            </a:r>
            <a:r>
              <a:rPr lang="sl-SI" sz="2400" smtClean="0">
                <a:latin typeface="Courier New" pitchFamily="49" charset="0"/>
              </a:rPr>
              <a:t>-</a:t>
            </a:r>
            <a:r>
              <a:rPr lang="sl-SI" sz="2400" smtClean="0"/>
              <a:t>' in nato še en znak '</a:t>
            </a:r>
            <a:r>
              <a:rPr lang="sl-SI" sz="2400" smtClean="0">
                <a:latin typeface="Courier New" pitchFamily="49" charset="0"/>
              </a:rPr>
              <a:t>+</a:t>
            </a:r>
            <a:r>
              <a:rPr lang="sl-SI" sz="2400" smtClean="0"/>
              <a:t>'. </a:t>
            </a:r>
          </a:p>
          <a:p>
            <a:pPr>
              <a:lnSpc>
                <a:spcPct val="80000"/>
              </a:lnSpc>
            </a:pPr>
            <a:r>
              <a:rPr lang="sl-SI" sz="2400" smtClean="0"/>
              <a:t>Delavcu ni potrebno vedeti, kaj je resničen namen njegovega dela (za to skrbi šef). </a:t>
            </a:r>
          </a:p>
          <a:p>
            <a:pPr>
              <a:lnSpc>
                <a:spcPct val="80000"/>
              </a:lnSpc>
            </a:pPr>
            <a:r>
              <a:rPr lang="sl-SI" sz="2400" smtClean="0"/>
              <a:t>Da bo </a:t>
            </a:r>
            <a:r>
              <a:rPr lang="sl-SI" sz="2400" b="1" smtClean="0"/>
              <a:t>delavec1</a:t>
            </a:r>
            <a:r>
              <a:rPr lang="sl-SI" sz="2400" smtClean="0"/>
              <a:t> znal izvesti delo, mu je potrebno dati dva podatka: </a:t>
            </a:r>
            <a:r>
              <a:rPr lang="sl-SI" sz="2400" smtClean="0">
                <a:latin typeface="Courier New" pitchFamily="49" charset="0"/>
              </a:rPr>
              <a:t>n</a:t>
            </a:r>
            <a:r>
              <a:rPr lang="sl-SI" sz="2400" smtClean="0"/>
              <a:t> in niz </a:t>
            </a:r>
            <a:r>
              <a:rPr lang="sl-SI" sz="2400" smtClean="0">
                <a:latin typeface="Courier New" pitchFamily="49" charset="0"/>
              </a:rPr>
              <a:t>ime</a:t>
            </a:r>
            <a:r>
              <a:rPr lang="sl-SI" sz="2400" smtClean="0"/>
              <a:t> (za katerega bo izračunal dolžino). </a:t>
            </a:r>
          </a:p>
          <a:p>
            <a:pPr>
              <a:lnSpc>
                <a:spcPct val="80000"/>
              </a:lnSpc>
            </a:pPr>
            <a:r>
              <a:rPr lang="sl-SI" sz="2400" smtClean="0"/>
              <a:t>Funkcija delavec1: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endParaRPr lang="sl-SI" sz="1600" smtClean="0"/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fr-FR" smtClean="0">
                <a:latin typeface="Courier New" pitchFamily="49" charset="0"/>
              </a:rPr>
              <a:t>def delavec1(n, ime):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fr-FR" smtClean="0">
                <a:latin typeface="Courier New" pitchFamily="49" charset="0"/>
              </a:rPr>
              <a:t>    dol = 2</a:t>
            </a:r>
            <a:r>
              <a:rPr lang="sl-SI" smtClean="0">
                <a:latin typeface="Courier New" pitchFamily="49" charset="0"/>
              </a:rPr>
              <a:t> </a:t>
            </a:r>
            <a:r>
              <a:rPr lang="fr-FR" smtClean="0">
                <a:latin typeface="Courier New" pitchFamily="49" charset="0"/>
              </a:rPr>
              <a:t>*</a:t>
            </a:r>
            <a:r>
              <a:rPr lang="sl-SI" smtClean="0">
                <a:latin typeface="Courier New" pitchFamily="49" charset="0"/>
              </a:rPr>
              <a:t> </a:t>
            </a:r>
            <a:r>
              <a:rPr lang="fr-FR" smtClean="0">
                <a:latin typeface="Courier New" pitchFamily="49" charset="0"/>
              </a:rPr>
              <a:t>n + len(ime)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fr-FR" smtClean="0">
                <a:latin typeface="Courier New" pitchFamily="49" charset="0"/>
              </a:rPr>
              <a:t>    rez = "+" + dol</a:t>
            </a:r>
            <a:r>
              <a:rPr lang="sl-SI" smtClean="0">
                <a:latin typeface="Courier New" pitchFamily="49" charset="0"/>
              </a:rPr>
              <a:t> </a:t>
            </a:r>
            <a:r>
              <a:rPr lang="fr-FR" smtClean="0">
                <a:latin typeface="Courier New" pitchFamily="49" charset="0"/>
              </a:rPr>
              <a:t>*</a:t>
            </a:r>
            <a:r>
              <a:rPr lang="sl-SI" smtClean="0">
                <a:latin typeface="Courier New" pitchFamily="49" charset="0"/>
              </a:rPr>
              <a:t> </a:t>
            </a:r>
            <a:r>
              <a:rPr lang="fr-FR" smtClean="0">
                <a:latin typeface="Courier New" pitchFamily="49" charset="0"/>
              </a:rPr>
              <a:t>"-" + "+"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fr-FR" smtClean="0">
                <a:latin typeface="Courier New" pitchFamily="49" charset="0"/>
              </a:rPr>
              <a:t>    print(rez) </a:t>
            </a:r>
            <a:r>
              <a:rPr lang="sl-SI" sz="3200" smtClean="0">
                <a:latin typeface="Courier New" pitchFamily="49" charset="0"/>
              </a:rPr>
              <a:t/>
            </a:r>
            <a:br>
              <a:rPr lang="sl-SI" sz="3200" smtClean="0">
                <a:latin typeface="Courier New" pitchFamily="49" charset="0"/>
              </a:rPr>
            </a:br>
            <a:endParaRPr lang="sl-SI" sz="320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CB9D8-6FA3-404A-A789-C548BFE4C6B1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946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Delavec 2</a:t>
            </a:r>
          </a:p>
        </p:txBody>
      </p:sp>
      <p:sp>
        <p:nvSpPr>
          <p:cNvPr id="87043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sz="2400" dirty="0" smtClean="0"/>
              <a:t>Podatka, ki ju mora dobiti </a:t>
            </a:r>
            <a:r>
              <a:rPr lang="sl-SI" sz="2400" b="1" dirty="0" smtClean="0"/>
              <a:t>delavec2</a:t>
            </a:r>
            <a:r>
              <a:rPr lang="sl-SI" sz="2400" dirty="0" smtClean="0"/>
              <a:t> pred začetkom dela, sta število </a:t>
            </a:r>
            <a:r>
              <a:rPr lang="sl-SI" sz="2400" dirty="0" smtClean="0">
                <a:latin typeface="Courier New" pitchFamily="49" charset="0"/>
              </a:rPr>
              <a:t>n</a:t>
            </a:r>
            <a:r>
              <a:rPr lang="sl-SI" sz="2400" dirty="0" smtClean="0"/>
              <a:t> in niz </a:t>
            </a:r>
            <a:r>
              <a:rPr lang="sl-SI" sz="2400" dirty="0" smtClean="0">
                <a:latin typeface="Courier New" pitchFamily="49" charset="0"/>
              </a:rPr>
              <a:t>ime</a:t>
            </a:r>
            <a:r>
              <a:rPr lang="sl-SI" sz="2400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sl-SI" sz="2400" dirty="0" smtClean="0"/>
              <a:t>Funkcija </a:t>
            </a:r>
            <a:r>
              <a:rPr lang="sl-SI" sz="2400" dirty="0" smtClean="0">
                <a:latin typeface="Courier New" pitchFamily="49" charset="0"/>
              </a:rPr>
              <a:t>delavec2</a:t>
            </a:r>
            <a:r>
              <a:rPr lang="sl-SI" sz="2400" dirty="0" smtClean="0"/>
              <a:t> je videti podobno kot funkcija </a:t>
            </a:r>
            <a:r>
              <a:rPr lang="sl-SI" sz="2400" dirty="0" smtClean="0">
                <a:latin typeface="Courier New" pitchFamily="49" charset="0"/>
              </a:rPr>
              <a:t>delavec1</a:t>
            </a:r>
            <a:r>
              <a:rPr lang="sl-SI" sz="2400" dirty="0" smtClean="0"/>
              <a:t>:</a:t>
            </a:r>
            <a:br>
              <a:rPr lang="sl-SI" sz="2400" dirty="0" smtClean="0"/>
            </a:br>
            <a:endParaRPr lang="sl-SI" sz="2400" dirty="0" smtClean="0"/>
          </a:p>
          <a:p>
            <a:pPr>
              <a:lnSpc>
                <a:spcPct val="115000"/>
              </a:lnSpc>
              <a:buFont typeface="Wingdings 2" pitchFamily="18" charset="2"/>
              <a:buNone/>
            </a:pPr>
            <a:r>
              <a:rPr lang="sl-SI" sz="2400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def delavec2(n, ime):</a:t>
            </a:r>
            <a:endParaRPr lang="sl-SI" sz="2400" dirty="0" smtClean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 2" pitchFamily="18" charset="2"/>
              <a:buNone/>
            </a:pPr>
            <a:r>
              <a:rPr lang="sl-SI" sz="2400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   dol = 2*n + len(ime)</a:t>
            </a:r>
            <a:endParaRPr lang="sl-SI" sz="2400" dirty="0" smtClean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Wingdings 2" pitchFamily="18" charset="2"/>
              <a:buNone/>
            </a:pPr>
            <a:r>
              <a:rPr lang="sl-SI" sz="2400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   rez = "|" + dol*" " + "|"</a:t>
            </a:r>
            <a:endParaRPr lang="sl-SI" sz="2400" dirty="0" smtClean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 2" pitchFamily="18" charset="2"/>
              <a:buNone/>
            </a:pPr>
            <a:r>
              <a:rPr lang="sl-SI" sz="2400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   print(rez)</a:t>
            </a:r>
            <a:endParaRPr lang="sl-SI" sz="2400" dirty="0" smtClean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l-SI" sz="2400" dirty="0" smtClean="0"/>
              <a:t/>
            </a:r>
            <a:br>
              <a:rPr lang="sl-SI" sz="2400" dirty="0" smtClean="0"/>
            </a:br>
            <a:endParaRPr lang="sl-SI" sz="2400" dirty="0" smtClean="0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78391-B507-48E1-8F63-E96C9A630EF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Delavec 3</a:t>
            </a:r>
          </a:p>
        </p:txBody>
      </p:sp>
      <p:sp>
        <p:nvSpPr>
          <p:cNvPr id="21506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800" smtClean="0"/>
              <a:t>Za izvedbo potrebuje </a:t>
            </a:r>
            <a:r>
              <a:rPr lang="pl-PL" sz="2800" b="1" smtClean="0"/>
              <a:t>delavec3</a:t>
            </a:r>
            <a:r>
              <a:rPr lang="pl-PL" sz="2800" smtClean="0"/>
              <a:t> podatka </a:t>
            </a:r>
            <a:r>
              <a:rPr lang="sl-SI" sz="2800" smtClean="0">
                <a:latin typeface="Courier New" pitchFamily="49" charset="0"/>
              </a:rPr>
              <a:t>n</a:t>
            </a:r>
            <a:r>
              <a:rPr lang="pl-PL" sz="2800" smtClean="0"/>
              <a:t> in </a:t>
            </a:r>
            <a:r>
              <a:rPr lang="sl-SI" sz="2800" smtClean="0">
                <a:latin typeface="Courier New" pitchFamily="49" charset="0"/>
              </a:rPr>
              <a:t>ime</a:t>
            </a:r>
            <a:r>
              <a:rPr lang="pl-PL" sz="2800" smtClean="0"/>
              <a:t>.  Funkcija </a:t>
            </a:r>
            <a:r>
              <a:rPr lang="pl-PL" sz="2800" smtClean="0">
                <a:latin typeface="Courier New" pitchFamily="49" charset="0"/>
              </a:rPr>
              <a:t>delavec3</a:t>
            </a:r>
            <a:r>
              <a:rPr lang="pl-PL" sz="2800" smtClean="0"/>
              <a:t> je videti takole:</a:t>
            </a:r>
            <a:br>
              <a:rPr lang="pl-PL" sz="2800" smtClean="0"/>
            </a:br>
            <a:r>
              <a:rPr lang="pl-PL" sz="1800" smtClean="0"/>
              <a:t/>
            </a:r>
            <a:br>
              <a:rPr lang="pl-PL" sz="1800" smtClean="0"/>
            </a:br>
            <a:r>
              <a:rPr lang="pt-BR" sz="1800" smtClean="0"/>
              <a:t>  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pt-BR" sz="2400" smtClean="0">
                <a:latin typeface="Courier New" pitchFamily="49" charset="0"/>
                <a:cs typeface="Courier New" pitchFamily="49" charset="0"/>
              </a:rPr>
              <a:t>def delavec3(n, ime):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pt-BR" sz="2400" smtClean="0">
                <a:latin typeface="Courier New" pitchFamily="49" charset="0"/>
                <a:cs typeface="Courier New" pitchFamily="49" charset="0"/>
              </a:rPr>
              <a:t>    rez = "|" + n*" " + ime + n*" " + "|"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pt-BR" sz="2400" smtClean="0">
                <a:latin typeface="Courier New" pitchFamily="49" charset="0"/>
                <a:cs typeface="Courier New" pitchFamily="49" charset="0"/>
              </a:rPr>
              <a:t>    print(rez)</a:t>
            </a:r>
          </a:p>
          <a:p>
            <a:pPr>
              <a:lnSpc>
                <a:spcPct val="80000"/>
              </a:lnSpc>
            </a:pPr>
            <a:endParaRPr lang="sl-SI" sz="1800" smtClean="0"/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D4BD1-FEE8-4A97-83CF-30552F2A22A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1509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Šef</a:t>
            </a:r>
          </a:p>
        </p:txBody>
      </p:sp>
      <p:sp>
        <p:nvSpPr>
          <p:cNvPr id="22530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Ko ima šef na voljo vse delavce, se lahko loti izvedbe celotnega dela. Ukazati mora naslednje:</a:t>
            </a:r>
            <a:endParaRPr lang="pl-PL" smtClean="0"/>
          </a:p>
          <a:p>
            <a:pPr lvl="1"/>
            <a:r>
              <a:rPr lang="pl-PL" smtClean="0"/>
              <a:t>Delavec1, izvedi svojo nalogo za podatka </a:t>
            </a:r>
            <a:r>
              <a:rPr lang="sl-SI" smtClean="0">
                <a:latin typeface="Courier New" pitchFamily="49" charset="0"/>
              </a:rPr>
              <a:t>n</a:t>
            </a:r>
            <a:r>
              <a:rPr lang="pl-PL" smtClean="0"/>
              <a:t> in </a:t>
            </a:r>
            <a:r>
              <a:rPr lang="sl-SI" smtClean="0">
                <a:latin typeface="Courier New" pitchFamily="49" charset="0"/>
              </a:rPr>
              <a:t>ime</a:t>
            </a:r>
            <a:r>
              <a:rPr lang="pl-PL" smtClean="0"/>
              <a:t>!</a:t>
            </a:r>
          </a:p>
          <a:p>
            <a:pPr lvl="1"/>
            <a:r>
              <a:rPr lang="pl-PL" smtClean="0"/>
              <a:t>Delavec2, </a:t>
            </a:r>
            <a:r>
              <a:rPr lang="sl-SI" smtClean="0">
                <a:latin typeface="Courier New" pitchFamily="49" charset="0"/>
              </a:rPr>
              <a:t>m</a:t>
            </a:r>
            <a:r>
              <a:rPr lang="pl-PL" smtClean="0"/>
              <a:t>-krat izvedi svojo nalogo za podatka </a:t>
            </a:r>
            <a:r>
              <a:rPr lang="sl-SI" smtClean="0">
                <a:latin typeface="Courier New" pitchFamily="49" charset="0"/>
              </a:rPr>
              <a:t>n</a:t>
            </a:r>
            <a:r>
              <a:rPr lang="pl-PL" smtClean="0"/>
              <a:t> in </a:t>
            </a:r>
            <a:r>
              <a:rPr lang="sl-SI" smtClean="0">
                <a:latin typeface="Courier New" pitchFamily="49" charset="0"/>
              </a:rPr>
              <a:t>ime</a:t>
            </a:r>
            <a:r>
              <a:rPr lang="pl-PL" smtClean="0"/>
              <a:t>!</a:t>
            </a:r>
          </a:p>
          <a:p>
            <a:pPr lvl="1"/>
            <a:r>
              <a:rPr lang="pl-PL" smtClean="0"/>
              <a:t>Delavec3, izvedi svojo nalogo za podatka </a:t>
            </a:r>
            <a:r>
              <a:rPr lang="sl-SI" smtClean="0">
                <a:latin typeface="Courier New" pitchFamily="49" charset="0"/>
              </a:rPr>
              <a:t>n</a:t>
            </a:r>
            <a:r>
              <a:rPr lang="pl-PL" smtClean="0"/>
              <a:t> in </a:t>
            </a:r>
            <a:r>
              <a:rPr lang="sl-SI" smtClean="0">
                <a:latin typeface="Courier New" pitchFamily="49" charset="0"/>
              </a:rPr>
              <a:t>ime</a:t>
            </a:r>
            <a:r>
              <a:rPr lang="pl-PL" smtClean="0"/>
              <a:t>!</a:t>
            </a:r>
          </a:p>
          <a:p>
            <a:pPr lvl="1"/>
            <a:r>
              <a:rPr lang="pl-PL" smtClean="0"/>
              <a:t>Delavec2, </a:t>
            </a:r>
            <a:r>
              <a:rPr lang="sl-SI" smtClean="0">
                <a:latin typeface="Courier New" pitchFamily="49" charset="0"/>
              </a:rPr>
              <a:t>m</a:t>
            </a:r>
            <a:r>
              <a:rPr lang="pl-PL" smtClean="0"/>
              <a:t>-krat izvedi svojo nalogo za podatka </a:t>
            </a:r>
            <a:r>
              <a:rPr lang="sl-SI" smtClean="0">
                <a:latin typeface="Courier New" pitchFamily="49" charset="0"/>
              </a:rPr>
              <a:t>n</a:t>
            </a:r>
            <a:r>
              <a:rPr lang="pl-PL" smtClean="0"/>
              <a:t> in </a:t>
            </a:r>
            <a:r>
              <a:rPr lang="sl-SI" smtClean="0">
                <a:latin typeface="Courier New" pitchFamily="49" charset="0"/>
              </a:rPr>
              <a:t>ime</a:t>
            </a:r>
            <a:r>
              <a:rPr lang="pl-PL" smtClean="0"/>
              <a:t>!</a:t>
            </a:r>
          </a:p>
          <a:p>
            <a:pPr lvl="1"/>
            <a:r>
              <a:rPr lang="pl-PL" smtClean="0"/>
              <a:t>Delavec1, izvedi svojo nalogo za podatka </a:t>
            </a:r>
            <a:r>
              <a:rPr lang="sl-SI" smtClean="0">
                <a:latin typeface="Courier New" pitchFamily="49" charset="0"/>
              </a:rPr>
              <a:t>n</a:t>
            </a:r>
            <a:r>
              <a:rPr lang="pl-PL" smtClean="0"/>
              <a:t> in </a:t>
            </a:r>
            <a:r>
              <a:rPr lang="sl-SI" smtClean="0">
                <a:latin typeface="Courier New" pitchFamily="49" charset="0"/>
              </a:rPr>
              <a:t>ime</a:t>
            </a:r>
            <a:r>
              <a:rPr lang="pl-PL" smtClean="0"/>
              <a:t>!</a:t>
            </a:r>
          </a:p>
          <a:p>
            <a:r>
              <a:rPr lang="pl-PL" smtClean="0"/>
              <a:t>Vidimo, da je šefu sedaj zelo enostavno izvajati delo, ker si je prej dobro organiziral delavce.</a:t>
            </a:r>
            <a:r>
              <a:rPr lang="sl-SI" smtClean="0"/>
              <a:t> 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06D88C-456E-4D89-8D02-C0C4F8722AA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2533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Izpisovanje</Template>
  <TotalTime>209</TotalTime>
  <Words>1082</Words>
  <Application>Microsoft Office PowerPoint</Application>
  <PresentationFormat>On-screen Show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Funkcije</vt:lpstr>
      <vt:lpstr>Zakaj funkcije?</vt:lpstr>
      <vt:lpstr>Izpis naslova</vt:lpstr>
      <vt:lpstr>Ideja</vt:lpstr>
      <vt:lpstr>Izvedba</vt:lpstr>
      <vt:lpstr>Delavec1</vt:lpstr>
      <vt:lpstr>Delavec 2</vt:lpstr>
      <vt:lpstr>Delavec 3</vt:lpstr>
      <vt:lpstr>Šef</vt:lpstr>
      <vt:lpstr>Funkcija šef </vt:lpstr>
      <vt:lpstr>Recesija</vt:lpstr>
      <vt:lpstr>“Združena delavca”</vt:lpstr>
      <vt:lpstr>Spremenjena šefova funkcija</vt:lpstr>
      <vt:lpstr>Šef gre na delo</vt:lpstr>
      <vt:lpstr>Program I</vt:lpstr>
      <vt:lpstr>Še en zgled - praštevila</vt:lpstr>
      <vt:lpstr>Je praštevilo?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Matija Lokar</dc:creator>
  <cp:lastModifiedBy>Matija Lokar</cp:lastModifiedBy>
  <cp:revision>25</cp:revision>
  <dcterms:created xsi:type="dcterms:W3CDTF">2009-10-14T11:33:25Z</dcterms:created>
  <dcterms:modified xsi:type="dcterms:W3CDTF">2010-10-15T15:04:30Z</dcterms:modified>
</cp:coreProperties>
</file>