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62" r:id="rId3"/>
    <p:sldId id="258" r:id="rId4"/>
    <p:sldId id="260" r:id="rId5"/>
    <p:sldId id="259" r:id="rId6"/>
    <p:sldId id="263" r:id="rId7"/>
    <p:sldId id="257" r:id="rId8"/>
    <p:sldId id="264" r:id="rId9"/>
    <p:sldId id="265" r:id="rId10"/>
    <p:sldId id="266" r:id="rId11"/>
    <p:sldId id="267" r:id="rId12"/>
    <p:sldId id="268" r:id="rId13"/>
    <p:sldId id="269" r:id="rId14"/>
    <p:sldId id="277" r:id="rId15"/>
    <p:sldId id="270" r:id="rId16"/>
    <p:sldId id="276" r:id="rId17"/>
    <p:sldId id="279" r:id="rId18"/>
    <p:sldId id="280" r:id="rId19"/>
    <p:sldId id="281" r:id="rId20"/>
    <p:sldId id="284" r:id="rId21"/>
    <p:sldId id="282" r:id="rId22"/>
    <p:sldId id="283" r:id="rId23"/>
    <p:sldId id="285" r:id="rId24"/>
    <p:sldId id="286" r:id="rId25"/>
    <p:sldId id="287" r:id="rId26"/>
    <p:sldId id="289" r:id="rId27"/>
  </p:sldIdLst>
  <p:sldSz cx="9144000" cy="6858000" type="screen4x3"/>
  <p:notesSz cx="6858000" cy="9144000"/>
  <p:custDataLst>
    <p:tags r:id="rId29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94705" autoAdjust="0"/>
  </p:normalViewPr>
  <p:slideViewPr>
    <p:cSldViewPr>
      <p:cViewPr varScale="1">
        <p:scale>
          <a:sx n="64" d="100"/>
          <a:sy n="64" d="100"/>
        </p:scale>
        <p:origin x="-1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3F3B7C-FD76-4A42-BA46-BAADA7C6302B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E30665-7B93-47BF-8DE3-AFFF0B324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1446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2038" y="4349750"/>
            <a:ext cx="4738687" cy="35115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E2AEA-0836-43AD-A71E-1C984E48D378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E98EA30-8B40-43B9-81E8-CEF795E7D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DC093-3078-49FA-B382-7681DC18E901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6843-01E5-4E03-A928-0C3E1C0A6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B116-74AA-473E-86C0-7C6E4BFA6AEB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2101F-ABB6-4591-A012-88EBAE713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2BB44-50D2-4363-AC02-3F8F1397ABB3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C7A5A-82B9-4DB2-B754-86D859F22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F094D-3FE1-4F57-BA6F-00C5419A647A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B0FD5-C7A5-41CB-A58B-13D0C3830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7C8E5-CB84-455C-82FB-30E114F36B9A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3C6FD-E6CC-4441-927A-C7C06A292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41DF-BB25-4B75-A134-F79BE86A3718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C379D-7756-4266-9394-0F749729A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5B02E-AA7D-4DF3-8581-80EE1D456C9C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211E2-6E6A-46BA-A10E-FA6F71352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C325F-CAD6-4DD3-87B8-CC09C6C58F38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EA945-04EC-4E14-9908-D4936A348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414F3-BAF0-4B59-9137-B8AA5E8EF935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95E2-938D-45D2-B5B7-8ECA152F9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7B644-9F54-4AA6-936D-45F63FCF1E2A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2EE43-DAFF-4964-A9E1-22B6B497B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4C635E0-7A8E-4C98-90C2-824757DBCFF9}" type="datetimeFigureOut">
              <a:rPr lang="sl-SI"/>
              <a:pPr>
                <a:defRPr/>
              </a:pPr>
              <a:t>14.10.2011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A4B7BF9-2D9F-484D-839C-4A0A9AD82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1" r:id="rId2"/>
    <p:sldLayoutId id="2147483729" r:id="rId3"/>
    <p:sldLayoutId id="2147483722" r:id="rId4"/>
    <p:sldLayoutId id="2147483723" r:id="rId5"/>
    <p:sldLayoutId id="2147483724" r:id="rId6"/>
    <p:sldLayoutId id="2147483725" r:id="rId7"/>
    <p:sldLayoutId id="2147483730" r:id="rId8"/>
    <p:sldLayoutId id="2147483731" r:id="rId9"/>
    <p:sldLayoutId id="2147483726" r:id="rId10"/>
    <p:sldLayoutId id="21474837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wiki.org/wiki/Help:Formatt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c.fmf.uni-lj.si/matija/matija_lokar.htm" TargetMode="External"/><Relationship Id="rId2" Type="http://schemas.openxmlformats.org/officeDocument/2006/relationships/hyperlink" Target="http://wiki.fmf.uni-lj.si/wiki/MaFiRaWiki:Pomo%C4%8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piri1112.fmf.uni-lj.si/mod/page/view.php?id=7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penelope.fmf.uni-lj.si/diri0607/index.php/LabVaje/2011_12/LabVaje15_1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fmf.uni-lj.si/" TargetMode="External"/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endedlearning.wikispaces.com/home" TargetMode="External"/><Relationship Id="rId5" Type="http://schemas.openxmlformats.org/officeDocument/2006/relationships/hyperlink" Target="http://www.wikihow.com/Main-Page" TargetMode="External"/><Relationship Id="rId4" Type="http://schemas.openxmlformats.org/officeDocument/2006/relationships/hyperlink" Target="http://littlewoodnatureguide.wetpaint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oranch.com/synaesmedia/wiki/wiki.cgi?OnWik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Ward_Cunningha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enelope.fmf.uni-lj.si/diri0607/index.php/Glavna_stran/OP_2011_1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sl-SI" smtClean="0"/>
              <a:t>Wiki</a:t>
            </a:r>
            <a:endParaRPr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Prijava v sistem</a:t>
            </a:r>
          </a:p>
          <a:p>
            <a:pPr eaLnBrk="1" hangingPunct="1"/>
            <a:r>
              <a:rPr lang="en-GB" smtClean="0"/>
              <a:t>Urejanje, ustvarjanje strani</a:t>
            </a:r>
          </a:p>
          <a:p>
            <a:pPr eaLnBrk="1" hangingPunct="1"/>
            <a:r>
              <a:rPr lang="en-GB" smtClean="0"/>
              <a:t>Pogovor o straneh</a:t>
            </a:r>
          </a:p>
          <a:p>
            <a:pPr eaLnBrk="1" hangingPunct="1"/>
            <a:r>
              <a:rPr lang="en-GB" smtClean="0"/>
              <a:t>Pregledovanje zgodovine</a:t>
            </a:r>
          </a:p>
          <a:p>
            <a:pPr eaLnBrk="1" hangingPunct="1"/>
            <a:r>
              <a:rPr lang="en-GB" smtClean="0"/>
              <a:t>Spremljanje sprememb</a:t>
            </a:r>
          </a:p>
          <a:p>
            <a:pPr eaLnBrk="1" hangingPunct="1"/>
            <a:r>
              <a:rPr lang="en-GB" smtClean="0"/>
              <a:t>Iskanje prispevkov določenega uporabnika...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785813" y="357188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funkcionalnosti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Povezava „Prijava“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Če uporabniškega imena še nimamo, ga lahko ustvarimo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Informacije o že vpisani osebi se nahajajo v zgornjem desnem kotu brskalnika.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- prijava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Urejanje obstoječe strani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Kliknemo na zavihek „Uredi“</a:t>
            </a:r>
          </a:p>
          <a:p>
            <a:pPr marL="1139825" lvl="2" indent="-225425">
              <a:spcBef>
                <a:spcPts val="588"/>
              </a:spcBef>
              <a:buClr>
                <a:srgbClr val="376092"/>
              </a:buClr>
              <a:buSzPct val="100000"/>
              <a:buFont typeface="Wingdings" pitchFamily="2" charset="2"/>
              <a:buChar char="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400">
                <a:solidFill>
                  <a:srgbClr val="376092"/>
                </a:solidFill>
                <a:latin typeface="Calibri" pitchFamily="34" charset="0"/>
              </a:rPr>
              <a:t>Pred urejanjem se prijavimo!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Vsako urejanje se zabeleži v zgodovini strani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Pred urejanjem se prijavimo!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Stran lahko za urejanje tudi zaklenemo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- urejanje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981950" cy="43561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Pišemo v 'psevdokodi'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Osnove na spletni strani </a:t>
            </a:r>
            <a:r>
              <a:rPr lang="en-GB" sz="3200">
                <a:solidFill>
                  <a:srgbClr val="0000FF"/>
                </a:solidFill>
                <a:latin typeface="Calibri" pitchFamily="34" charset="0"/>
                <a:hlinkClick r:id="rId3"/>
              </a:rPr>
              <a:t>http://www.mediawiki.org/wiki/Help:Formatting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Naslovi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Oštevilčevanje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Zamikanje 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Citiranje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Povezave na internetne in wiki strani...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- urejanje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Opisni jezik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59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214563"/>
            <a:ext cx="7772400" cy="3805237"/>
          </a:xfrm>
        </p:spPr>
        <p:txBody>
          <a:bodyPr/>
          <a:lstStyle/>
          <a:p>
            <a:pPr eaLnBrk="1" hangingPunct="1"/>
            <a:r>
              <a:rPr lang="sl-SI" sz="2400" dirty="0" smtClean="0"/>
              <a:t>Oglejte si “izvorno” kodo strani</a:t>
            </a:r>
          </a:p>
          <a:p>
            <a:pPr eaLnBrk="1" hangingPunct="1"/>
            <a:r>
              <a:rPr lang="sl-SI" sz="2400" dirty="0" smtClean="0"/>
              <a:t>Pomoč: </a:t>
            </a:r>
          </a:p>
          <a:p>
            <a:pPr lvl="1" eaLnBrk="1" hangingPunct="1"/>
            <a:r>
              <a:rPr lang="en-US" sz="2000" dirty="0" smtClean="0">
                <a:hlinkClick r:id="rId2"/>
              </a:rPr>
              <a:t>http://wiki.fmf.uni-lj.si/wiki/MaFiRaWiki:Pomo%C4%8D</a:t>
            </a:r>
            <a:endParaRPr lang="sl-SI" sz="2000" dirty="0" smtClean="0"/>
          </a:p>
          <a:p>
            <a:pPr eaLnBrk="1" hangingPunct="1"/>
            <a:r>
              <a:rPr lang="sl-SI" sz="2400" dirty="0" smtClean="0"/>
              <a:t>Pomembno:</a:t>
            </a:r>
          </a:p>
          <a:p>
            <a:pPr lvl="1" eaLnBrk="1" hangingPunct="1"/>
            <a:r>
              <a:rPr lang="sl-SI" sz="2000" dirty="0" smtClean="0"/>
              <a:t>Znotraj značk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python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sl-SI" sz="2000" dirty="0" smtClean="0"/>
              <a:t>in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python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simple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sl-SI" sz="2000" dirty="0" smtClean="0"/>
              <a:t> pišemo kodo programov</a:t>
            </a:r>
          </a:p>
          <a:p>
            <a:pPr lvl="1" eaLnBrk="1" hangingPunct="1"/>
            <a:r>
              <a:rPr lang="sl-SI" sz="2000" dirty="0" smtClean="0"/>
              <a:t>Glejte tudi diplomsko nalogo T. Cesar</a:t>
            </a:r>
          </a:p>
          <a:p>
            <a:pPr lvl="2" eaLnBrk="1" hangingPunct="1"/>
            <a:r>
              <a:rPr lang="sl-SI" sz="1800" dirty="0" smtClean="0">
                <a:hlinkClick r:id="rId3"/>
              </a:rPr>
              <a:t>http://rc.fmf.uni-lj.si/matija/matija_lokar.htm</a:t>
            </a:r>
            <a:r>
              <a:rPr lang="sl-SI" sz="1800" dirty="0" smtClean="0"/>
              <a:t> </a:t>
            </a:r>
          </a:p>
          <a:p>
            <a:pPr lvl="2" eaLnBrk="1" hangingPunct="1"/>
            <a:endParaRPr lang="sl-SI" sz="1800" dirty="0" smtClean="0"/>
          </a:p>
          <a:p>
            <a:pPr lvl="1" eaLnBrk="1" hangingPunct="1"/>
            <a:endParaRPr lang="en-US" sz="20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8148637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282575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400">
                <a:solidFill>
                  <a:srgbClr val="254061"/>
                </a:solidFill>
                <a:latin typeface="Calibri" pitchFamily="34" charset="0"/>
              </a:rPr>
              <a:t>Na obstoječi strani naredimo povezavo na neobstoječo stran</a:t>
            </a:r>
            <a:endParaRPr lang="sl-SI" sz="2400">
              <a:solidFill>
                <a:srgbClr val="254061"/>
              </a:solidFill>
              <a:latin typeface="Calibri" pitchFamily="34" charset="0"/>
            </a:endParaRP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400">
                <a:solidFill>
                  <a:srgbClr val="254061"/>
                </a:solidFill>
                <a:latin typeface="Calibri" pitchFamily="34" charset="0"/>
              </a:rPr>
              <a:t> [[Moja nova stran]]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400">
                <a:solidFill>
                  <a:srgbClr val="254061"/>
                </a:solidFill>
                <a:latin typeface="Calibri" pitchFamily="34" charset="0"/>
              </a:rPr>
              <a:t> [[Moja nova stran | Izpiše se ta del]]</a:t>
            </a:r>
          </a:p>
          <a:p>
            <a:pPr marL="282575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000">
                <a:solidFill>
                  <a:srgbClr val="376092"/>
                </a:solidFill>
                <a:latin typeface="Calibri" pitchFamily="34" charset="0"/>
              </a:rPr>
              <a:t>ustvari novo stran z imenom „Moja</a:t>
            </a:r>
            <a:r>
              <a:rPr lang="sl-SI" sz="2000">
                <a:solidFill>
                  <a:srgbClr val="376092"/>
                </a:solidFill>
                <a:latin typeface="Calibri" pitchFamily="34" charset="0"/>
              </a:rPr>
              <a:t>_</a:t>
            </a:r>
            <a:r>
              <a:rPr lang="en-GB" sz="2000">
                <a:solidFill>
                  <a:srgbClr val="376092"/>
                </a:solidFill>
                <a:latin typeface="Calibri" pitchFamily="34" charset="0"/>
              </a:rPr>
              <a:t>stran“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nova stran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282575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Na obstoječi strani naredimo povezavo na neobstoječo </a:t>
            </a:r>
            <a:r>
              <a:rPr lang="sl-SI" sz="2800">
                <a:solidFill>
                  <a:srgbClr val="254061"/>
                </a:solidFill>
                <a:latin typeface="Calibri" pitchFamily="34" charset="0"/>
              </a:rPr>
              <a:t>“pod”</a:t>
            </a: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stran</a:t>
            </a:r>
            <a:endParaRPr lang="sl-SI" sz="2800">
              <a:solidFill>
                <a:srgbClr val="254061"/>
              </a:solidFill>
              <a:latin typeface="Calibri" pitchFamily="34" charset="0"/>
            </a:endParaRPr>
          </a:p>
          <a:p>
            <a:pPr marL="1196975" lvl="2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>
                <a:solidFill>
                  <a:srgbClr val="254061"/>
                </a:solidFill>
                <a:latin typeface="Calibri" pitchFamily="34" charset="0"/>
              </a:rPr>
              <a:t>[[/Namig Python | Namigi v Pythonu]]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“pod”stran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</a:rPr>
              <a:t>Lab. vaje - Osnovne vaje 1: 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>
                <a:solidFill>
                  <a:srgbClr val="000000"/>
                </a:solidFill>
                <a:latin typeface="Calibri" pitchFamily="34" charset="0"/>
                <a:hlinkClick r:id="rId3"/>
              </a:rPr>
              <a:t>http://</a:t>
            </a: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spiri1112.fmf.uni-lj.si/mod/page/view.php?id=71</a:t>
            </a:r>
            <a:endParaRPr lang="sl-SI" sz="28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Rešimo nalogo 6: 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600" i="1" dirty="0" smtClean="0"/>
              <a:t>Sestavi program, ki iz števila 38 naredi 83. Seveda ga naredi tako, da bo program delal za poljubno dvomestno število. </a:t>
            </a:r>
            <a:br>
              <a:rPr lang="sl-SI" sz="1600" i="1" dirty="0" smtClean="0"/>
            </a:br>
            <a:r>
              <a:rPr lang="sl-SI" sz="1600" i="1" dirty="0" smtClean="0"/>
              <a:t>Spremeni program tako, da boš spremenil le prireditveni stavek </a:t>
            </a:r>
            <a:br>
              <a:rPr lang="sl-SI" sz="1600" i="1" dirty="0" smtClean="0"/>
            </a:br>
            <a:r>
              <a:rPr lang="sl-SI" sz="1600" i="1" dirty="0" err="1" smtClean="0"/>
              <a:t>stevilo</a:t>
            </a:r>
            <a:r>
              <a:rPr lang="sl-SI" sz="1600" i="1" dirty="0" smtClean="0"/>
              <a:t> = 38 v </a:t>
            </a:r>
            <a:r>
              <a:rPr lang="sl-SI" sz="1600" i="1" dirty="0" err="1" smtClean="0"/>
              <a:t>stevilo</a:t>
            </a:r>
            <a:r>
              <a:rPr lang="sl-SI" sz="1600" i="1" dirty="0" smtClean="0"/>
              <a:t> = 27</a:t>
            </a:r>
            <a:br>
              <a:rPr lang="sl-SI" sz="1600" i="1" dirty="0" smtClean="0"/>
            </a:br>
            <a:r>
              <a:rPr lang="sl-SI" sz="1600" i="1" dirty="0" smtClean="0"/>
              <a:t>Ali program deluje pravilno? Če ne, nekaj ni v redu!</a:t>
            </a:r>
            <a:endParaRPr lang="en-GB" sz="28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Naš </a:t>
            </a:r>
            <a:r>
              <a:rPr lang="sl-SI" sz="4400" dirty="0" err="1" smtClean="0">
                <a:solidFill>
                  <a:schemeClr val="bg1"/>
                </a:solidFill>
                <a:latin typeface="Calibri" pitchFamily="34" charset="0"/>
              </a:rPr>
              <a:t>Wiki</a:t>
            </a: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 in spletna učilnica v živo</a:t>
            </a:r>
            <a:endParaRPr lang="en-GB" sz="4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</a:rPr>
              <a:t>recimo takole:</a:t>
            </a:r>
          </a:p>
          <a:p>
            <a:pPr marL="796925" lvl="2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3200" dirty="0">
              <a:solidFill>
                <a:srgbClr val="000000"/>
              </a:solidFill>
              <a:latin typeface="Calibri" pitchFamily="34" charset="0"/>
            </a:endParaRPr>
          </a:p>
          <a:p>
            <a:pPr marL="796925" lvl="2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en-GB" sz="3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Rešimo nalogo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292494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#Program, ki dvomestnemu številu spremeni števke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27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% 10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//10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obrnjeno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("Številu " + str(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 + " obrnemo števki in " +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 "dobimo število " + str(obrnjeno) + ".")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3200" dirty="0" err="1" smtClean="0">
                <a:solidFill>
                  <a:srgbClr val="000000"/>
                </a:solidFill>
                <a:latin typeface="Calibri" pitchFamily="34" charset="0"/>
              </a:rPr>
              <a:t>Wiki</a:t>
            </a:r>
            <a:endParaRPr lang="en-GB" sz="3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http://penelope.fmf.uni-lj.si/diri0607/index.php/LabVaje/201</a:t>
            </a: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1</a:t>
            </a:r>
            <a:r>
              <a:rPr lang="en-GB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_1</a:t>
            </a: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2</a:t>
            </a:r>
            <a:r>
              <a:rPr lang="en-GB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/</a:t>
            </a:r>
            <a:r>
              <a:rPr lang="en-GB" sz="3200" dirty="0" err="1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LabVaje</a:t>
            </a: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15</a:t>
            </a:r>
            <a:r>
              <a:rPr lang="en-GB" sz="3200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_10</a:t>
            </a:r>
            <a:r>
              <a:rPr lang="sl-SI" sz="32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sl-SI" sz="3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3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Dokumentiramo delo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3894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Wiki sistem omogoča preprosto dodajanje in spreminja</a:t>
            </a:r>
            <a:r>
              <a:rPr lang="sl-SI" sz="320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je preko spleta dostopne vsebine.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en-GB" sz="3200">
              <a:solidFill>
                <a:srgbClr val="000000"/>
              </a:solidFill>
              <a:latin typeface="Calibri" pitchFamily="34" charset="0"/>
            </a:endParaRP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3200">
                <a:solidFill>
                  <a:srgbClr val="000000"/>
                </a:solidFill>
                <a:latin typeface="Calibri" pitchFamily="34" charset="0"/>
              </a:rPr>
              <a:t>Običajno </a:t>
            </a: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se uporablja za: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izgradnjo baz znanja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izgradnjo portalov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Sistem Wiki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Stran s seznamom nalog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7211" b="54928"/>
          <a:stretch/>
        </p:blipFill>
        <p:spPr bwMode="auto">
          <a:xfrm>
            <a:off x="1619672" y="1988840"/>
            <a:ext cx="5529760" cy="449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== Besedilo naloge ==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14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Sestavi program, ki iz števila 38 naredi 83. Seveda ga naredi tako, da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 program delal za poljubno dvomestno število. Spremeni program tako, 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 boš spremenil le prireditveni stavek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38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27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Ali program deluje pravilno? Če ne, nekaj ni v redu! 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== Rešitve ==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* [[/</a:t>
            </a:r>
            <a:r>
              <a:rPr lang="sl-SI" sz="14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ResitevImePriimek</a:t>
            </a: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| Rešitev Ime Priimek]]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* [[/</a:t>
            </a:r>
            <a:r>
              <a:rPr lang="sl-SI" sz="14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ResitevOsebaB</a:t>
            </a: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| To je rešitev </a:t>
            </a:r>
            <a:r>
              <a:rPr lang="sl-SI" sz="14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sl-SI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sebe B]]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14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Stran z nalogo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To je rešitev naloge 6: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sl-SI" sz="12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python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 #Program, ki dvomestnemu številu spremeni števke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27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% 10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//10</a:t>
            </a: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obrnjeno =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desetice</a:t>
            </a:r>
            <a:endParaRPr lang="sl-SI" sz="12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marL="339725" lvl="1" indent="-339725">
              <a:spcBef>
                <a:spcPts val="800"/>
              </a:spcBef>
              <a:buClr>
                <a:srgbClr val="1F497D"/>
              </a:buClr>
              <a:buSzPct val="100000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("Številu " + str(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+ " obrnemo števki in dobimo število " + str(obrnjeno) + ".")&lt;/</a:t>
            </a:r>
            <a:r>
              <a:rPr lang="sl-SI" sz="12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python</a:t>
            </a:r>
            <a:r>
              <a:rPr lang="sl-SI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sl-SI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Stran z rešitvijo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Poleg vsake strani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Pogovorna stran je običajna stran v wiki sistemu (ima zgodovino, lahko jo urejamo...)</a:t>
            </a:r>
            <a:r>
              <a:rPr lang="ar-SA" sz="3200">
                <a:solidFill>
                  <a:srgbClr val="000000"/>
                </a:solidFill>
                <a:latin typeface="Calibri" pitchFamily="34" charset="0"/>
              </a:rPr>
              <a:t>‏</a:t>
            </a:r>
            <a:endParaRPr lang="en-GB" sz="3200">
              <a:solidFill>
                <a:srgbClr val="000000"/>
              </a:solidFill>
              <a:latin typeface="Calibri" pitchFamily="34" charset="0"/>
            </a:endParaRP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Na njej se zbirajo pripombe, ideje, mnenja, komentarji... 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pogovor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Zavihek „Zgodovina“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Med seboj lahko primerjamo izbrane različiče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Trenutno različico lahko nadomestimo s starejšo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Pride prav, če vam kdo spletno stran “pokvari“!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zgodovina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spisek strani, ki jih bo opazujemo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zavihek „opazuj spremembe“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moj spisek nadzorov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Nadzor lahko kadarkoli prekinemo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 – </a:t>
            </a: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opazovanje sprememb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44023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Za vsake vaje bomo določili skrbnike nalog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Vsak bo skrbnik vsaj ene naloge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Določene naloge bodo morda imele več skrbnikov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Ti bodo zadolženi, da objavijo rešitev prav tiste naloge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Seveda boste reševali tudi naloge, za katere niste skrbniki ;-)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sl-SI" sz="2800" dirty="0" smtClean="0">
                <a:solidFill>
                  <a:srgbClr val="000000"/>
                </a:solidFill>
                <a:latin typeface="Calibri" pitchFamily="34" charset="0"/>
              </a:rPr>
              <a:t>Na ta način boste imeli dobre (skupne) zapiske</a:t>
            </a:r>
          </a:p>
          <a:p>
            <a:pPr marL="796925" lvl="1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en-GB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2414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Naš </a:t>
            </a:r>
            <a:r>
              <a:rPr lang="sl-SI" sz="4400" dirty="0" err="1" smtClean="0">
                <a:solidFill>
                  <a:schemeClr val="bg1"/>
                </a:solidFill>
                <a:latin typeface="Calibri" pitchFamily="34" charset="0"/>
              </a:rPr>
              <a:t>Wiki</a:t>
            </a:r>
            <a:r>
              <a:rPr lang="sl-SI" sz="4400" dirty="0" smtClean="0">
                <a:solidFill>
                  <a:schemeClr val="bg1"/>
                </a:solidFill>
                <a:latin typeface="Calibri" pitchFamily="34" charset="0"/>
              </a:rPr>
              <a:t> - skrbništvo</a:t>
            </a:r>
            <a:endParaRPr lang="en-GB" sz="4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3897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je to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Sistem spletnih strani, ki omogoča uporabnikom dodajanje novih strani in urejanja obstoječih</a:t>
            </a:r>
          </a:p>
          <a:p>
            <a:pPr eaLnBrk="1" hangingPunct="1"/>
            <a:r>
              <a:rPr lang="sl-SI" smtClean="0"/>
              <a:t>Proces branja spletne strani in dodajanja se prepletata</a:t>
            </a:r>
          </a:p>
          <a:p>
            <a:pPr eaLnBrk="1" hangingPunct="1"/>
            <a:r>
              <a:rPr lang="sl-SI" smtClean="0"/>
              <a:t>Sodelovalno grajenje spletnih strani</a:t>
            </a:r>
          </a:p>
          <a:p>
            <a:pPr eaLnBrk="1" hangingPunct="1"/>
            <a:r>
              <a:rPr lang="sl-SI" smtClean="0"/>
              <a:t>Wiki</a:t>
            </a:r>
          </a:p>
          <a:p>
            <a:pPr lvl="1" eaLnBrk="1" hangingPunct="1"/>
            <a:r>
              <a:rPr lang="sl-SI" smtClean="0"/>
              <a:t>Orodje za gradnjo takih strani</a:t>
            </a:r>
          </a:p>
          <a:p>
            <a:pPr lvl="1" eaLnBrk="1" hangingPunct="1"/>
            <a:r>
              <a:rPr lang="sl-SI" smtClean="0"/>
              <a:t>Konkreten sistem </a:t>
            </a:r>
          </a:p>
          <a:p>
            <a:pPr eaLnBrk="1" hangingPunct="1"/>
            <a:endParaRPr lang="en-US" smtClean="0"/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714375" y="285750"/>
            <a:ext cx="7808913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Kaj je to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z="2000" smtClean="0"/>
              <a:t>Vsak lahko doda in spremeni karkoli </a:t>
            </a:r>
          </a:p>
          <a:p>
            <a:pPr lvl="1" eaLnBrk="1" hangingPunct="1"/>
            <a:r>
              <a:rPr lang="sl-SI" sz="1800" smtClean="0"/>
              <a:t>Wiki strani običajno prepoznamo po zavihku ali povezavi Edit (Uredi), Change (Spremeni) ali podobno</a:t>
            </a:r>
          </a:p>
          <a:p>
            <a:pPr lvl="1" eaLnBrk="1" hangingPunct="1"/>
            <a:r>
              <a:rPr lang="sl-SI" sz="1800" smtClean="0"/>
              <a:t>Zaradi “vandalizma”, “spletnih robotov” … se vedno več  uporablja sistem obvezne prijave</a:t>
            </a:r>
          </a:p>
          <a:p>
            <a:pPr eaLnBrk="1" hangingPunct="1"/>
            <a:r>
              <a:rPr lang="sl-SI" sz="2000" smtClean="0"/>
              <a:t>Vsebina ni nikoli končana</a:t>
            </a:r>
          </a:p>
          <a:p>
            <a:pPr lvl="1" eaLnBrk="1" hangingPunct="1"/>
            <a:r>
              <a:rPr lang="sl-SI" sz="1800" smtClean="0"/>
              <a:t>Neprestane spremembe, novosti, popravki …</a:t>
            </a:r>
          </a:p>
          <a:p>
            <a:pPr lvl="1" eaLnBrk="1" hangingPunct="1"/>
            <a:r>
              <a:rPr lang="sl-SI" sz="1800" smtClean="0"/>
              <a:t>Odvisno od “skupnosti”</a:t>
            </a:r>
          </a:p>
          <a:p>
            <a:pPr eaLnBrk="1" hangingPunct="1"/>
            <a:r>
              <a:rPr lang="sl-SI" sz="2000" smtClean="0"/>
              <a:t>Enostavno navzkrižno povezovanje</a:t>
            </a:r>
          </a:p>
          <a:p>
            <a:pPr lvl="1" eaLnBrk="1" hangingPunct="1"/>
            <a:r>
              <a:rPr lang="sl-SI" sz="1800" smtClean="0"/>
              <a:t>Wiki strani imajo veliko notranjih (v okviru istega wikija) in zunanjih povezav (na druge spletne strani)</a:t>
            </a:r>
          </a:p>
          <a:p>
            <a:pPr eaLnBrk="1" hangingPunct="1"/>
            <a:r>
              <a:rPr lang="sl-SI" sz="2000" smtClean="0"/>
              <a:t>Poenostavljeni jezik</a:t>
            </a:r>
          </a:p>
          <a:p>
            <a:pPr lvl="1" eaLnBrk="1" hangingPunct="1"/>
            <a:r>
              <a:rPr lang="sl-SI" sz="1800" smtClean="0"/>
              <a:t>Veliko enostavnejši kot HTML</a:t>
            </a:r>
          </a:p>
          <a:p>
            <a:pPr eaLnBrk="1" hangingPunct="1"/>
            <a:r>
              <a:rPr lang="sl-SI" sz="2000" smtClean="0"/>
              <a:t>Vsebina je pred izgledom</a:t>
            </a:r>
          </a:p>
          <a:p>
            <a:pPr eaLnBrk="1" hangingPunct="1"/>
            <a:endParaRPr lang="sl-SI" sz="2000" smtClean="0"/>
          </a:p>
          <a:p>
            <a:pPr lvl="1" eaLnBrk="1" hangingPunct="1"/>
            <a:endParaRPr lang="sl-SI" sz="1800" smtClean="0"/>
          </a:p>
          <a:p>
            <a:pPr eaLnBrk="1" hangingPunct="1"/>
            <a:endParaRPr lang="en-US" sz="2000" smtClean="0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714375" y="357188"/>
            <a:ext cx="7808913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Osnovni principi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Nekaj primerov</a:t>
            </a:r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Wikipedia</a:t>
            </a:r>
          </a:p>
          <a:p>
            <a:pPr lvl="1" eaLnBrk="1" hangingPunct="1"/>
            <a:r>
              <a:rPr lang="sl-SI" smtClean="0">
                <a:hlinkClick r:id="rId2"/>
              </a:rPr>
              <a:t>www.wikipedia.org</a:t>
            </a:r>
            <a:endParaRPr lang="sl-SI" smtClean="0"/>
          </a:p>
          <a:p>
            <a:pPr eaLnBrk="1" hangingPunct="1"/>
            <a:r>
              <a:rPr lang="sl-SI" smtClean="0"/>
              <a:t>MaFiRa wiki</a:t>
            </a:r>
          </a:p>
          <a:p>
            <a:pPr lvl="1" eaLnBrk="1" hangingPunct="1"/>
            <a:r>
              <a:rPr lang="sl-SI" smtClean="0"/>
              <a:t>Osnovni wiki na FMF</a:t>
            </a:r>
          </a:p>
          <a:p>
            <a:pPr lvl="1" eaLnBrk="1" hangingPunct="1"/>
            <a:r>
              <a:rPr lang="sl-SI" smtClean="0">
                <a:hlinkClick r:id="rId3"/>
              </a:rPr>
              <a:t>http://wiki.fmf.uni-lj.si</a:t>
            </a:r>
            <a:r>
              <a:rPr lang="sl-SI" smtClean="0"/>
              <a:t> </a:t>
            </a:r>
          </a:p>
          <a:p>
            <a:pPr eaLnBrk="1" hangingPunct="1"/>
            <a:r>
              <a:rPr lang="sl-SI" smtClean="0">
                <a:hlinkClick r:id="rId4"/>
              </a:rPr>
              <a:t>http://littlewoodnatureguide.wetpaint.com/</a:t>
            </a:r>
            <a:r>
              <a:rPr lang="sl-SI" smtClean="0"/>
              <a:t> </a:t>
            </a:r>
          </a:p>
          <a:p>
            <a:pPr eaLnBrk="1" hangingPunct="1"/>
            <a:r>
              <a:rPr lang="sl-SI" smtClean="0">
                <a:hlinkClick r:id="rId5"/>
              </a:rPr>
              <a:t>http://www.wikihow.com/Main-Page</a:t>
            </a:r>
            <a:r>
              <a:rPr lang="sl-SI" smtClean="0"/>
              <a:t>  </a:t>
            </a:r>
          </a:p>
          <a:p>
            <a:pPr eaLnBrk="1" hangingPunct="1"/>
            <a:r>
              <a:rPr lang="sl-SI" smtClean="0">
                <a:hlinkClick r:id="rId6"/>
              </a:rPr>
              <a:t>http://blendedlearning.wikispaces.com/home</a:t>
            </a:r>
            <a:r>
              <a:rPr lang="sl-SI" smtClean="0"/>
              <a:t> </a:t>
            </a:r>
          </a:p>
          <a:p>
            <a:pPr eaLnBrk="1" hangingPunct="1"/>
            <a:endParaRPr lang="en-US" smtClean="0"/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714375" y="285750"/>
            <a:ext cx="7808913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Nekaj primerov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525463" y="16906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endParaRPr lang="en-GB" sz="1900">
              <a:solidFill>
                <a:srgbClr val="8E58B6"/>
              </a:solidFill>
              <a:latin typeface="Calibri" pitchFamily="34" charset="0"/>
              <a:hlinkClick r:id="rId3"/>
            </a:endParaRPr>
          </a:p>
        </p:txBody>
      </p:sp>
      <p:sp>
        <p:nvSpPr>
          <p:cNvPr id="1126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Sistem wiki</a:t>
            </a:r>
            <a:endParaRPr lang="en-US" smtClean="0"/>
          </a:p>
        </p:txBody>
      </p:sp>
      <p:sp>
        <p:nvSpPr>
          <p:cNvPr id="11268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Wiki != Wikipedija</a:t>
            </a:r>
          </a:p>
          <a:p>
            <a:pPr eaLnBrk="1" hangingPunct="1"/>
            <a:r>
              <a:rPr lang="en-GB" smtClean="0"/>
              <a:t>Z vsemi plusi in minusi</a:t>
            </a:r>
          </a:p>
          <a:p>
            <a:pPr lvl="1" eaLnBrk="1" hangingPunct="1"/>
            <a:r>
              <a:rPr lang="en-GB" smtClean="0"/>
              <a:t>Večina kritik : vprašljiva kvaliteta, če lahko "piše vsak", zato za šolsko rabo ni preveč primerna</a:t>
            </a:r>
          </a:p>
          <a:p>
            <a:pPr eaLnBrk="1" hangingPunct="1"/>
            <a:r>
              <a:rPr lang="en-GB" smtClean="0"/>
              <a:t>Narobe! Wiki je namreč</a:t>
            </a:r>
          </a:p>
          <a:p>
            <a:pPr lvl="1" eaLnBrk="1" hangingPunct="1"/>
            <a:r>
              <a:rPr lang="en-GB" smtClean="0"/>
              <a:t>the simplest online database that could possibly work (Ward Cunningham: </a:t>
            </a:r>
            <a:r>
              <a:rPr lang="en-GB" smtClean="0">
                <a:hlinkClick r:id="rId4"/>
              </a:rPr>
              <a:t>http://en.wikipedia.org/wiki/Ward_Cunningham</a:t>
            </a:r>
            <a:r>
              <a:rPr lang="en-GB" smtClean="0"/>
              <a:t> )</a:t>
            </a:r>
            <a:r>
              <a:rPr lang="ar-SA" smtClean="0"/>
              <a:t>‏</a:t>
            </a:r>
            <a:endParaRPr lang="en-GB" smtClean="0"/>
          </a:p>
          <a:p>
            <a:pPr eaLnBrk="1" hangingPunct="1"/>
            <a:r>
              <a:rPr lang="en-GB" smtClean="0"/>
              <a:t>Zanimiva stran:</a:t>
            </a:r>
          </a:p>
          <a:p>
            <a:pPr lvl="1" eaLnBrk="1" hangingPunct="1"/>
            <a:r>
              <a:rPr lang="en-GB" smtClean="0">
                <a:hlinkClick r:id="rId3"/>
              </a:rPr>
              <a:t>http://www.nooranch.com/synaesmedia/wiki/wiki.cgi?OnWiki</a:t>
            </a:r>
          </a:p>
          <a:p>
            <a:pPr eaLnBrk="1" hangingPunct="1"/>
            <a:endParaRPr lang="en-US" smtClean="0"/>
          </a:p>
        </p:txBody>
      </p:sp>
      <p:sp>
        <p:nvSpPr>
          <p:cNvPr id="11269" name="Text Box 2"/>
          <p:cNvSpPr txBox="1">
            <a:spLocks noChangeArrowheads="1"/>
          </p:cNvSpPr>
          <p:nvPr/>
        </p:nvSpPr>
        <p:spPr bwMode="auto">
          <a:xfrm>
            <a:off x="714375" y="285750"/>
            <a:ext cx="7808913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Sistem wiki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Začasni naslov</a:t>
            </a:r>
          </a:p>
          <a:p>
            <a:pPr lvl="1" eaLnBrk="1" hangingPunct="1"/>
            <a:r>
              <a:rPr lang="en-US" dirty="0" smtClean="0">
                <a:hlinkClick r:id="rId2"/>
              </a:rPr>
              <a:t>http://penelope.fmf.uni-lj.si/diri0607/index.php/Glavna_stran/OP_201</a:t>
            </a:r>
            <a:r>
              <a:rPr lang="sl-SI" dirty="0" smtClean="0">
                <a:hlinkClick r:id="rId2"/>
              </a:rPr>
              <a:t>1</a:t>
            </a:r>
            <a:r>
              <a:rPr lang="en-US" dirty="0" smtClean="0">
                <a:hlinkClick r:id="rId2"/>
              </a:rPr>
              <a:t>_</a:t>
            </a:r>
            <a:r>
              <a:rPr lang="sl-SI" dirty="0" smtClean="0">
                <a:hlinkClick r:id="rId2"/>
              </a:rPr>
              <a:t>12</a:t>
            </a:r>
            <a:r>
              <a:rPr lang="sl-SI" dirty="0" smtClean="0"/>
              <a:t> </a:t>
            </a:r>
          </a:p>
          <a:p>
            <a:pPr lvl="1" eaLnBrk="1" hangingPunct="1"/>
            <a:r>
              <a:rPr lang="sl-SI" dirty="0" smtClean="0"/>
              <a:t>Ne "obremenjujte se" z imenom im naslovom</a:t>
            </a:r>
          </a:p>
          <a:p>
            <a:pPr lvl="2" eaLnBrk="1" hangingPunct="1"/>
            <a:r>
              <a:rPr lang="sl-SI" dirty="0" smtClean="0"/>
              <a:t>Povezava v spletni učilnici predmeta</a:t>
            </a:r>
          </a:p>
          <a:p>
            <a:pPr lvl="1" eaLnBrk="1" hangingPunct="1"/>
            <a:r>
              <a:rPr lang="sl-SI" dirty="0" smtClean="0"/>
              <a:t>Registracija (začasno (?) bo potrebno </a:t>
            </a:r>
            <a:r>
              <a:rPr lang="sl-SI" b="1" dirty="0" smtClean="0"/>
              <a:t>novo</a:t>
            </a:r>
            <a:r>
              <a:rPr lang="sl-SI" dirty="0" smtClean="0"/>
              <a:t> </a:t>
            </a:r>
            <a:r>
              <a:rPr lang="sl-SI" dirty="0" err="1" smtClean="0"/>
              <a:t>upo</a:t>
            </a:r>
            <a:r>
              <a:rPr lang="sl-SI" dirty="0" smtClean="0"/>
              <a:t>. ime in geslo)</a:t>
            </a:r>
          </a:p>
          <a:p>
            <a:pPr lvl="1" eaLnBrk="1" hangingPunct="1"/>
            <a:r>
              <a:rPr lang="sl-SI" dirty="0" smtClean="0"/>
              <a:t>Uporabniško ime: obvezno </a:t>
            </a:r>
            <a:r>
              <a:rPr lang="sl-SI" dirty="0" err="1" smtClean="0"/>
              <a:t>ImePriimek</a:t>
            </a:r>
            <a:r>
              <a:rPr lang="sl-SI" dirty="0" smtClean="0"/>
              <a:t> </a:t>
            </a:r>
          </a:p>
          <a:p>
            <a:pPr eaLnBrk="1" hangingPunct="1"/>
            <a:r>
              <a:rPr lang="sl-SI" dirty="0" err="1" smtClean="0"/>
              <a:t>MediaWiki</a:t>
            </a:r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2291" name="Text Box 2"/>
          <p:cNvSpPr>
            <a:spLocks noGrp="1" noChangeArrowheads="1"/>
          </p:cNvSpPr>
          <p:nvPr>
            <p:ph type="title"/>
          </p:nvPr>
        </p:nvSpPr>
        <p:spPr>
          <a:solidFill>
            <a:srgbClr val="CC3300"/>
          </a:solidFill>
        </p:spPr>
        <p:txBody>
          <a:bodyPr lIns="91436" tIns="45718" rIns="91436" bIns="45718" anchor="ctr"/>
          <a:lstStyle/>
          <a:p>
            <a:pPr algn="ctr" eaLnBrk="1" hangingPunct="1">
              <a:buClr>
                <a:srgbClr val="254061"/>
              </a:buClr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 smtClean="0">
                <a:solidFill>
                  <a:schemeClr val="bg1"/>
                </a:solidFill>
                <a:latin typeface="Calibri" pitchFamily="34" charset="0"/>
                <a:ea typeface="DejaVu Sans" charset="0"/>
                <a:cs typeface="DejaVu Sans" charset="0"/>
              </a:rPr>
              <a:t>“naš” </a:t>
            </a:r>
            <a:r>
              <a:rPr lang="en-GB" sz="4400" smtClean="0">
                <a:solidFill>
                  <a:schemeClr val="bg1"/>
                </a:solidFill>
                <a:latin typeface="Calibri" pitchFamily="34" charset="0"/>
                <a:ea typeface="DejaVu Sans" charset="0"/>
                <a:cs typeface="DejaVu Sans" charset="0"/>
              </a:rPr>
              <a:t>Wiki – </a:t>
            </a:r>
            <a:r>
              <a:rPr lang="sl-SI" sz="4400" smtClean="0">
                <a:solidFill>
                  <a:schemeClr val="bg1"/>
                </a:solidFill>
                <a:latin typeface="Calibri" pitchFamily="34" charset="0"/>
                <a:ea typeface="DejaVu Sans" charset="0"/>
                <a:cs typeface="DejaVu Sans" charset="0"/>
              </a:rPr>
              <a:t>“tehnične stvari”</a:t>
            </a:r>
            <a:endParaRPr lang="en-GB" sz="4400" smtClean="0">
              <a:solidFill>
                <a:schemeClr val="bg1"/>
              </a:solidFill>
              <a:latin typeface="Calibri" pitchFamily="34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654050" y="1781175"/>
            <a:ext cx="7808913" cy="4424363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Obstaja več programskih paketov, ki nam nudijo sistem wiki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 MediaWiki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Drugi wiki sistemi: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Docuwiki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Doxwiki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TiddlyWiki</a:t>
            </a:r>
          </a:p>
          <a:p>
            <a:pPr marL="739775" lvl="1" indent="-284163">
              <a:spcBef>
                <a:spcPts val="700"/>
              </a:spcBef>
              <a:buClr>
                <a:srgbClr val="1F497D"/>
              </a:buClr>
              <a:buSzPct val="100000"/>
              <a:buFont typeface="Arial" charset="0"/>
              <a:buChar char="–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2800">
                <a:solidFill>
                  <a:srgbClr val="254061"/>
                </a:solidFill>
                <a:latin typeface="Calibri" pitchFamily="34" charset="0"/>
              </a:rPr>
              <a:t>Wiki on Stick...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sl-SI" sz="4400">
                <a:solidFill>
                  <a:schemeClr val="bg1"/>
                </a:solidFill>
                <a:latin typeface="Calibri" pitchFamily="34" charset="0"/>
              </a:rPr>
              <a:t>Sistemi Wiki</a:t>
            </a:r>
            <a:endParaRPr lang="en-GB" sz="44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71513" y="1906588"/>
            <a:ext cx="7808912" cy="4238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144011" tIns="144011" rIns="108090" bIns="71842"/>
          <a:lstStyle/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Najbolj razširjen wiki sistem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Prosto dostopen (preko spleta)</a:t>
            </a:r>
            <a:r>
              <a:rPr lang="ar-SA" sz="3200">
                <a:solidFill>
                  <a:srgbClr val="000000"/>
                </a:solidFill>
                <a:latin typeface="Calibri" pitchFamily="34" charset="0"/>
              </a:rPr>
              <a:t>‏</a:t>
            </a:r>
            <a:endParaRPr lang="en-GB" sz="3200">
              <a:solidFill>
                <a:srgbClr val="000000"/>
              </a:solidFill>
              <a:latin typeface="Calibri" pitchFamily="34" charset="0"/>
            </a:endParaRP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Ima veliko funkcionalnosti + dodatkov</a:t>
            </a:r>
          </a:p>
          <a:p>
            <a:pPr marL="339725" indent="-339725">
              <a:spcBef>
                <a:spcPts val="800"/>
              </a:spcBef>
              <a:buClr>
                <a:srgbClr val="1F497D"/>
              </a:buClr>
              <a:buSzPct val="100000"/>
              <a:buFont typeface="Arial" charset="0"/>
              <a:buChar char="•"/>
              <a:tabLst>
                <a:tab pos="825500" algn="l"/>
                <a:tab pos="1655763" algn="l"/>
                <a:tab pos="2484438" algn="l"/>
                <a:tab pos="3314700" algn="l"/>
                <a:tab pos="4143375" algn="l"/>
                <a:tab pos="4973638" algn="l"/>
                <a:tab pos="5802313" algn="l"/>
                <a:tab pos="6632575" algn="l"/>
                <a:tab pos="7461250" algn="l"/>
                <a:tab pos="8291513" algn="l"/>
                <a:tab pos="9120188" algn="l"/>
              </a:tabLst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Wikipedia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671513" y="544513"/>
            <a:ext cx="7808912" cy="1063625"/>
          </a:xfrm>
          <a:prstGeom prst="rect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91436" tIns="45718" rIns="91436" bIns="45718" anchor="ctr"/>
          <a:lstStyle/>
          <a:p>
            <a:pPr algn="ctr">
              <a:buClr>
                <a:srgbClr val="254061"/>
              </a:buClr>
              <a:buSzPct val="100000"/>
              <a:tabLst>
                <a:tab pos="0" algn="l"/>
                <a:tab pos="828675" algn="l"/>
                <a:tab pos="1657350" algn="l"/>
                <a:tab pos="2487613" algn="l"/>
                <a:tab pos="3316288" algn="l"/>
                <a:tab pos="4146550" algn="l"/>
                <a:tab pos="4975225" algn="l"/>
                <a:tab pos="5805488" algn="l"/>
                <a:tab pos="6634163" algn="l"/>
                <a:tab pos="7464425" algn="l"/>
                <a:tab pos="8293100" algn="l"/>
                <a:tab pos="9123363" algn="l"/>
              </a:tabLst>
            </a:pPr>
            <a:r>
              <a:rPr lang="en-GB" sz="4400">
                <a:solidFill>
                  <a:schemeClr val="bg1"/>
                </a:solidFill>
                <a:latin typeface="Calibri" pitchFamily="34" charset="0"/>
              </a:rPr>
              <a:t>MediaWiki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86&quot;&gt;&lt;object type=&quot;3&quot; unique_id=&quot;10087&quot;&gt;&lt;property id=&quot;20148&quot; value=&quot;5&quot;/&gt;&lt;property id=&quot;20300&quot; value=&quot;Slide 1 - &amp;quot;Wiki&amp;quot;&quot;/&gt;&lt;property id=&quot;20307&quot; value=&quot;256&quot;/&gt;&lt;/object&gt;&lt;object type=&quot;3&quot; unique_id=&quot;10088&quot;&gt;&lt;property id=&quot;20148&quot; value=&quot;5&quot;/&gt;&lt;property id=&quot;20300&quot; value=&quot;Slide 2&quot;/&gt;&lt;property id=&quot;20307&quot; value=&quot;262&quot;/&gt;&lt;/object&gt;&lt;object type=&quot;3&quot; unique_id=&quot;10089&quot;&gt;&lt;property id=&quot;20148&quot; value=&quot;5&quot;/&gt;&lt;property id=&quot;20300&quot; value=&quot;Slide 3 - &amp;quot;Kaj je to&amp;quot;&quot;/&gt;&lt;property id=&quot;20307&quot; value=&quot;258&quot;/&gt;&lt;/object&gt;&lt;object type=&quot;3&quot; unique_id=&quot;10090&quot;&gt;&lt;property id=&quot;20148&quot; value=&quot;5&quot;/&gt;&lt;property id=&quot;20300&quot; value=&quot;Slide 4&quot;/&gt;&lt;property id=&quot;20307&quot; value=&quot;260&quot;/&gt;&lt;/object&gt;&lt;object type=&quot;3&quot; unique_id=&quot;10091&quot;&gt;&lt;property id=&quot;20148&quot; value=&quot;5&quot;/&gt;&lt;property id=&quot;20300&quot; value=&quot;Slide 5 - &amp;quot;Nekaj primerov&amp;quot;&quot;/&gt;&lt;property id=&quot;20307&quot; value=&quot;259&quot;/&gt;&lt;/object&gt;&lt;object type=&quot;3&quot; unique_id=&quot;10092&quot;&gt;&lt;property id=&quot;20148&quot; value=&quot;5&quot;/&gt;&lt;property id=&quot;20300&quot; value=&quot;Slide 6 - &amp;quot;Sistem wiki&amp;quot;&quot;/&gt;&lt;property id=&quot;20307&quot; value=&quot;263&quot;/&gt;&lt;/object&gt;&lt;object type=&quot;3&quot; unique_id=&quot;10093&quot;&gt;&lt;property id=&quot;20148&quot; value=&quot;5&quot;/&gt;&lt;property id=&quot;20300&quot; value=&quot;Slide 7 - &amp;quot;“naš” Wiki – “tehnične stvari”&amp;quot;&quot;/&gt;&lt;property id=&quot;20307&quot; value=&quot;257&quot;/&gt;&lt;/object&gt;&lt;object type=&quot;3&quot; unique_id=&quot;10094&quot;&gt;&lt;property id=&quot;20148&quot; value=&quot;5&quot;/&gt;&lt;property id=&quot;20300&quot; value=&quot;Slide 8&quot;/&gt;&lt;property id=&quot;20307&quot; value=&quot;264&quot;/&gt;&lt;/object&gt;&lt;object type=&quot;3&quot; unique_id=&quot;10095&quot;&gt;&lt;property id=&quot;20148&quot; value=&quot;5&quot;/&gt;&lt;property id=&quot;20300&quot; value=&quot;Slide 9&quot;/&gt;&lt;property id=&quot;20307&quot; value=&quot;265&quot;/&gt;&lt;/object&gt;&lt;object type=&quot;3&quot; unique_id=&quot;10096&quot;&gt;&lt;property id=&quot;20148&quot; value=&quot;5&quot;/&gt;&lt;property id=&quot;20300&quot; value=&quot;Slide 10&quot;/&gt;&lt;property id=&quot;20307&quot; value=&quot;266&quot;/&gt;&lt;/object&gt;&lt;object type=&quot;3&quot; unique_id=&quot;10097&quot;&gt;&lt;property id=&quot;20148&quot; value=&quot;5&quot;/&gt;&lt;property id=&quot;20300&quot; value=&quot;Slide 11&quot;/&gt;&lt;property id=&quot;20307&quot; value=&quot;267&quot;/&gt;&lt;/object&gt;&lt;object type=&quot;3&quot; unique_id=&quot;10098&quot;&gt;&lt;property id=&quot;20148&quot; value=&quot;5&quot;/&gt;&lt;property id=&quot;20300&quot; value=&quot;Slide 12&quot;/&gt;&lt;property id=&quot;20307&quot; value=&quot;268&quot;/&gt;&lt;/object&gt;&lt;object type=&quot;3&quot; unique_id=&quot;10099&quot;&gt;&lt;property id=&quot;20148&quot; value=&quot;5&quot;/&gt;&lt;property id=&quot;20300&quot; value=&quot;Slide 13&quot;/&gt;&lt;property id=&quot;20307&quot; value=&quot;269&quot;/&gt;&lt;/object&gt;&lt;object type=&quot;3&quot; unique_id=&quot;10100&quot;&gt;&lt;property id=&quot;20148&quot; value=&quot;5&quot;/&gt;&lt;property id=&quot;20300&quot; value=&quot;Slide 14&quot;/&gt;&lt;property id=&quot;20307&quot; value=&quot;277&quot;/&gt;&lt;/object&gt;&lt;object type=&quot;3&quot; unique_id=&quot;10101&quot;&gt;&lt;property id=&quot;20148&quot; value=&quot;5&quot;/&gt;&lt;property id=&quot;20300&quot; value=&quot;Slide 15&quot;/&gt;&lt;property id=&quot;20307&quot; value=&quot;270&quot;/&gt;&lt;/object&gt;&lt;object type=&quot;3&quot; unique_id=&quot;10102&quot;&gt;&lt;property id=&quot;20148&quot; value=&quot;5&quot;/&gt;&lt;property id=&quot;20300&quot; value=&quot;Slide 16&quot;/&gt;&lt;property id=&quot;20307&quot; value=&quot;276&quot;/&gt;&lt;/object&gt;&lt;object type=&quot;3&quot; unique_id=&quot;10103&quot;&gt;&lt;property id=&quot;20148&quot; value=&quot;5&quot;/&gt;&lt;property id=&quot;20300&quot; value=&quot;Slide 17&quot;/&gt;&lt;property id=&quot;20307&quot; value=&quot;279&quot;/&gt;&lt;/object&gt;&lt;object type=&quot;3&quot; unique_id=&quot;10104&quot;&gt;&lt;property id=&quot;20148&quot; value=&quot;5&quot;/&gt;&lt;property id=&quot;20300&quot; value=&quot;Slide 18&quot;/&gt;&lt;property id=&quot;20307&quot; value=&quot;280&quot;/&gt;&lt;/object&gt;&lt;object type=&quot;3&quot; unique_id=&quot;10105&quot;&gt;&lt;property id=&quot;20148&quot; value=&quot;5&quot;/&gt;&lt;property id=&quot;20300&quot; value=&quot;Slide 19&quot;/&gt;&lt;property id=&quot;20307&quot; value=&quot;281&quot;/&gt;&lt;/object&gt;&lt;object type=&quot;3&quot; unique_id=&quot;10106&quot;&gt;&lt;property id=&quot;20148&quot; value=&quot;5&quot;/&gt;&lt;property id=&quot;20300&quot; value=&quot;Slide 20&quot;/&gt;&lt;property id=&quot;20307&quot; value=&quot;284&quot;/&gt;&lt;/object&gt;&lt;object type=&quot;3&quot; unique_id=&quot;10107&quot;&gt;&lt;property id=&quot;20148&quot; value=&quot;5&quot;/&gt;&lt;property id=&quot;20300&quot; value=&quot;Slide 21&quot;/&gt;&lt;property id=&quot;20307&quot; value=&quot;282&quot;/&gt;&lt;/object&gt;&lt;object type=&quot;3&quot; unique_id=&quot;10108&quot;&gt;&lt;property id=&quot;20148&quot; value=&quot;5&quot;/&gt;&lt;property id=&quot;20300&quot; value=&quot;Slide 22&quot;/&gt;&lt;property id=&quot;20307&quot; value=&quot;283&quot;/&gt;&lt;/object&gt;&lt;object type=&quot;3&quot; unique_id=&quot;10109&quot;&gt;&lt;property id=&quot;20148&quot; value=&quot;5&quot;/&gt;&lt;property id=&quot;20300&quot; value=&quot;Slide 23&quot;/&gt;&lt;property id=&quot;20307&quot; value=&quot;285&quot;/&gt;&lt;/object&gt;&lt;object type=&quot;3&quot; unique_id=&quot;10110&quot;&gt;&lt;property id=&quot;20148&quot; value=&quot;5&quot;/&gt;&lt;property id=&quot;20300&quot; value=&quot;Slide 24&quot;/&gt;&lt;property id=&quot;20307&quot; value=&quot;286&quot;/&gt;&lt;/object&gt;&lt;object type=&quot;3&quot; unique_id=&quot;10111&quot;&gt;&lt;property id=&quot;20148&quot; value=&quot;5&quot;/&gt;&lt;property id=&quot;20300&quot; value=&quot;Slide 25&quot;/&gt;&lt;property id=&quot;20307&quot; value=&quot;287&quot;/&gt;&lt;/object&gt;&lt;object type=&quot;3&quot; unique_id=&quot;10193&quot;&gt;&lt;property id=&quot;20148&quot; value=&quot;5&quot;/&gt;&lt;property id=&quot;20300&quot; value=&quot;Slide 26&quot;/&gt;&lt;property id=&quot;20307&quot; value=&quot;289&quot;/&gt;&lt;/object&gt;&lt;/object&gt;&lt;object type=&quot;8&quot; unique_id=&quot;10138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ROM - O predmetu</Template>
  <TotalTime>316</TotalTime>
  <Words>951</Words>
  <Application>Microsoft Office PowerPoint</Application>
  <PresentationFormat>On-screen Show (4:3)</PresentationFormat>
  <Paragraphs>174</Paragraphs>
  <Slides>26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Equity</vt:lpstr>
      <vt:lpstr>Wiki</vt:lpstr>
      <vt:lpstr>Slide 2</vt:lpstr>
      <vt:lpstr>Kaj je to</vt:lpstr>
      <vt:lpstr>Slide 4</vt:lpstr>
      <vt:lpstr>Nekaj primerov</vt:lpstr>
      <vt:lpstr>Sistem wiki</vt:lpstr>
      <vt:lpstr>“naš” Wiki – “tehnične stvari”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Wiki</dc:title>
  <dc:creator>Matija Lokar</dc:creator>
  <cp:lastModifiedBy>praksa</cp:lastModifiedBy>
  <cp:revision>19</cp:revision>
  <dcterms:created xsi:type="dcterms:W3CDTF">2009-09-29T10:53:32Z</dcterms:created>
  <dcterms:modified xsi:type="dcterms:W3CDTF">2011-10-14T08:42:39Z</dcterms:modified>
</cp:coreProperties>
</file>