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67" r:id="rId3"/>
    <p:sldId id="283" r:id="rId4"/>
    <p:sldId id="270" r:id="rId5"/>
    <p:sldId id="271" r:id="rId6"/>
    <p:sldId id="272" r:id="rId7"/>
    <p:sldId id="284" r:id="rId8"/>
    <p:sldId id="276" r:id="rId9"/>
    <p:sldId id="277" r:id="rId10"/>
    <p:sldId id="278" r:id="rId11"/>
    <p:sldId id="279" r:id="rId12"/>
    <p:sldId id="280" r:id="rId13"/>
    <p:sldId id="281" r:id="rId14"/>
    <p:sldId id="282" r:id="rId15"/>
  </p:sldIdLst>
  <p:sldSz cx="9144000" cy="6858000" type="screen4x3"/>
  <p:notesSz cx="6858000" cy="9144000"/>
  <p:custDataLst>
    <p:tags r:id="rId17"/>
  </p:custDataLst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3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72F9A7-3CA7-415F-906D-91876525EA5D}" type="datetimeFigureOut">
              <a:rPr lang="sl-SI" smtClean="0"/>
              <a:pPr/>
              <a:t>12.10.2011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CBA5F8-DED8-4CBB-AF53-7CCDF813E2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455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1" name="Picture 10" descr="CC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9563" y="5786438"/>
            <a:ext cx="11176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2B393D-C7BB-4582-8AF5-FD96E3DEC692}" type="datetimeFigureOut">
              <a:rPr lang="sl-SI" smtClean="0"/>
              <a:pPr/>
              <a:t>12.10.2011</a:t>
            </a:fld>
            <a:endParaRPr lang="en-US"/>
          </a:p>
        </p:txBody>
      </p:sp>
      <p:sp>
        <p:nvSpPr>
          <p:cNvPr id="13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4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fld id="{ADA373EF-0162-47DE-A8DA-2CC70A5990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2B393D-C7BB-4582-8AF5-FD96E3DEC692}" type="datetimeFigureOut">
              <a:rPr lang="sl-SI" smtClean="0"/>
              <a:pPr/>
              <a:t>12.10.2011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A373EF-0162-47DE-A8DA-2CC70A5990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2B393D-C7BB-4582-8AF5-FD96E3DEC692}" type="datetimeFigureOut">
              <a:rPr lang="sl-SI" smtClean="0"/>
              <a:pPr/>
              <a:t>12.10.2011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A373EF-0162-47DE-A8DA-2CC70A5990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2B393D-C7BB-4582-8AF5-FD96E3DEC692}" type="datetimeFigureOut">
              <a:rPr lang="sl-SI" smtClean="0"/>
              <a:pPr/>
              <a:t>12.10.2011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A373EF-0162-47DE-A8DA-2CC70A5990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2B393D-C7BB-4582-8AF5-FD96E3DEC692}" type="datetimeFigureOut">
              <a:rPr lang="sl-SI" smtClean="0"/>
              <a:pPr/>
              <a:t>12.10.2011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ADA373EF-0162-47DE-A8DA-2CC70A5990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2B393D-C7BB-4582-8AF5-FD96E3DEC692}" type="datetimeFigureOut">
              <a:rPr lang="sl-SI" smtClean="0"/>
              <a:pPr/>
              <a:t>12.10.2011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A373EF-0162-47DE-A8DA-2CC70A5990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2B393D-C7BB-4582-8AF5-FD96E3DEC692}" type="datetimeFigureOut">
              <a:rPr lang="sl-SI" smtClean="0"/>
              <a:pPr/>
              <a:t>12.10.2011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A373EF-0162-47DE-A8DA-2CC70A5990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2B393D-C7BB-4582-8AF5-FD96E3DEC692}" type="datetimeFigureOut">
              <a:rPr lang="sl-SI" smtClean="0"/>
              <a:pPr/>
              <a:t>12.10.2011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A373EF-0162-47DE-A8DA-2CC70A5990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2B393D-C7BB-4582-8AF5-FD96E3DEC692}" type="datetimeFigureOut">
              <a:rPr lang="sl-SI" smtClean="0"/>
              <a:pPr/>
              <a:t>12.10.2011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A373EF-0162-47DE-A8DA-2CC70A5990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2B393D-C7BB-4582-8AF5-FD96E3DEC692}" type="datetimeFigureOut">
              <a:rPr lang="sl-SI" smtClean="0"/>
              <a:pPr/>
              <a:t>12.10.2011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A373EF-0162-47DE-A8DA-2CC70A5990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2B393D-C7BB-4582-8AF5-FD96E3DEC692}" type="datetimeFigureOut">
              <a:rPr lang="sl-SI" smtClean="0"/>
              <a:pPr/>
              <a:t>12.10.2011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ADA373EF-0162-47DE-A8DA-2CC70A5990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 smtClean="0">
                <a:solidFill>
                  <a:schemeClr val="tx2"/>
                </a:solidFill>
              </a:defRPr>
            </a:lvl1pPr>
          </a:lstStyle>
          <a:p>
            <a:fld id="{7F2B393D-C7BB-4582-8AF5-FD96E3DEC692}" type="datetimeFigureOut">
              <a:rPr lang="sl-SI" smtClean="0"/>
              <a:pPr/>
              <a:t>12.10.2011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 smtClean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DA373EF-0162-47DE-A8DA-2CC70A5990E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33" name="Picture 8" descr="CC.gif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656638" y="6686550"/>
            <a:ext cx="487362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Spremenljivke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sl-SI" smtClean="0"/>
              <a:t>Zložimo v program</a:t>
            </a:r>
            <a:endParaRPr lang="en-US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4294967295"/>
          </p:nvPr>
        </p:nvSpPr>
        <p:spPr/>
        <p:txBody>
          <a:bodyPr lIns="91440" tIns="45720" rIns="91440" bIns="45720"/>
          <a:lstStyle/>
          <a:p>
            <a:pPr eaLnBrk="1" hangingPunct="1"/>
            <a:r>
              <a:rPr lang="sl-SI" dirty="0" smtClean="0"/>
              <a:t>Nova uporaba</a:t>
            </a:r>
          </a:p>
          <a:p>
            <a:pPr lvl="1" eaLnBrk="1" hangingPunct="1"/>
            <a:r>
              <a:rPr lang="sl-SI" dirty="0" smtClean="0"/>
              <a:t>Kako iz 27 narediti 72?</a:t>
            </a:r>
          </a:p>
          <a:p>
            <a:pPr lvl="1" eaLnBrk="1" hangingPunct="1"/>
            <a:r>
              <a:rPr lang="sl-SI" dirty="0" smtClean="0"/>
              <a:t>Le zamenjamo prireditveni stavek</a:t>
            </a:r>
          </a:p>
          <a:p>
            <a:pPr lvl="2"/>
            <a:r>
              <a:rPr lang="sl-SI" dirty="0" smtClean="0">
                <a:latin typeface="Courier New" pitchFamily="49" charset="0"/>
                <a:cs typeface="Courier New" pitchFamily="49" charset="0"/>
              </a:rPr>
              <a:t>stevilo = 27</a:t>
            </a:r>
          </a:p>
          <a:p>
            <a:pPr lvl="1" eaLnBrk="1" hangingPunct="1"/>
            <a:endParaRPr lang="en-US" dirty="0" smtClean="0"/>
          </a:p>
        </p:txBody>
      </p:sp>
      <p:sp>
        <p:nvSpPr>
          <p:cNvPr id="2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endParaRPr lang="sl-SI" sz="120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anchor="ctr"/>
          <a:lstStyle/>
          <a:p>
            <a:pPr algn="ctr">
              <a:defRPr/>
            </a:pPr>
            <a:endParaRPr lang="sl-SI" sz="1200">
              <a:solidFill>
                <a:schemeClr val="tx1">
                  <a:tint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1" uiExpand="1" build="p" bldLvl="5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sl-SI" sz="4000" smtClean="0"/>
              <a:t>Menjava vrednosti dveh spremenljivk</a:t>
            </a:r>
            <a:endParaRPr lang="en-US" sz="40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/>
        <p:txBody>
          <a:bodyPr lIns="91440" tIns="45720" rIns="91440" bIns="45720"/>
          <a:lstStyle/>
          <a:p>
            <a:pPr eaLnBrk="1" hangingPunct="1">
              <a:lnSpc>
                <a:spcPct val="90000"/>
              </a:lnSpc>
            </a:pPr>
            <a:r>
              <a:rPr lang="en-US" sz="2600" dirty="0" err="1" smtClean="0"/>
              <a:t>Pogost</a:t>
            </a:r>
            <a:r>
              <a:rPr lang="en-US" sz="2600" dirty="0" smtClean="0"/>
              <a:t> </a:t>
            </a:r>
            <a:r>
              <a:rPr lang="en-US" sz="2600" dirty="0" err="1" smtClean="0"/>
              <a:t>opravek</a:t>
            </a:r>
            <a:r>
              <a:rPr lang="en-US" sz="2600" dirty="0" smtClean="0"/>
              <a:t> v </a:t>
            </a:r>
            <a:r>
              <a:rPr lang="en-US" sz="2600" dirty="0" err="1" smtClean="0"/>
              <a:t>programiranju</a:t>
            </a:r>
            <a:r>
              <a:rPr lang="en-US" sz="2600" dirty="0" smtClean="0"/>
              <a:t> je </a:t>
            </a:r>
            <a:r>
              <a:rPr lang="en-US" sz="2600" dirty="0" err="1" smtClean="0"/>
              <a:t>menjava</a:t>
            </a:r>
            <a:r>
              <a:rPr lang="en-US" sz="2600" dirty="0" smtClean="0"/>
              <a:t> </a:t>
            </a:r>
            <a:r>
              <a:rPr lang="en-US" sz="2600" dirty="0" err="1" smtClean="0"/>
              <a:t>vrednosti</a:t>
            </a:r>
            <a:r>
              <a:rPr lang="en-US" sz="2600" dirty="0" smtClean="0"/>
              <a:t> </a:t>
            </a:r>
            <a:r>
              <a:rPr lang="en-US" sz="2600" dirty="0" err="1" smtClean="0"/>
              <a:t>dveh</a:t>
            </a:r>
            <a:r>
              <a:rPr lang="en-US" sz="2600" dirty="0" smtClean="0"/>
              <a:t> </a:t>
            </a:r>
            <a:r>
              <a:rPr lang="en-US" sz="2600" dirty="0" err="1" smtClean="0"/>
              <a:t>spremenljivk</a:t>
            </a:r>
            <a:r>
              <a:rPr lang="en-US" sz="2600" dirty="0" smtClean="0"/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dirty="0" err="1" smtClean="0"/>
              <a:t>Denimo</a:t>
            </a:r>
            <a:r>
              <a:rPr lang="en-US" sz="2600" dirty="0" smtClean="0"/>
              <a:t>, </a:t>
            </a:r>
            <a:r>
              <a:rPr lang="en-US" sz="2600" dirty="0" err="1" smtClean="0"/>
              <a:t>da</a:t>
            </a:r>
            <a:r>
              <a:rPr lang="en-US" sz="2600" dirty="0" smtClean="0"/>
              <a:t> </a:t>
            </a:r>
            <a:r>
              <a:rPr lang="en-US" sz="2600" dirty="0" err="1" smtClean="0"/>
              <a:t>imamo</a:t>
            </a:r>
            <a:r>
              <a:rPr lang="en-US" sz="2600" dirty="0" smtClean="0"/>
              <a:t> </a:t>
            </a:r>
            <a:r>
              <a:rPr lang="en-US" sz="2600" dirty="0" err="1" smtClean="0"/>
              <a:t>dve</a:t>
            </a:r>
            <a:r>
              <a:rPr lang="en-US" sz="2600" dirty="0" smtClean="0"/>
              <a:t> </a:t>
            </a:r>
            <a:r>
              <a:rPr lang="en-US" sz="2600" dirty="0" err="1" smtClean="0"/>
              <a:t>spremenljivki</a:t>
            </a:r>
            <a:r>
              <a:rPr lang="en-US" sz="2600" dirty="0" smtClean="0"/>
              <a:t> x in y. </a:t>
            </a:r>
            <a:r>
              <a:rPr lang="en-US" sz="2600" dirty="0" err="1" smtClean="0"/>
              <a:t>Programerji</a:t>
            </a:r>
            <a:r>
              <a:rPr lang="en-US" sz="2600" dirty="0" smtClean="0"/>
              <a:t> </a:t>
            </a:r>
            <a:r>
              <a:rPr lang="en-US" sz="2600" dirty="0" err="1" smtClean="0"/>
              <a:t>začetniki</a:t>
            </a:r>
            <a:r>
              <a:rPr lang="en-US" sz="2600" dirty="0" smtClean="0"/>
              <a:t> </a:t>
            </a:r>
            <a:r>
              <a:rPr lang="en-US" sz="2600" dirty="0" err="1" smtClean="0"/>
              <a:t>pogosto</a:t>
            </a:r>
            <a:r>
              <a:rPr lang="en-US" sz="2600" dirty="0" smtClean="0"/>
              <a:t> </a:t>
            </a:r>
            <a:r>
              <a:rPr lang="en-US" sz="2600" dirty="0" err="1" smtClean="0"/>
              <a:t>mislijo</a:t>
            </a:r>
            <a:r>
              <a:rPr lang="en-US" sz="2600" dirty="0" smtClean="0"/>
              <a:t>, </a:t>
            </a:r>
            <a:r>
              <a:rPr lang="en-US" sz="2600" dirty="0" err="1" smtClean="0"/>
              <a:t>da</a:t>
            </a:r>
            <a:r>
              <a:rPr lang="en-US" sz="2600" dirty="0" smtClean="0"/>
              <a:t> se </a:t>
            </a:r>
            <a:r>
              <a:rPr lang="en-US" sz="2600" dirty="0" err="1" smtClean="0"/>
              <a:t>njuni</a:t>
            </a:r>
            <a:r>
              <a:rPr lang="en-US" sz="2600" dirty="0" smtClean="0"/>
              <a:t> </a:t>
            </a:r>
            <a:r>
              <a:rPr lang="en-US" sz="2600" dirty="0" err="1" smtClean="0"/>
              <a:t>vrednosti</a:t>
            </a:r>
            <a:r>
              <a:rPr lang="en-US" sz="2600" dirty="0" smtClean="0"/>
              <a:t> </a:t>
            </a:r>
            <a:r>
              <a:rPr lang="en-US" sz="2600" dirty="0" err="1" smtClean="0"/>
              <a:t>zamenja</a:t>
            </a:r>
            <a:r>
              <a:rPr lang="en-US" sz="2600" dirty="0" smtClean="0"/>
              <a:t> </a:t>
            </a:r>
            <a:r>
              <a:rPr lang="en-US" sz="2600" dirty="0" err="1" smtClean="0"/>
              <a:t>takole</a:t>
            </a:r>
            <a:r>
              <a:rPr lang="en-US" sz="2600" dirty="0" smtClean="0"/>
              <a:t>: </a:t>
            </a:r>
            <a:endParaRPr lang="sl-SI" sz="2600" dirty="0" smtClean="0"/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x = y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y = x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dirty="0" err="1" smtClean="0"/>
              <a:t>Kaj</a:t>
            </a:r>
            <a:r>
              <a:rPr lang="en-US" sz="2600" dirty="0" smtClean="0"/>
              <a:t> se </a:t>
            </a:r>
            <a:r>
              <a:rPr lang="en-US" sz="2600" dirty="0" err="1" smtClean="0"/>
              <a:t>zares</a:t>
            </a:r>
            <a:r>
              <a:rPr lang="en-US" sz="2600" dirty="0" smtClean="0"/>
              <a:t> </a:t>
            </a:r>
            <a:r>
              <a:rPr lang="en-US" sz="2600" dirty="0" err="1" smtClean="0"/>
              <a:t>zgodi</a:t>
            </a:r>
            <a:r>
              <a:rPr lang="en-US" sz="2600" dirty="0" smtClean="0"/>
              <a:t>, </a:t>
            </a:r>
            <a:r>
              <a:rPr lang="en-US" sz="2600" dirty="0" err="1" smtClean="0"/>
              <a:t>ko</a:t>
            </a:r>
            <a:r>
              <a:rPr lang="en-US" sz="2600" dirty="0" smtClean="0"/>
              <a:t> se </a:t>
            </a:r>
            <a:r>
              <a:rPr lang="en-US" sz="2600" dirty="0" err="1" smtClean="0"/>
              <a:t>izvedeta</a:t>
            </a:r>
            <a:r>
              <a:rPr lang="en-US" sz="2600" dirty="0" smtClean="0"/>
              <a:t> </a:t>
            </a:r>
            <a:r>
              <a:rPr lang="en-US" sz="2600" dirty="0" err="1" smtClean="0"/>
              <a:t>ta</a:t>
            </a:r>
            <a:r>
              <a:rPr lang="en-US" sz="2600" dirty="0" smtClean="0"/>
              <a:t> </a:t>
            </a:r>
            <a:r>
              <a:rPr lang="en-US" sz="2600" dirty="0" err="1" smtClean="0"/>
              <a:t>ukaza</a:t>
            </a:r>
            <a:r>
              <a:rPr lang="en-US" sz="2600" dirty="0" smtClean="0"/>
              <a:t>? 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dirty="0" err="1" smtClean="0"/>
              <a:t>Kako</a:t>
            </a:r>
            <a:r>
              <a:rPr lang="en-US" sz="2600" dirty="0" smtClean="0"/>
              <a:t> se </a:t>
            </a:r>
            <a:r>
              <a:rPr lang="en-US" sz="2600" dirty="0" err="1" smtClean="0"/>
              <a:t>zamenja</a:t>
            </a:r>
            <a:r>
              <a:rPr lang="en-US" sz="2600" dirty="0" smtClean="0"/>
              <a:t> </a:t>
            </a:r>
            <a:r>
              <a:rPr lang="en-US" sz="2600" dirty="0" err="1" smtClean="0"/>
              <a:t>vrednost</a:t>
            </a:r>
            <a:r>
              <a:rPr lang="en-US" sz="2600" dirty="0" smtClean="0"/>
              <a:t> </a:t>
            </a:r>
            <a:r>
              <a:rPr lang="en-US" sz="2600" dirty="0" err="1" smtClean="0"/>
              <a:t>dveh</a:t>
            </a:r>
            <a:r>
              <a:rPr lang="en-US" sz="2600" dirty="0" smtClean="0"/>
              <a:t> </a:t>
            </a:r>
            <a:r>
              <a:rPr lang="en-US" sz="2600" dirty="0" err="1" smtClean="0"/>
              <a:t>spremenljivk</a:t>
            </a:r>
            <a:r>
              <a:rPr lang="en-US" sz="2600" dirty="0" smtClean="0"/>
              <a:t>? </a:t>
            </a:r>
            <a:endParaRPr lang="sl-SI" sz="2600" dirty="0" smtClean="0"/>
          </a:p>
          <a:p>
            <a:pPr eaLnBrk="1" hangingPunct="1">
              <a:lnSpc>
                <a:spcPct val="90000"/>
              </a:lnSpc>
            </a:pPr>
            <a:r>
              <a:rPr lang="en-US" sz="2600" dirty="0" err="1" smtClean="0"/>
              <a:t>Namig</a:t>
            </a:r>
            <a:r>
              <a:rPr lang="en-US" sz="2600" dirty="0" smtClean="0"/>
              <a:t>: </a:t>
            </a:r>
            <a:r>
              <a:rPr lang="en-US" sz="2600" dirty="0" err="1" smtClean="0"/>
              <a:t>uporabi</a:t>
            </a:r>
            <a:r>
              <a:rPr lang="en-US" sz="2600" dirty="0" smtClean="0"/>
              <a:t> </a:t>
            </a:r>
            <a:r>
              <a:rPr lang="en-US" sz="2600" dirty="0" err="1" smtClean="0"/>
              <a:t>tretjo</a:t>
            </a:r>
            <a:r>
              <a:rPr lang="en-US" sz="2600" dirty="0" smtClean="0"/>
              <a:t>, </a:t>
            </a:r>
            <a:r>
              <a:rPr lang="en-US" sz="2600" dirty="0" err="1" smtClean="0"/>
              <a:t>pomožno</a:t>
            </a:r>
            <a:r>
              <a:rPr lang="en-US" sz="2600" dirty="0" smtClean="0"/>
              <a:t> </a:t>
            </a:r>
            <a:r>
              <a:rPr lang="en-US" sz="2600" dirty="0" err="1" smtClean="0"/>
              <a:t>spremenljivko</a:t>
            </a:r>
            <a:r>
              <a:rPr lang="en-US" sz="2600" dirty="0" smtClean="0"/>
              <a:t>.</a:t>
            </a:r>
            <a:endParaRPr lang="sl-SI" sz="2600" dirty="0" smtClean="0"/>
          </a:p>
          <a:p>
            <a:pPr eaLnBrk="1" hangingPunct="1">
              <a:lnSpc>
                <a:spcPct val="90000"/>
              </a:lnSpc>
            </a:pPr>
            <a:r>
              <a:rPr lang="sl-SI" dirty="0" smtClean="0"/>
              <a:t>V Pythonu gre tudi takole</a:t>
            </a:r>
          </a:p>
          <a:p>
            <a:pPr lvl="1">
              <a:lnSpc>
                <a:spcPct val="90000"/>
              </a:lnSpc>
            </a:pPr>
            <a:r>
              <a:rPr lang="sl-SI" dirty="0" smtClean="0">
                <a:latin typeface="Courier New" pitchFamily="49" charset="0"/>
                <a:cs typeface="Courier New" pitchFamily="49" charset="0"/>
              </a:rPr>
              <a:t>x,</a:t>
            </a:r>
            <a:r>
              <a:rPr lang="sl-SI" sz="2400" dirty="0" smtClean="0">
                <a:latin typeface="Courier New" pitchFamily="49" charset="0"/>
                <a:cs typeface="Courier New" pitchFamily="49" charset="0"/>
              </a:rPr>
              <a:t> y = y, x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362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endParaRPr lang="sl-SI" sz="120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anchor="ctr"/>
          <a:lstStyle/>
          <a:p>
            <a:pPr algn="ctr">
              <a:defRPr/>
            </a:pPr>
            <a:endParaRPr lang="sl-SI" sz="1200">
              <a:solidFill>
                <a:schemeClr val="tx1">
                  <a:tint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1" uiExpand="1" build="p" bldLvl="5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sl-SI" smtClean="0"/>
              <a:t>Poraba bencina</a:t>
            </a:r>
            <a:endParaRPr lang="en-GB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4294967295"/>
          </p:nvPr>
        </p:nvSpPr>
        <p:spPr/>
        <p:txBody>
          <a:bodyPr lIns="91440" tIns="45720" rIns="91440" bIns="45720"/>
          <a:lstStyle/>
          <a:p>
            <a:pPr eaLnBrk="1" hangingPunct="1">
              <a:lnSpc>
                <a:spcPct val="90000"/>
              </a:lnSpc>
            </a:pPr>
            <a:r>
              <a:rPr lang="sl-SI" dirty="0" smtClean="0"/>
              <a:t>Ko sem se zjutraj peljal v Ljubljano, sem moral natočiti gorivo</a:t>
            </a:r>
          </a:p>
          <a:p>
            <a:pPr eaLnBrk="1" hangingPunct="1">
              <a:lnSpc>
                <a:spcPct val="90000"/>
              </a:lnSpc>
            </a:pPr>
            <a:r>
              <a:rPr lang="sl-SI" dirty="0" smtClean="0"/>
              <a:t>Prevozil sem 712 km in natočil 52,2 l goriva</a:t>
            </a:r>
          </a:p>
          <a:p>
            <a:pPr eaLnBrk="1" hangingPunct="1">
              <a:lnSpc>
                <a:spcPct val="90000"/>
              </a:lnSpc>
            </a:pPr>
            <a:r>
              <a:rPr lang="sl-SI" dirty="0" smtClean="0"/>
              <a:t>Koliko je bila poraba v l / 100km?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sl-SI" sz="1400" dirty="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sl-SI" dirty="0" smtClean="0"/>
              <a:t>Spremenljivke (imena?)</a:t>
            </a:r>
            <a:endParaRPr lang="sl-SI" dirty="0" smtClean="0"/>
          </a:p>
          <a:p>
            <a:pPr lvl="1" eaLnBrk="1" hangingPunct="1">
              <a:lnSpc>
                <a:spcPct val="90000"/>
              </a:lnSpc>
            </a:pPr>
            <a:r>
              <a:rPr lang="sl-SI" dirty="0" smtClean="0">
                <a:latin typeface="Courier New" pitchFamily="49" charset="0"/>
                <a:cs typeface="Courier New" pitchFamily="49" charset="0"/>
              </a:rPr>
              <a:t>prevozeniKm</a:t>
            </a:r>
          </a:p>
          <a:p>
            <a:pPr lvl="1" eaLnBrk="1" hangingPunct="1">
              <a:lnSpc>
                <a:spcPct val="90000"/>
              </a:lnSpc>
            </a:pPr>
            <a:r>
              <a:rPr lang="sl-SI" dirty="0" smtClean="0">
                <a:latin typeface="Courier New" pitchFamily="49" charset="0"/>
                <a:cs typeface="Courier New" pitchFamily="49" charset="0"/>
              </a:rPr>
              <a:t>litri, poraba</a:t>
            </a:r>
          </a:p>
        </p:txBody>
      </p:sp>
      <p:sp>
        <p:nvSpPr>
          <p:cNvPr id="2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endParaRPr lang="sl-SI" sz="120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anchor="ctr"/>
          <a:lstStyle/>
          <a:p>
            <a:pPr algn="ctr">
              <a:defRPr/>
            </a:pPr>
            <a:endParaRPr lang="sl-SI" sz="1200">
              <a:solidFill>
                <a:schemeClr val="tx1">
                  <a:tint val="75000"/>
                </a:schemeClr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uiExpand="1" build="p" bldLvl="5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sl-SI" smtClean="0"/>
              <a:t>Poraba bencina</a:t>
            </a:r>
            <a:endParaRPr lang="en-GB" smtClean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4294967295"/>
          </p:nvPr>
        </p:nvSpPr>
        <p:spPr/>
        <p:txBody>
          <a:bodyPr lIns="91440" tIns="45720" rIns="91440" bIns="45720"/>
          <a:lstStyle/>
          <a:p>
            <a:pPr lvl="1" eaLnBrk="1" hangingPunct="1"/>
            <a:r>
              <a:rPr lang="sl-SI" dirty="0" smtClean="0"/>
              <a:t>Izračunamo porabo</a:t>
            </a:r>
          </a:p>
          <a:p>
            <a:pPr lvl="2" eaLnBrk="1" hangingPunct="1"/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poraba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litri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/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prevozeni</a:t>
            </a:r>
            <a:r>
              <a:rPr lang="sl-SI" dirty="0" smtClean="0">
                <a:latin typeface="Courier New" pitchFamily="49" charset="0"/>
                <a:cs typeface="Courier New" pitchFamily="49" charset="0"/>
              </a:rPr>
              <a:t>K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m * 100</a:t>
            </a:r>
          </a:p>
          <a:p>
            <a:pPr lvl="1" eaLnBrk="1" hangingPunct="1"/>
            <a:r>
              <a:rPr lang="sl-SI" dirty="0" smtClean="0"/>
              <a:t>Izpišemo rezultat</a:t>
            </a:r>
          </a:p>
          <a:p>
            <a:pPr lvl="2" eaLnBrk="1" hangingPunct="1"/>
            <a:r>
              <a:rPr lang="sl-SI" dirty="0" smtClean="0">
                <a:latin typeface="Courier New" pitchFamily="49" charset="0"/>
                <a:cs typeface="Courier New" pitchFamily="49" charset="0"/>
              </a:rPr>
              <a:t>print(...</a:t>
            </a:r>
            <a:endParaRPr lang="en-GB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endParaRPr lang="sl-SI" sz="120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anchor="ctr"/>
          <a:lstStyle/>
          <a:p>
            <a:pPr algn="ctr">
              <a:defRPr/>
            </a:pPr>
            <a:endParaRPr lang="sl-SI" sz="1200">
              <a:solidFill>
                <a:schemeClr val="tx1">
                  <a:tint val="75000"/>
                </a:schemeClr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uiExpand="1" build="p" bldLvl="5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sl-SI" smtClean="0"/>
              <a:t>Poraba bencina - program</a:t>
            </a:r>
            <a:endParaRPr lang="en-GB" smtClean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58775" y="1857364"/>
            <a:ext cx="8785225" cy="3887787"/>
          </a:xfrm>
        </p:spPr>
        <p:txBody>
          <a:bodyPr lIns="91440" tIns="45720" rIns="91440" bIns="45720"/>
          <a:lstStyle/>
          <a:p>
            <a:pPr>
              <a:lnSpc>
                <a:spcPct val="80000"/>
              </a:lnSpc>
              <a:buNone/>
            </a:pPr>
            <a:r>
              <a:rPr lang="en-GB" sz="1700" dirty="0" err="1" smtClean="0">
                <a:latin typeface="Courier New" pitchFamily="49" charset="0"/>
                <a:cs typeface="Courier New" pitchFamily="49" charset="0"/>
              </a:rPr>
              <a:t>litri</a:t>
            </a: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 = 52.2</a:t>
            </a:r>
          </a:p>
          <a:p>
            <a:pPr>
              <a:lnSpc>
                <a:spcPct val="80000"/>
              </a:lnSpc>
              <a:buNone/>
            </a:pPr>
            <a:r>
              <a:rPr lang="en-GB" sz="1700" dirty="0" err="1" smtClean="0">
                <a:latin typeface="Courier New" pitchFamily="49" charset="0"/>
                <a:cs typeface="Courier New" pitchFamily="49" charset="0"/>
              </a:rPr>
              <a:t>prevozeniKm</a:t>
            </a: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 = 712</a:t>
            </a:r>
          </a:p>
          <a:p>
            <a:pPr>
              <a:lnSpc>
                <a:spcPct val="80000"/>
              </a:lnSpc>
              <a:buNone/>
            </a:pPr>
            <a:r>
              <a:rPr lang="en-GB" sz="1700" dirty="0" err="1" smtClean="0">
                <a:latin typeface="Courier New" pitchFamily="49" charset="0"/>
                <a:cs typeface="Courier New" pitchFamily="49" charset="0"/>
              </a:rPr>
              <a:t>poraba</a:t>
            </a: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1700" dirty="0" err="1" smtClean="0">
                <a:latin typeface="Courier New" pitchFamily="49" charset="0"/>
                <a:cs typeface="Courier New" pitchFamily="49" charset="0"/>
              </a:rPr>
              <a:t>litri</a:t>
            </a: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 / </a:t>
            </a:r>
            <a:r>
              <a:rPr lang="en-GB" sz="1700" dirty="0" err="1" smtClean="0">
                <a:latin typeface="Courier New" pitchFamily="49" charset="0"/>
                <a:cs typeface="Courier New" pitchFamily="49" charset="0"/>
              </a:rPr>
              <a:t>prevozeniKm</a:t>
            </a: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 * 100</a:t>
            </a:r>
          </a:p>
          <a:p>
            <a:pPr>
              <a:lnSpc>
                <a:spcPct val="80000"/>
              </a:lnSpc>
              <a:buNone/>
            </a:pPr>
            <a:r>
              <a:rPr lang="en-GB" sz="1700" dirty="0" err="1" smtClean="0">
                <a:latin typeface="Courier New" pitchFamily="49" charset="0"/>
                <a:cs typeface="Courier New" pitchFamily="49" charset="0"/>
              </a:rPr>
              <a:t>izpis</a:t>
            </a: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 = "</a:t>
            </a:r>
            <a:r>
              <a:rPr lang="en-GB" sz="1700" dirty="0" err="1" smtClean="0">
                <a:latin typeface="Courier New" pitchFamily="49" charset="0"/>
                <a:cs typeface="Courier New" pitchFamily="49" charset="0"/>
              </a:rPr>
              <a:t>Če</a:t>
            </a: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700" dirty="0" err="1" smtClean="0">
                <a:latin typeface="Courier New" pitchFamily="49" charset="0"/>
                <a:cs typeface="Courier New" pitchFamily="49" charset="0"/>
              </a:rPr>
              <a:t>si</a:t>
            </a: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700" dirty="0" err="1" smtClean="0">
                <a:latin typeface="Courier New" pitchFamily="49" charset="0"/>
                <a:cs typeface="Courier New" pitchFamily="49" charset="0"/>
              </a:rPr>
              <a:t>prevozil</a:t>
            </a: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 " + </a:t>
            </a:r>
            <a:r>
              <a:rPr lang="en-GB" sz="1700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1700" dirty="0" err="1" smtClean="0">
                <a:latin typeface="Courier New" pitchFamily="49" charset="0"/>
                <a:cs typeface="Courier New" pitchFamily="49" charset="0"/>
              </a:rPr>
              <a:t>prevozeniKm</a:t>
            </a: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 )+ "km in </a:t>
            </a:r>
            <a:r>
              <a:rPr lang="en-GB" sz="1700" dirty="0" err="1" smtClean="0">
                <a:latin typeface="Courier New" pitchFamily="49" charset="0"/>
                <a:cs typeface="Courier New" pitchFamily="49" charset="0"/>
              </a:rPr>
              <a:t>porabil</a:t>
            </a: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 "</a:t>
            </a:r>
          </a:p>
          <a:p>
            <a:pPr>
              <a:lnSpc>
                <a:spcPct val="80000"/>
              </a:lnSpc>
              <a:buNone/>
            </a:pPr>
            <a:r>
              <a:rPr lang="en-GB" sz="1700" dirty="0" err="1" smtClean="0">
                <a:latin typeface="Courier New" pitchFamily="49" charset="0"/>
                <a:cs typeface="Courier New" pitchFamily="49" charset="0"/>
              </a:rPr>
              <a:t>izpis</a:t>
            </a: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1700" dirty="0" err="1" smtClean="0">
                <a:latin typeface="Courier New" pitchFamily="49" charset="0"/>
                <a:cs typeface="Courier New" pitchFamily="49" charset="0"/>
              </a:rPr>
              <a:t>izpis</a:t>
            </a: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GB" sz="1700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1700" dirty="0" err="1" smtClean="0">
                <a:latin typeface="Courier New" pitchFamily="49" charset="0"/>
                <a:cs typeface="Courier New" pitchFamily="49" charset="0"/>
              </a:rPr>
              <a:t>litri</a:t>
            </a: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) + " </a:t>
            </a:r>
            <a:r>
              <a:rPr lang="en-GB" sz="1700" dirty="0" err="1" smtClean="0">
                <a:latin typeface="Courier New" pitchFamily="49" charset="0"/>
                <a:cs typeface="Courier New" pitchFamily="49" charset="0"/>
              </a:rPr>
              <a:t>goriva</a:t>
            </a: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,\</a:t>
            </a:r>
            <a:r>
              <a:rPr lang="en-GB" sz="1700" dirty="0" err="1" smtClean="0">
                <a:latin typeface="Courier New" pitchFamily="49" charset="0"/>
                <a:cs typeface="Courier New" pitchFamily="49" charset="0"/>
              </a:rPr>
              <a:t>nje</a:t>
            </a: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700" dirty="0" err="1" smtClean="0">
                <a:latin typeface="Courier New" pitchFamily="49" charset="0"/>
                <a:cs typeface="Courier New" pitchFamily="49" charset="0"/>
              </a:rPr>
              <a:t>poraba</a:t>
            </a: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 " + </a:t>
            </a:r>
            <a:r>
              <a:rPr lang="en-GB" sz="1700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1700" dirty="0" err="1" smtClean="0">
                <a:latin typeface="Courier New" pitchFamily="49" charset="0"/>
                <a:cs typeface="Courier New" pitchFamily="49" charset="0"/>
              </a:rPr>
              <a:t>poraba</a:t>
            </a: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lnSpc>
                <a:spcPct val="80000"/>
              </a:lnSpc>
              <a:buNone/>
            </a:pPr>
            <a:r>
              <a:rPr lang="en-GB" sz="1700" dirty="0" err="1" smtClean="0">
                <a:latin typeface="Courier New" pitchFamily="49" charset="0"/>
                <a:cs typeface="Courier New" pitchFamily="49" charset="0"/>
              </a:rPr>
              <a:t>izpis</a:t>
            </a: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1700" dirty="0" err="1" smtClean="0">
                <a:latin typeface="Courier New" pitchFamily="49" charset="0"/>
                <a:cs typeface="Courier New" pitchFamily="49" charset="0"/>
              </a:rPr>
              <a:t>izpis</a:t>
            </a: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 + " l </a:t>
            </a:r>
            <a:r>
              <a:rPr lang="en-GB" sz="1700" dirty="0" err="1" smtClean="0">
                <a:latin typeface="Courier New" pitchFamily="49" charset="0"/>
                <a:cs typeface="Courier New" pitchFamily="49" charset="0"/>
              </a:rPr>
              <a:t>na</a:t>
            </a: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 100km"</a:t>
            </a:r>
          </a:p>
          <a:p>
            <a:pPr>
              <a:lnSpc>
                <a:spcPct val="80000"/>
              </a:lnSpc>
              <a:buNone/>
            </a:pP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print(</a:t>
            </a:r>
            <a:r>
              <a:rPr lang="en-GB" sz="1700" dirty="0" err="1" smtClean="0">
                <a:latin typeface="Courier New" pitchFamily="49" charset="0"/>
                <a:cs typeface="Courier New" pitchFamily="49" charset="0"/>
              </a:rPr>
              <a:t>izpis</a:t>
            </a:r>
            <a:r>
              <a:rPr lang="en-GB" sz="1700" dirty="0" smtClean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2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endParaRPr lang="sl-SI" sz="120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anchor="ctr"/>
          <a:lstStyle/>
          <a:p>
            <a:pPr algn="ctr">
              <a:defRPr/>
            </a:pPr>
            <a:endParaRPr lang="sl-SI" sz="1200">
              <a:solidFill>
                <a:schemeClr val="tx1">
                  <a:tint val="7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1143000"/>
          </a:xfrm>
        </p:spPr>
        <p:txBody>
          <a:bodyPr/>
          <a:lstStyle/>
          <a:p>
            <a:pPr eaLnBrk="1" hangingPunct="1"/>
            <a:r>
              <a:rPr lang="sl-SI" smtClean="0"/>
              <a:t>Spremenljivke</a:t>
            </a:r>
            <a:endParaRPr lang="en-GB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371600" y="1447800"/>
            <a:ext cx="7772400" cy="4572000"/>
          </a:xfrm>
        </p:spPr>
        <p:txBody>
          <a:bodyPr lIns="91440" tIns="45720" rIns="91440" bIns="45720"/>
          <a:lstStyle/>
          <a:p>
            <a:pPr eaLnBrk="1" hangingPunct="1"/>
            <a:r>
              <a:rPr lang="sl-SI" sz="2200" dirty="0" smtClean="0"/>
              <a:t>Prostor, kjer hranimo vrednosti</a:t>
            </a:r>
          </a:p>
          <a:p>
            <a:pPr eaLnBrk="1" hangingPunct="1"/>
            <a:r>
              <a:rPr lang="sl-SI" sz="2200" dirty="0" smtClean="0"/>
              <a:t>Ime</a:t>
            </a:r>
          </a:p>
          <a:p>
            <a:pPr lvl="1" eaLnBrk="1" hangingPunct="1"/>
            <a:r>
              <a:rPr lang="sl-SI" sz="2000" dirty="0" smtClean="0"/>
              <a:t>Črka, števka, _ </a:t>
            </a:r>
          </a:p>
          <a:p>
            <a:pPr lvl="1" eaLnBrk="1" hangingPunct="1"/>
            <a:r>
              <a:rPr lang="sl-SI" sz="2000" dirty="0" smtClean="0"/>
              <a:t>Prvi znak je črka</a:t>
            </a:r>
          </a:p>
          <a:p>
            <a:pPr lvl="1" eaLnBrk="1" hangingPunct="1"/>
            <a:r>
              <a:rPr lang="sl-SI" sz="2000" dirty="0" smtClean="0"/>
              <a:t>Presledkov v imenu ne sme biti!</a:t>
            </a:r>
          </a:p>
          <a:p>
            <a:pPr lvl="1" eaLnBrk="1" hangingPunct="1"/>
            <a:r>
              <a:rPr lang="sl-SI" sz="2000" dirty="0" smtClean="0"/>
              <a:t>Imena se morajo razlikovati (lokalnost … a več o tem kasneje)</a:t>
            </a:r>
          </a:p>
          <a:p>
            <a:pPr lvl="1" eaLnBrk="1" hangingPunct="1"/>
            <a:r>
              <a:rPr lang="sl-SI" sz="2000" dirty="0" smtClean="0"/>
              <a:t>Male, velike črke so pomembne</a:t>
            </a:r>
          </a:p>
          <a:p>
            <a:r>
              <a:rPr lang="sl-SI" sz="2200" dirty="0" smtClean="0"/>
              <a:t>Imena naj povedo, kaj je v spremenljivki</a:t>
            </a:r>
          </a:p>
          <a:p>
            <a:pPr lvl="1"/>
            <a:r>
              <a:rPr lang="sl-SI" sz="2000" dirty="0" smtClean="0"/>
              <a:t>a, b, c, x1, x2 ... </a:t>
            </a:r>
          </a:p>
          <a:p>
            <a:pPr lvl="1"/>
            <a:r>
              <a:rPr lang="sl-SI" sz="2000" dirty="0" smtClean="0"/>
              <a:t>starost, številkaČevljev, prevoženiKm ...</a:t>
            </a:r>
          </a:p>
          <a:p>
            <a:r>
              <a:rPr lang="sl-SI" sz="2200" dirty="0" smtClean="0"/>
              <a:t>Začnemo z malo črko</a:t>
            </a:r>
          </a:p>
          <a:p>
            <a:r>
              <a:rPr lang="sl-SI" sz="2200" dirty="0" smtClean="0"/>
              <a:t>“kamelja” notacija</a:t>
            </a:r>
          </a:p>
          <a:p>
            <a:pPr eaLnBrk="1" hangingPunct="1"/>
            <a:endParaRPr lang="en-GB" sz="2200" dirty="0" smtClean="0">
              <a:latin typeface="Courier New" pitchFamily="49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785918" y="4500570"/>
            <a:ext cx="2000264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uiExpand="1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1143000"/>
          </a:xfrm>
        </p:spPr>
        <p:txBody>
          <a:bodyPr/>
          <a:lstStyle/>
          <a:p>
            <a:pPr eaLnBrk="1" hangingPunct="1"/>
            <a:r>
              <a:rPr lang="sl-SI" dirty="0" smtClean="0"/>
              <a:t>Deklaracija</a:t>
            </a:r>
            <a:endParaRPr lang="en-GB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371600" y="1447800"/>
            <a:ext cx="7772400" cy="4572000"/>
          </a:xfrm>
        </p:spPr>
        <p:txBody>
          <a:bodyPr lIns="91440" tIns="45720" rIns="91440" bIns="45720"/>
          <a:lstStyle/>
          <a:p>
            <a:pPr eaLnBrk="1" hangingPunct="1"/>
            <a:r>
              <a:rPr lang="sl-SI" sz="2200" dirty="0" smtClean="0"/>
              <a:t>V pythonu spremenljivk ne deklariramo </a:t>
            </a:r>
            <a:endParaRPr lang="sl-SI" sz="2200" dirty="0" smtClean="0"/>
          </a:p>
          <a:p>
            <a:pPr lvl="1"/>
            <a:r>
              <a:rPr lang="sl-SI" sz="2000" dirty="0" smtClean="0"/>
              <a:t>V nasprotju z nekaterimi drugimi jeziki (</a:t>
            </a:r>
            <a:r>
              <a:rPr lang="sl-SI" sz="2000" dirty="0" err="1" smtClean="0"/>
              <a:t>pascal</a:t>
            </a:r>
            <a:r>
              <a:rPr lang="sl-SI" sz="2000" dirty="0" smtClean="0"/>
              <a:t>, C#, </a:t>
            </a:r>
            <a:r>
              <a:rPr lang="sl-SI" sz="2000" dirty="0" err="1" smtClean="0"/>
              <a:t>java</a:t>
            </a:r>
            <a:r>
              <a:rPr lang="sl-SI" sz="2000" dirty="0" smtClean="0"/>
              <a:t> …)</a:t>
            </a:r>
            <a:endParaRPr lang="sl-SI" sz="2000" dirty="0" smtClean="0"/>
          </a:p>
          <a:p>
            <a:pPr lvl="1"/>
            <a:r>
              <a:rPr lang="sl-SI" sz="2000" dirty="0" smtClean="0"/>
              <a:t>Ne napovemo pred prvo uporabo</a:t>
            </a:r>
          </a:p>
          <a:p>
            <a:pPr lvl="1"/>
            <a:r>
              <a:rPr lang="sl-SI" sz="2000" dirty="0" smtClean="0"/>
              <a:t>Enostavno jim priredimo vrednost (in jo s tem ustvarimo)</a:t>
            </a:r>
          </a:p>
          <a:p>
            <a:r>
              <a:rPr lang="sl-SI" sz="2200" dirty="0" smtClean="0"/>
              <a:t>V isti spremenljivki lahko nekaj časa hranimo</a:t>
            </a:r>
          </a:p>
          <a:p>
            <a:pPr lvl="1"/>
            <a:r>
              <a:rPr lang="sl-SI" sz="2000" dirty="0" smtClean="0"/>
              <a:t>Števila, nato </a:t>
            </a:r>
          </a:p>
          <a:p>
            <a:pPr lvl="1"/>
            <a:r>
              <a:rPr lang="sl-SI" sz="2000" dirty="0" smtClean="0"/>
              <a:t>Nize, pa spet števila ...</a:t>
            </a:r>
          </a:p>
          <a:p>
            <a:pPr lvl="1"/>
            <a:r>
              <a:rPr lang="sl-SI" sz="2000" dirty="0" smtClean="0"/>
              <a:t>Tega ne počnemo!</a:t>
            </a:r>
          </a:p>
          <a:p>
            <a:pPr lvl="2"/>
            <a:r>
              <a:rPr lang="sl-SI" sz="1600" dirty="0" smtClean="0"/>
              <a:t>A formalno bi lahko</a:t>
            </a:r>
          </a:p>
          <a:p>
            <a:pPr eaLnBrk="1" hangingPunct="1"/>
            <a:endParaRPr lang="en-GB" sz="2200" dirty="0" smtClean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uiExpand="1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sl-SI" smtClean="0"/>
              <a:t>Prireditveni stavek</a:t>
            </a:r>
            <a:endParaRPr lang="en-GB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95288" y="1341438"/>
            <a:ext cx="8497887" cy="4824412"/>
          </a:xfrm>
        </p:spPr>
        <p:txBody>
          <a:bodyPr lIns="91440" tIns="45720" rIns="91440" bIns="45720"/>
          <a:lstStyle/>
          <a:p>
            <a:pPr eaLnBrk="1" hangingPunct="1">
              <a:lnSpc>
                <a:spcPct val="90000"/>
              </a:lnSpc>
            </a:pPr>
            <a:r>
              <a:rPr lang="sl-SI" sz="1800" dirty="0" smtClean="0"/>
              <a:t>V spremenljivko shranimo vrednost</a:t>
            </a:r>
          </a:p>
          <a:p>
            <a:pPr lvl="1" eaLnBrk="1" hangingPunct="1">
              <a:lnSpc>
                <a:spcPct val="90000"/>
              </a:lnSpc>
            </a:pPr>
            <a:r>
              <a:rPr lang="sl-SI" sz="1600" dirty="0" smtClean="0">
                <a:latin typeface="Courier New" pitchFamily="49" charset="0"/>
              </a:rPr>
              <a:t>x = 10</a:t>
            </a:r>
          </a:p>
          <a:p>
            <a:pPr lvl="1" eaLnBrk="1" hangingPunct="1">
              <a:lnSpc>
                <a:spcPct val="90000"/>
              </a:lnSpc>
            </a:pPr>
            <a:r>
              <a:rPr lang="sl-SI" sz="1600" dirty="0" smtClean="0">
                <a:latin typeface="Courier New" pitchFamily="49" charset="0"/>
              </a:rPr>
              <a:t>starost = 25 + 2 * 8</a:t>
            </a:r>
          </a:p>
          <a:p>
            <a:pPr eaLnBrk="1" hangingPunct="1">
              <a:spcBef>
                <a:spcPct val="0"/>
              </a:spcBef>
            </a:pPr>
            <a:r>
              <a:rPr lang="sl-SI" sz="1800" dirty="0" smtClean="0"/>
              <a:t>Oblika</a:t>
            </a:r>
            <a:r>
              <a:rPr lang="sl-SI" sz="1600" dirty="0" smtClean="0">
                <a:latin typeface="Courier New" pitchFamily="49" charset="0"/>
              </a:rPr>
              <a:t/>
            </a:r>
            <a:br>
              <a:rPr lang="sl-SI" sz="1600" dirty="0" smtClean="0">
                <a:latin typeface="Courier New" pitchFamily="49" charset="0"/>
              </a:rPr>
            </a:br>
            <a:r>
              <a:rPr lang="sl-SI" sz="1600" dirty="0" smtClean="0">
                <a:latin typeface="Courier New" pitchFamily="49" charset="0"/>
              </a:rPr>
              <a:t>	imeSpremenljivke = izraz</a:t>
            </a:r>
          </a:p>
          <a:p>
            <a:pPr eaLnBrk="1" hangingPunct="1">
              <a:lnSpc>
                <a:spcPct val="90000"/>
              </a:lnSpc>
            </a:pPr>
            <a:r>
              <a:rPr lang="sl-SI" sz="1800" dirty="0" smtClean="0"/>
              <a:t>Izračuna se vrednost izraza. Dobljena vrednost se shrani v spremenljivko.</a:t>
            </a:r>
          </a:p>
          <a:p>
            <a:pPr eaLnBrk="1" hangingPunct="1">
              <a:lnSpc>
                <a:spcPct val="90000"/>
              </a:lnSpc>
            </a:pPr>
            <a:r>
              <a:rPr lang="sl-SI" sz="1800" dirty="0" smtClean="0"/>
              <a:t>Če spremenljivka nastopa v izrazu – vrednost, ki jo hranimo v spremenljivki</a:t>
            </a:r>
          </a:p>
          <a:p>
            <a:pPr lvl="1" eaLnBrk="1" hangingPunct="1">
              <a:lnSpc>
                <a:spcPct val="90000"/>
              </a:lnSpc>
            </a:pPr>
            <a:r>
              <a:rPr lang="sl-SI" sz="1600" dirty="0" smtClean="0">
                <a:latin typeface="Courier New" pitchFamily="49" charset="0"/>
              </a:rPr>
              <a:t>x = 10 # v x smo shranili 10</a:t>
            </a:r>
          </a:p>
          <a:p>
            <a:pPr lvl="1" eaLnBrk="1" hangingPunct="1">
              <a:lnSpc>
                <a:spcPct val="90000"/>
              </a:lnSpc>
            </a:pPr>
            <a:r>
              <a:rPr lang="sl-SI" sz="1600" dirty="0" smtClean="0">
                <a:latin typeface="Courier New" pitchFamily="49" charset="0"/>
              </a:rPr>
              <a:t>y = 3 * x + 5 # izračunamo izraz: 3 krat število, ki</a:t>
            </a:r>
            <a:br>
              <a:rPr lang="sl-SI" sz="1600" dirty="0" smtClean="0">
                <a:latin typeface="Courier New" pitchFamily="49" charset="0"/>
              </a:rPr>
            </a:br>
            <a:r>
              <a:rPr lang="sl-SI" sz="1600" dirty="0" smtClean="0">
                <a:latin typeface="Courier New" pitchFamily="49" charset="0"/>
              </a:rPr>
              <a:t>              # je shranjeno v x in to povečamo za</a:t>
            </a:r>
            <a:br>
              <a:rPr lang="sl-SI" sz="1600" dirty="0" smtClean="0">
                <a:latin typeface="Courier New" pitchFamily="49" charset="0"/>
              </a:rPr>
            </a:br>
            <a:r>
              <a:rPr lang="sl-SI" sz="1600" dirty="0" smtClean="0">
                <a:latin typeface="Courier New" pitchFamily="49" charset="0"/>
              </a:rPr>
              <a:t>              # 5. Dobljeni rezultat shranimo v y.</a:t>
            </a:r>
          </a:p>
          <a:p>
            <a:pPr eaLnBrk="1" hangingPunct="1">
              <a:lnSpc>
                <a:spcPct val="90000"/>
              </a:lnSpc>
            </a:pPr>
            <a:r>
              <a:rPr lang="sl-SI" sz="1800" dirty="0" smtClean="0">
                <a:latin typeface="Courier New" pitchFamily="49" charset="0"/>
              </a:rPr>
              <a:t>x = x + 1 </a:t>
            </a:r>
            <a:endParaRPr lang="en-GB" sz="1800" dirty="0" smtClean="0">
              <a:latin typeface="Courier New" pitchFamily="49" charset="0"/>
            </a:endParaRPr>
          </a:p>
          <a:p>
            <a:pPr lvl="1">
              <a:lnSpc>
                <a:spcPct val="90000"/>
              </a:lnSpc>
            </a:pPr>
            <a:r>
              <a:rPr lang="sl-SI" sz="1600" dirty="0" smtClean="0"/>
              <a:t>Vrednost shranjeno v x povečamo za 1! </a:t>
            </a:r>
          </a:p>
          <a:p>
            <a:pPr eaLnBrk="1" hangingPunct="1">
              <a:lnSpc>
                <a:spcPct val="90000"/>
              </a:lnSpc>
            </a:pPr>
            <a:r>
              <a:rPr lang="sl-SI" sz="1800" dirty="0" smtClean="0"/>
              <a:t>Zakaj:</a:t>
            </a:r>
          </a:p>
          <a:p>
            <a:pPr lvl="1" eaLnBrk="1" hangingPunct="1">
              <a:lnSpc>
                <a:spcPct val="90000"/>
              </a:lnSpc>
            </a:pPr>
            <a:r>
              <a:rPr lang="sl-SI" sz="1600" dirty="0" smtClean="0"/>
              <a:t>Izračunamo izraz: Tisto, kar je shranjeno v x, povečamo za 1.</a:t>
            </a:r>
          </a:p>
          <a:p>
            <a:pPr lvl="1" eaLnBrk="1" hangingPunct="1">
              <a:lnSpc>
                <a:spcPct val="90000"/>
              </a:lnSpc>
            </a:pPr>
            <a:r>
              <a:rPr lang="sl-SI" sz="1600" dirty="0" smtClean="0"/>
              <a:t>Dobljeni rezultat spet shranimo v x</a:t>
            </a:r>
            <a:endParaRPr lang="sl-SI" sz="2000" dirty="0" smtClean="0"/>
          </a:p>
        </p:txBody>
      </p:sp>
      <p:sp>
        <p:nvSpPr>
          <p:cNvPr id="7170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endParaRPr lang="sl-SI" sz="120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anchor="ctr"/>
          <a:lstStyle/>
          <a:p>
            <a:pPr algn="ctr">
              <a:defRPr/>
            </a:pPr>
            <a:endParaRPr lang="sl-SI" sz="120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724128" y="1757929"/>
            <a:ext cx="2915816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l-SI" dirty="0" smtClean="0"/>
              <a:t>KOMENTARJI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1979712" y="1942595"/>
            <a:ext cx="3744416" cy="15584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>
            <a:stCxn id="2" idx="1"/>
          </p:cNvCxnSpPr>
          <p:nvPr/>
        </p:nvCxnSpPr>
        <p:spPr>
          <a:xfrm flipH="1">
            <a:off x="2843808" y="1942595"/>
            <a:ext cx="2880320" cy="17744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2843808" y="1942595"/>
            <a:ext cx="2880320" cy="19904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2" idx="1"/>
          </p:cNvCxnSpPr>
          <p:nvPr/>
        </p:nvCxnSpPr>
        <p:spPr>
          <a:xfrm flipH="1">
            <a:off x="2843808" y="1942595"/>
            <a:ext cx="2880320" cy="22064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uiExpand="1" build="p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DIRI 2006/7</a:t>
            </a:r>
            <a:endParaRPr lang="sl-SI"/>
          </a:p>
        </p:txBody>
      </p:sp>
      <p:sp>
        <p:nvSpPr>
          <p:cNvPr id="1024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683568" y="274638"/>
            <a:ext cx="8460432" cy="1143000"/>
          </a:xfrm>
        </p:spPr>
        <p:txBody>
          <a:bodyPr/>
          <a:lstStyle/>
          <a:p>
            <a:pPr eaLnBrk="1" hangingPunct="1"/>
            <a:r>
              <a:rPr lang="sl-SI" dirty="0" smtClean="0"/>
              <a:t>Komentarji</a:t>
            </a:r>
            <a:endParaRPr lang="en-GB" dirty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idx="4294967295"/>
          </p:nvPr>
        </p:nvSpPr>
        <p:spPr>
          <a:xfrm>
            <a:off x="539552" y="1447800"/>
            <a:ext cx="8604448" cy="4572000"/>
          </a:xfrm>
        </p:spPr>
        <p:txBody>
          <a:bodyPr lIns="91440" tIns="45720" rIns="91440" bIns="45720"/>
          <a:lstStyle/>
          <a:p>
            <a:pPr eaLnBrk="1" hangingPunct="1">
              <a:lnSpc>
                <a:spcPct val="80000"/>
              </a:lnSpc>
            </a:pPr>
            <a:r>
              <a:rPr lang="sl-SI" sz="3000" dirty="0" smtClean="0"/>
              <a:t>Opombe, ki so namenjene le človeku, ki si ogleduje datoteko .py</a:t>
            </a:r>
          </a:p>
          <a:p>
            <a:pPr eaLnBrk="1" hangingPunct="1">
              <a:lnSpc>
                <a:spcPct val="80000"/>
              </a:lnSpc>
            </a:pPr>
            <a:r>
              <a:rPr lang="sl-SI" sz="3000" dirty="0" smtClean="0"/>
              <a:t>Prevajalnik </a:t>
            </a:r>
            <a:r>
              <a:rPr lang="sl-SI" sz="2400" dirty="0" smtClean="0"/>
              <a:t>(no ja, tolmač) </a:t>
            </a:r>
            <a:r>
              <a:rPr lang="sl-SI" sz="3000" dirty="0" smtClean="0"/>
              <a:t>jih NE upošteva (kot da jih ni)</a:t>
            </a:r>
          </a:p>
          <a:p>
            <a:pPr>
              <a:lnSpc>
                <a:spcPct val="80000"/>
              </a:lnSpc>
            </a:pPr>
            <a:r>
              <a:rPr lang="sl-SI" sz="2800" dirty="0" smtClean="0">
                <a:latin typeface="Courier New" pitchFamily="49" charset="0"/>
                <a:cs typeface="Courier New" pitchFamily="49" charset="0"/>
              </a:rPr>
              <a:t>#  Komentar se konča v vrstici</a:t>
            </a:r>
          </a:p>
          <a:p>
            <a:pPr eaLnBrk="1" hangingPunct="1">
              <a:lnSpc>
                <a:spcPct val="80000"/>
              </a:lnSpc>
            </a:pPr>
            <a:r>
              <a:rPr lang="sl-SI" sz="3000" dirty="0" smtClean="0"/>
              <a:t>Oblika programa</a:t>
            </a:r>
          </a:p>
          <a:p>
            <a:pPr lvl="1" eaLnBrk="1" hangingPunct="1">
              <a:lnSpc>
                <a:spcPct val="80000"/>
              </a:lnSpc>
            </a:pPr>
            <a:r>
              <a:rPr lang="sl-SI" sz="2600" dirty="0" smtClean="0"/>
              <a:t>presledki, zanki okoli operatorjev, …</a:t>
            </a:r>
          </a:p>
          <a:p>
            <a:pPr lvl="1" eaLnBrk="1" hangingPunct="1">
              <a:lnSpc>
                <a:spcPct val="80000"/>
              </a:lnSpc>
            </a:pPr>
            <a:r>
              <a:rPr lang="sl-SI" sz="2600" dirty="0" smtClean="0"/>
              <a:t>nepomembno za prevajalnik</a:t>
            </a:r>
          </a:p>
          <a:p>
            <a:pPr lvl="1" eaLnBrk="1" hangingPunct="1">
              <a:lnSpc>
                <a:spcPct val="80000"/>
              </a:lnSpc>
            </a:pPr>
            <a:r>
              <a:rPr lang="sl-SI" sz="2600" dirty="0" smtClean="0"/>
              <a:t>zelo pomembno za človeka</a:t>
            </a:r>
          </a:p>
          <a:p>
            <a:pPr lvl="1">
              <a:lnSpc>
                <a:spcPct val="80000"/>
              </a:lnSpc>
            </a:pPr>
            <a:r>
              <a:rPr lang="sl-SI" sz="2600" dirty="0" smtClean="0"/>
              <a:t>prehodi v novo vrsto, zamikanje</a:t>
            </a:r>
          </a:p>
          <a:p>
            <a:pPr lvl="2">
              <a:lnSpc>
                <a:spcPct val="80000"/>
              </a:lnSpc>
            </a:pPr>
            <a:r>
              <a:rPr lang="sl-SI" sz="2200" dirty="0" smtClean="0"/>
              <a:t>V Pythonu zelo pomembno in je del sintakse!</a:t>
            </a:r>
            <a:endParaRPr lang="en-GB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sz="3200" dirty="0" smtClean="0"/>
              <a:t>Realna števila (decimalna števila)</a:t>
            </a:r>
            <a:endParaRPr lang="en-US" sz="3000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 lIns="91440" tIns="45720" rIns="91440" bIns="45720"/>
          <a:lstStyle/>
          <a:p>
            <a:pPr eaLnBrk="1" hangingPunct="1">
              <a:lnSpc>
                <a:spcPct val="90000"/>
              </a:lnSpc>
            </a:pPr>
            <a:r>
              <a:rPr lang="sl-SI" sz="2000" dirty="0" smtClean="0"/>
              <a:t>Realna števila (decimalna števila)</a:t>
            </a:r>
          </a:p>
          <a:p>
            <a:pPr eaLnBrk="1" hangingPunct="1">
              <a:lnSpc>
                <a:spcPct val="90000"/>
              </a:lnSpc>
            </a:pPr>
            <a:r>
              <a:rPr lang="sl-SI" sz="2000" dirty="0" smtClean="0"/>
              <a:t>Decimalna pika.</a:t>
            </a:r>
          </a:p>
          <a:p>
            <a:pPr eaLnBrk="1" hangingPunct="1">
              <a:lnSpc>
                <a:spcPct val="90000"/>
              </a:lnSpc>
            </a:pPr>
            <a:r>
              <a:rPr lang="sl-SI" sz="2000" dirty="0" smtClean="0"/>
              <a:t>Nenatančnost</a:t>
            </a:r>
          </a:p>
          <a:p>
            <a:pPr lvl="1" eaLnBrk="1" hangingPunct="1">
              <a:lnSpc>
                <a:spcPct val="90000"/>
              </a:lnSpc>
            </a:pPr>
            <a:r>
              <a:rPr lang="sl-SI" sz="2000" dirty="0" smtClean="0"/>
              <a:t>Dvojiški zapis</a:t>
            </a:r>
          </a:p>
          <a:p>
            <a:pPr lvl="1" eaLnBrk="1" hangingPunct="1">
              <a:lnSpc>
                <a:spcPct val="90000"/>
              </a:lnSpc>
            </a:pPr>
            <a:r>
              <a:rPr lang="sl-SI" sz="2000" dirty="0" smtClean="0"/>
              <a:t>Končno število decimalk</a:t>
            </a:r>
          </a:p>
          <a:p>
            <a:pPr lvl="1" eaLnBrk="1" hangingPunct="1">
              <a:lnSpc>
                <a:spcPct val="90000"/>
              </a:lnSpc>
            </a:pPr>
            <a:r>
              <a:rPr lang="sl-SI" sz="2000" dirty="0" smtClean="0"/>
              <a:t>0.1 se ne da napisati točno v dvojiškem sistemu</a:t>
            </a:r>
          </a:p>
          <a:p>
            <a:pPr>
              <a:lnSpc>
                <a:spcPct val="90000"/>
              </a:lnSpc>
            </a:pPr>
            <a:r>
              <a:rPr lang="sl-SI" sz="1600" dirty="0" smtClean="0">
                <a:latin typeface="Courier New" pitchFamily="49" charset="0"/>
              </a:rPr>
              <a:t>x = 10.2</a:t>
            </a:r>
          </a:p>
          <a:p>
            <a:pPr>
              <a:lnSpc>
                <a:spcPct val="90000"/>
              </a:lnSpc>
            </a:pPr>
            <a:r>
              <a:rPr lang="sl-SI" sz="2000" dirty="0" smtClean="0"/>
              <a:t>V spremenljivki </a:t>
            </a:r>
            <a:r>
              <a:rPr lang="sl-SI" sz="2000" dirty="0" smtClean="0">
                <a:latin typeface="Courier New" pitchFamily="49" charset="0"/>
              </a:rPr>
              <a:t>x</a:t>
            </a:r>
            <a:r>
              <a:rPr lang="sl-SI" sz="2000" dirty="0" smtClean="0"/>
              <a:t> hranimo decimalno število 10.2</a:t>
            </a:r>
            <a:r>
              <a:rPr lang="sl-SI" sz="2000" dirty="0" smtClean="0">
                <a:latin typeface="Courier New" pitchFamily="49" charset="0"/>
              </a:rPr>
              <a:t>.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sl-SI" sz="2000" dirty="0" smtClean="0"/>
              <a:t>Operacije: </a:t>
            </a:r>
            <a:r>
              <a:rPr lang="sl-SI" sz="2000" dirty="0" smtClean="0">
                <a:latin typeface="Courier New" pitchFamily="49" charset="0"/>
              </a:rPr>
              <a:t>+, -, *, /</a:t>
            </a:r>
          </a:p>
          <a:p>
            <a:pPr eaLnBrk="1" hangingPunct="1">
              <a:lnSpc>
                <a:spcPct val="90000"/>
              </a:lnSpc>
            </a:pPr>
            <a:r>
              <a:rPr lang="sl-SI" sz="2000" dirty="0" smtClean="0"/>
              <a:t>Funkcije</a:t>
            </a:r>
          </a:p>
          <a:p>
            <a:pPr lvl="1" eaLnBrk="1" hangingPunct="1">
              <a:lnSpc>
                <a:spcPct val="90000"/>
              </a:lnSpc>
            </a:pPr>
            <a:r>
              <a:rPr lang="sl-SI" sz="2000" dirty="0" smtClean="0"/>
              <a:t>Razred </a:t>
            </a:r>
            <a:r>
              <a:rPr lang="sl-SI" sz="2000" dirty="0" smtClean="0">
                <a:latin typeface="Courier New" pitchFamily="49" charset="0"/>
              </a:rPr>
              <a:t>math</a:t>
            </a:r>
            <a:r>
              <a:rPr lang="sl-SI" sz="2000" dirty="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sl-SI" sz="2000" dirty="0" smtClean="0">
                <a:latin typeface="Courier New" pitchFamily="49" charset="0"/>
                <a:cs typeface="Courier New" pitchFamily="49" charset="0"/>
              </a:rPr>
              <a:t>import math</a:t>
            </a:r>
          </a:p>
          <a:p>
            <a:pPr lvl="1" eaLnBrk="1" hangingPunct="1">
              <a:lnSpc>
                <a:spcPct val="90000"/>
              </a:lnSpc>
            </a:pPr>
            <a:r>
              <a:rPr lang="sl-SI" sz="2000" dirty="0" smtClean="0">
                <a:latin typeface="Courier New" pitchFamily="49" charset="0"/>
                <a:cs typeface="Courier New" pitchFamily="49" charset="0"/>
              </a:rPr>
              <a:t>math.sin(0.5), math.sqrt(15), ...</a:t>
            </a:r>
          </a:p>
          <a:p>
            <a:pPr lvl="1" eaLnBrk="1" hangingPunct="1">
              <a:lnSpc>
                <a:spcPct val="90000"/>
              </a:lnSpc>
            </a:pPr>
            <a:r>
              <a:rPr lang="sl-SI" sz="2000" dirty="0" smtClean="0">
                <a:latin typeface="Courier New" pitchFamily="49" charset="0"/>
                <a:cs typeface="Courier New" pitchFamily="49" charset="0"/>
              </a:rPr>
              <a:t>abs </a:t>
            </a:r>
            <a:r>
              <a:rPr lang="sl-SI" sz="2000" dirty="0" smtClean="0">
                <a:cs typeface="Courier New" pitchFamily="49" charset="0"/>
              </a:rPr>
              <a:t>ni v</a:t>
            </a:r>
            <a:r>
              <a:rPr lang="sl-SI" sz="2000" dirty="0" smtClean="0">
                <a:latin typeface="Courier New" pitchFamily="49" charset="0"/>
                <a:cs typeface="Courier New" pitchFamily="49" charset="0"/>
              </a:rPr>
              <a:t> math!  </a:t>
            </a:r>
          </a:p>
          <a:p>
            <a:pPr lvl="2">
              <a:lnSpc>
                <a:spcPct val="90000"/>
              </a:lnSpc>
            </a:pPr>
            <a:r>
              <a:rPr lang="sl-SI" sz="1600" dirty="0" smtClean="0">
                <a:latin typeface="Courier New" pitchFamily="49" charset="0"/>
                <a:cs typeface="Courier New" pitchFamily="49" charset="0"/>
              </a:rPr>
              <a:t>abs(-12)</a:t>
            </a:r>
          </a:p>
        </p:txBody>
      </p:sp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Uporaba matematičnih funkcij</a:t>
            </a:r>
            <a:endParaRPr lang="sl-SI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sl-SI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r="14963" b="51043"/>
          <a:stretch>
            <a:fillRect/>
          </a:stretch>
        </p:blipFill>
        <p:spPr bwMode="auto">
          <a:xfrm>
            <a:off x="214282" y="142852"/>
            <a:ext cx="5548328" cy="3352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785794"/>
            <a:ext cx="3581400" cy="38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sl-SI" smtClean="0"/>
              <a:t>Izpis vrednosti spremenljivke</a:t>
            </a:r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4294967295"/>
          </p:nvPr>
        </p:nvSpPr>
        <p:spPr/>
        <p:txBody>
          <a:bodyPr lIns="91440" tIns="45720" rIns="91440" bIns="45720"/>
          <a:lstStyle/>
          <a:p>
            <a:pPr eaLnBrk="1" hangingPunct="1"/>
            <a:r>
              <a:rPr lang="sl-SI" sz="3000" dirty="0" smtClean="0">
                <a:latin typeface="Courier New" pitchFamily="49" charset="0"/>
                <a:cs typeface="Courier New" pitchFamily="49" charset="0"/>
              </a:rPr>
              <a:t>print(x)</a:t>
            </a:r>
          </a:p>
          <a:p>
            <a:pPr eaLnBrk="1" hangingPunct="1"/>
            <a:r>
              <a:rPr lang="sl-SI" sz="3000" dirty="0" smtClean="0"/>
              <a:t>Izpiši vrednost izraza!</a:t>
            </a:r>
          </a:p>
          <a:p>
            <a:pPr eaLnBrk="1" hangingPunct="1"/>
            <a:r>
              <a:rPr lang="sl-SI" sz="3000" dirty="0" smtClean="0"/>
              <a:t>Vrednost izraza x je vrednost spremenljivke x.</a:t>
            </a:r>
          </a:p>
          <a:p>
            <a:pPr eaLnBrk="1" hangingPunct="1"/>
            <a:r>
              <a:rPr lang="sl-SI" sz="3000" dirty="0" smtClean="0">
                <a:latin typeface="Courier New" pitchFamily="49" charset="0"/>
                <a:cs typeface="Courier New" pitchFamily="49" charset="0"/>
              </a:rPr>
              <a:t>print(math.sqrt(x) + 1)</a:t>
            </a:r>
          </a:p>
          <a:p>
            <a:pPr lvl="1" eaLnBrk="1" hangingPunct="1"/>
            <a:r>
              <a:rPr lang="sl-SI" sz="2600" dirty="0" smtClean="0"/>
              <a:t>Izračuna se vrednost izraza.</a:t>
            </a:r>
          </a:p>
          <a:p>
            <a:pPr lvl="1" eaLnBrk="1" hangingPunct="1"/>
            <a:r>
              <a:rPr lang="sl-SI" sz="2600" dirty="0" smtClean="0"/>
              <a:t>Dobljena vrednost se pretvori v niz</a:t>
            </a:r>
          </a:p>
          <a:p>
            <a:pPr lvl="2" eaLnBrk="1" hangingPunct="1"/>
            <a:r>
              <a:rPr lang="sl-SI" sz="2200" dirty="0" smtClean="0"/>
              <a:t>Ker je to število – zapis tega števila kot zaporedja znakov</a:t>
            </a:r>
          </a:p>
          <a:p>
            <a:pPr lvl="2" eaLnBrk="1" hangingPunct="1"/>
            <a:r>
              <a:rPr lang="sl-SI" sz="2200" dirty="0" smtClean="0"/>
              <a:t>Izpis tega niza na zaslon.</a:t>
            </a:r>
          </a:p>
        </p:txBody>
      </p:sp>
      <p:sp>
        <p:nvSpPr>
          <p:cNvPr id="2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endParaRPr lang="sl-SI" sz="120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anchor="ctr"/>
          <a:lstStyle/>
          <a:p>
            <a:pPr algn="ctr">
              <a:defRPr/>
            </a:pPr>
            <a:endParaRPr lang="sl-SI" sz="1200">
              <a:solidFill>
                <a:schemeClr val="tx1">
                  <a:tint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sl-SI" smtClean="0"/>
              <a:t>Zgled: Iz števila 38 naredimo 83!</a:t>
            </a:r>
            <a:endParaRPr lang="en-GB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66738" y="1341438"/>
            <a:ext cx="8001000" cy="4217987"/>
          </a:xfrm>
        </p:spPr>
        <p:txBody>
          <a:bodyPr lIns="91440" tIns="45720" rIns="91440" bIns="45720"/>
          <a:lstStyle/>
          <a:p>
            <a:pPr eaLnBrk="1" hangingPunct="1"/>
            <a:r>
              <a:rPr lang="sl-SI" dirty="0" smtClean="0"/>
              <a:t>Shranimo število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sl-SI" dirty="0" smtClean="0">
                <a:latin typeface="Courier New" pitchFamily="49" charset="0"/>
              </a:rPr>
              <a:t>stevilo = 38</a:t>
            </a:r>
          </a:p>
          <a:p>
            <a:pPr eaLnBrk="1" hangingPunct="1"/>
            <a:r>
              <a:rPr lang="sl-SI" dirty="0" smtClean="0"/>
              <a:t>Določimo enice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sl-SI" sz="1900" dirty="0" smtClean="0">
                <a:latin typeface="Courier New" pitchFamily="49" charset="0"/>
              </a:rPr>
              <a:t>enice = stevilo % 10</a:t>
            </a:r>
          </a:p>
          <a:p>
            <a:pPr eaLnBrk="1" hangingPunct="1"/>
            <a:r>
              <a:rPr lang="sl-SI" dirty="0" smtClean="0"/>
              <a:t>Določimo desetice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sl-SI" dirty="0" smtClean="0">
                <a:latin typeface="Courier New" pitchFamily="49" charset="0"/>
              </a:rPr>
              <a:t>desetice = stevilo // 10</a:t>
            </a:r>
          </a:p>
          <a:p>
            <a:pPr eaLnBrk="1" hangingPunct="1"/>
            <a:r>
              <a:rPr lang="sl-SI" dirty="0" smtClean="0"/>
              <a:t>Naredimo novo število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sl-SI" dirty="0" smtClean="0">
                <a:latin typeface="Courier New" pitchFamily="49" charset="0"/>
              </a:rPr>
              <a:t>novoStevilo = enice * 10 + desetice</a:t>
            </a:r>
            <a:endParaRPr lang="en-GB" dirty="0" smtClean="0"/>
          </a:p>
        </p:txBody>
      </p:sp>
      <p:sp>
        <p:nvSpPr>
          <p:cNvPr id="2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endParaRPr lang="sl-SI" sz="120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anchor="ctr"/>
          <a:lstStyle/>
          <a:p>
            <a:pPr algn="ctr">
              <a:defRPr/>
            </a:pPr>
            <a:endParaRPr lang="sl-SI" sz="1200">
              <a:solidFill>
                <a:schemeClr val="tx1">
                  <a:tint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 bldLvl="3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7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Spremenljivke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Spremenljivke&amp;quot;&quot;/&gt;&lt;property id=&quot;20307&quot; value=&quot;267&quot;/&gt;&lt;/object&gt;&lt;object type=&quot;3&quot; unique_id=&quot;10005&quot;&gt;&lt;property id=&quot;20148&quot; value=&quot;5&quot;/&gt;&lt;property id=&quot;20300&quot; value=&quot;Slide 3 - &amp;quot;Deklaracija&amp;quot;&quot;/&gt;&lt;property id=&quot;20307&quot; value=&quot;283&quot;/&gt;&lt;/object&gt;&lt;object type=&quot;3&quot; unique_id=&quot;10006&quot;&gt;&lt;property id=&quot;20148&quot; value=&quot;5&quot;/&gt;&lt;property id=&quot;20300&quot; value=&quot;Slide 4 - &amp;quot;Prireditveni stavek&amp;quot;&quot;/&gt;&lt;property id=&quot;20307&quot; value=&quot;270&quot;/&gt;&lt;/object&gt;&lt;object type=&quot;3&quot; unique_id=&quot;10007&quot;&gt;&lt;property id=&quot;20148&quot; value=&quot;5&quot;/&gt;&lt;property id=&quot;20300&quot; value=&quot;Slide 5 - &amp;quot;Komentarji&amp;quot;&quot;/&gt;&lt;property id=&quot;20307&quot; value=&quot;271&quot;/&gt;&lt;/object&gt;&lt;object type=&quot;3&quot; unique_id=&quot;10008&quot;&gt;&lt;property id=&quot;20148&quot; value=&quot;5&quot;/&gt;&lt;property id=&quot;20300&quot; value=&quot;Slide 6 - &amp;quot;Realna števila (decimalna števila)&amp;quot;&quot;/&gt;&lt;property id=&quot;20307&quot; value=&quot;272&quot;/&gt;&lt;/object&gt;&lt;object type=&quot;3&quot; unique_id=&quot;10009&quot;&gt;&lt;property id=&quot;20148&quot; value=&quot;5&quot;/&gt;&lt;property id=&quot;20300&quot; value=&quot;Slide 7 - &amp;quot;Uporaba matematičnih funkcij&amp;quot;&quot;/&gt;&lt;property id=&quot;20307&quot; value=&quot;284&quot;/&gt;&lt;/object&gt;&lt;object type=&quot;3&quot; unique_id=&quot;10010&quot;&gt;&lt;property id=&quot;20148&quot; value=&quot;5&quot;/&gt;&lt;property id=&quot;20300&quot; value=&quot;Slide 8 - &amp;quot;Izpis vrednosti spremenljivke&amp;quot;&quot;/&gt;&lt;property id=&quot;20307&quot; value=&quot;276&quot;/&gt;&lt;/object&gt;&lt;object type=&quot;3&quot; unique_id=&quot;10011&quot;&gt;&lt;property id=&quot;20148&quot; value=&quot;5&quot;/&gt;&lt;property id=&quot;20300&quot; value=&quot;Slide 9 - &amp;quot;Zgled: Iz števila 38 naredimo 83!&amp;quot;&quot;/&gt;&lt;property id=&quot;20307&quot; value=&quot;277&quot;/&gt;&lt;/object&gt;&lt;object type=&quot;3&quot; unique_id=&quot;10012&quot;&gt;&lt;property id=&quot;20148&quot; value=&quot;5&quot;/&gt;&lt;property id=&quot;20300&quot; value=&quot;Slide 10 - &amp;quot;Zložimo v program&amp;quot;&quot;/&gt;&lt;property id=&quot;20307&quot; value=&quot;278&quot;/&gt;&lt;/object&gt;&lt;object type=&quot;3&quot; unique_id=&quot;10013&quot;&gt;&lt;property id=&quot;20148&quot; value=&quot;5&quot;/&gt;&lt;property id=&quot;20300&quot; value=&quot;Slide 11 - &amp;quot;Menjava vrednosti dveh spremenljivk&amp;quot;&quot;/&gt;&lt;property id=&quot;20307&quot; value=&quot;279&quot;/&gt;&lt;/object&gt;&lt;object type=&quot;3&quot; unique_id=&quot;10014&quot;&gt;&lt;property id=&quot;20148&quot; value=&quot;5&quot;/&gt;&lt;property id=&quot;20300&quot; value=&quot;Slide 12 - &amp;quot;Poraba bencina&amp;quot;&quot;/&gt;&lt;property id=&quot;20307&quot; value=&quot;280&quot;/&gt;&lt;/object&gt;&lt;object type=&quot;3&quot; unique_id=&quot;10015&quot;&gt;&lt;property id=&quot;20148&quot; value=&quot;5&quot;/&gt;&lt;property id=&quot;20300&quot; value=&quot;Slide 13 - &amp;quot;Poraba bencina&amp;quot;&quot;/&gt;&lt;property id=&quot;20307&quot; value=&quot;281&quot;/&gt;&lt;/object&gt;&lt;object type=&quot;3&quot; unique_id=&quot;10016&quot;&gt;&lt;property id=&quot;20148&quot; value=&quot;5&quot;/&gt;&lt;property id=&quot;20300&quot; value=&quot;Slide 14 - &amp;quot;Poraba bencina - program&amp;quot;&quot;/&gt;&lt;property id=&quot;20307&quot; value=&quot;282&quot;/&gt;&lt;/object&gt;&lt;/object&gt;&lt;object type=&quot;8&quot; unique_id=&quot;10032&quot;&gt;&lt;/object&gt;&lt;/object&gt;&lt;/database&gt;"/>
  <p:tag name="MMPROD_NEXTUNIQUEID" val="10009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O_predmetu_ŠPIRI_UP</Template>
  <TotalTime>158</TotalTime>
  <Words>593</Words>
  <Application>Microsoft Office PowerPoint</Application>
  <PresentationFormat>On-screen Show (4:3)</PresentationFormat>
  <Paragraphs>121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Equity</vt:lpstr>
      <vt:lpstr>Spremenljivke</vt:lpstr>
      <vt:lpstr>Spremenljivke</vt:lpstr>
      <vt:lpstr>Deklaracija</vt:lpstr>
      <vt:lpstr>Prireditveni stavek</vt:lpstr>
      <vt:lpstr>Komentarji</vt:lpstr>
      <vt:lpstr>Realna števila (decimalna števila)</vt:lpstr>
      <vt:lpstr>Uporaba matematičnih funkcij</vt:lpstr>
      <vt:lpstr>Izpis vrednosti spremenljivke</vt:lpstr>
      <vt:lpstr>Zgled: Iz števila 38 naredimo 83!</vt:lpstr>
      <vt:lpstr>Zložimo v program</vt:lpstr>
      <vt:lpstr>Menjava vrednosti dveh spremenljivk</vt:lpstr>
      <vt:lpstr>Poraba bencina</vt:lpstr>
      <vt:lpstr>Poraba bencina</vt:lpstr>
      <vt:lpstr>Poraba bencina - program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Matija Lokar</dc:creator>
  <cp:lastModifiedBy>Matija Lokar</cp:lastModifiedBy>
  <cp:revision>22</cp:revision>
  <dcterms:created xsi:type="dcterms:W3CDTF">2009-10-14T11:33:25Z</dcterms:created>
  <dcterms:modified xsi:type="dcterms:W3CDTF">2011-10-12T07:48:50Z</dcterms:modified>
</cp:coreProperties>
</file>