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22"/>
  </p:notesMasterIdLst>
  <p:handoutMasterIdLst>
    <p:handoutMasterId r:id="rId23"/>
  </p:handoutMasterIdLst>
  <p:sldIdLst>
    <p:sldId id="340" r:id="rId2"/>
    <p:sldId id="291" r:id="rId3"/>
    <p:sldId id="348" r:id="rId4"/>
    <p:sldId id="346" r:id="rId5"/>
    <p:sldId id="347" r:id="rId6"/>
    <p:sldId id="341" r:id="rId7"/>
    <p:sldId id="333" r:id="rId8"/>
    <p:sldId id="342" r:id="rId9"/>
    <p:sldId id="305" r:id="rId10"/>
    <p:sldId id="294" r:id="rId11"/>
    <p:sldId id="293" r:id="rId12"/>
    <p:sldId id="329" r:id="rId13"/>
    <p:sldId id="350" r:id="rId14"/>
    <p:sldId id="330" r:id="rId15"/>
    <p:sldId id="331" r:id="rId16"/>
    <p:sldId id="332" r:id="rId17"/>
    <p:sldId id="343" r:id="rId18"/>
    <p:sldId id="344" r:id="rId19"/>
    <p:sldId id="345" r:id="rId20"/>
    <p:sldId id="351" r:id="rId21"/>
  </p:sldIdLst>
  <p:sldSz cx="9144000" cy="6858000" type="screen4x3"/>
  <p:notesSz cx="7099300" cy="102346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 autoAdjust="0"/>
    <p:restoredTop sz="94636" autoAdjust="0"/>
  </p:normalViewPr>
  <p:slideViewPr>
    <p:cSldViewPr>
      <p:cViewPr varScale="1">
        <p:scale>
          <a:sx n="80" d="100"/>
          <a:sy n="80" d="100"/>
        </p:scale>
        <p:origin x="-1027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2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2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18968547-DF15-413D-8328-D44C358796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312764E8-C340-4823-A8E2-3EAE437C49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1" name="Picture 10" descr="CC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63" y="5786438"/>
            <a:ext cx="11176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3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4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0A1185F-3476-4C9C-87F2-5E62CD53261C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Matija Lokar, FMF</a:t>
            </a:r>
            <a:endParaRPr lang="sl-SI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4B91E-59CB-414B-AF7E-11B278BED7B9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Matija Lokar, FMF</a:t>
            </a:r>
            <a:endParaRPr lang="sl-SI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01C63-31DB-4F44-8D97-1B238EFC72DD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Matija Lokar, FMF</a:t>
            </a:r>
            <a:endParaRPr lang="sl-SI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CBCF8-EA0B-444F-8451-041121882F75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Matija Lokar, FMF</a:t>
            </a:r>
            <a:endParaRPr lang="sl-SI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482FE-48D2-49D5-8790-9239396DB04D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Matija Lokar, FMF</a:t>
            </a:r>
            <a:endParaRPr lang="sl-SI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129E3-57E3-47A0-8130-7C2D4DE172D4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Matija Lokar, FMF</a:t>
            </a:r>
            <a:endParaRPr lang="sl-SI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A80FB-7EFA-49FD-95DA-17DD9CA12BF0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Matija Lokar, FMF</a:t>
            </a:r>
            <a:endParaRPr lang="sl-SI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FDF32-A466-4DF0-9CA2-D26FE32A5085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Matija Lokar, FMF</a:t>
            </a:r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254C5-FADA-4A05-B3EC-26916546BA38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Matija Lokar, FMF</a:t>
            </a:r>
            <a:endParaRPr lang="sl-SI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B5DCA-0D24-4308-A5D8-74FF282C878C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Matija Lokar, FMF</a:t>
            </a:r>
            <a:endParaRPr lang="sl-SI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31CF8-A93E-428E-B2A3-31D587F2B73A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sl-SI" smtClean="0"/>
              <a:t>Matija Lokar, FMF</a:t>
            </a:r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0AD2458C-CB37-4750-A4BF-2B42D61DCD68}" type="slidenum">
              <a:rPr lang="sl-SI" smtClean="0"/>
              <a:pPr>
                <a:defRPr/>
              </a:pPr>
              <a:t>‹#›</a:t>
            </a:fld>
            <a:endParaRPr lang="sl-SI"/>
          </a:p>
        </p:txBody>
      </p:sp>
      <p:pic>
        <p:nvPicPr>
          <p:cNvPr id="1033" name="Picture 8" descr="CC.gif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656638" y="6686550"/>
            <a:ext cx="48736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bldLvl="5"/>
    </p:bld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l-SI" smtClean="0"/>
              <a:t>"lists"</a:t>
            </a:r>
            <a:endParaRPr lang="en-US" smtClean="0"/>
          </a:p>
        </p:txBody>
      </p:sp>
      <p:sp>
        <p:nvSpPr>
          <p:cNvPr id="3074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SEZNAMI</a:t>
            </a:r>
            <a:endParaRPr lang="en-US" smtClean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sl-SI" smtClean="0"/>
              <a:t>Matija Lokar, FMF</a:t>
            </a:r>
          </a:p>
        </p:txBody>
      </p:sp>
      <p:sp>
        <p:nvSpPr>
          <p:cNvPr id="307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DF3EC2-7255-4B5A-9477-DA9BD21FAAAF}" type="slidenum">
              <a:rPr lang="sl-SI" smtClean="0"/>
              <a:pPr/>
              <a:t>1</a:t>
            </a:fld>
            <a:endParaRPr lang="sl-S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dirty="0" smtClean="0"/>
              <a:t>Indeksi</a:t>
            </a:r>
            <a:endParaRPr lang="en-US" dirty="0" smtClean="0"/>
          </a:p>
        </p:txBody>
      </p:sp>
      <p:sp>
        <p:nvSpPr>
          <p:cNvPr id="227333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Indeksi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0 do </a:t>
            </a:r>
            <a:r>
              <a:rPr lang="en-US" dirty="0" smtClean="0">
                <a:latin typeface="Courier New" pitchFamily="49" charset="0"/>
              </a:rPr>
              <a:t>n – 1</a:t>
            </a:r>
            <a:r>
              <a:rPr lang="sl-SI" dirty="0" smtClean="0"/>
              <a:t> </a:t>
            </a:r>
          </a:p>
          <a:p>
            <a:pPr lvl="1" eaLnBrk="1" hangingPunct="1"/>
            <a:r>
              <a:rPr lang="sl-SI" dirty="0" smtClean="0"/>
              <a:t>n je velikost seznama</a:t>
            </a:r>
          </a:p>
          <a:p>
            <a:pPr lvl="1" eaLnBrk="1" hangingPunct="1"/>
            <a:r>
              <a:rPr lang="sl-SI" dirty="0" smtClean="0">
                <a:latin typeface="Courier New" pitchFamily="49" charset="0"/>
              </a:rPr>
              <a:t>len(</a:t>
            </a:r>
            <a:r>
              <a:rPr lang="sl-SI" dirty="0" err="1" smtClean="0">
                <a:latin typeface="Courier New" pitchFamily="49" charset="0"/>
              </a:rPr>
              <a:t>imeSeznama</a:t>
            </a:r>
            <a:r>
              <a:rPr lang="sl-SI" dirty="0" smtClean="0">
                <a:latin typeface="Courier New" pitchFamily="49" charset="0"/>
              </a:rPr>
              <a:t>)</a:t>
            </a:r>
            <a:endParaRPr lang="en-US" dirty="0" smtClean="0">
              <a:latin typeface="Courier New" pitchFamily="49" charset="0"/>
            </a:endParaRPr>
          </a:p>
          <a:p>
            <a:pPr eaLnBrk="1" hangingPunct="1"/>
            <a:r>
              <a:rPr lang="en-US" dirty="0" err="1" smtClean="0"/>
              <a:t>pozor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meje</a:t>
            </a:r>
            <a:endParaRPr lang="sl-SI" dirty="0" smtClean="0"/>
          </a:p>
          <a:p>
            <a:pPr eaLnBrk="1" hangingPunct="1"/>
            <a:r>
              <a:rPr lang="sl-SI" dirty="0" err="1" smtClean="0"/>
              <a:t>IndexError</a:t>
            </a:r>
            <a:endParaRPr lang="sl-SI" dirty="0" smtClean="0"/>
          </a:p>
          <a:p>
            <a:pPr eaLnBrk="1" hangingPunct="1"/>
            <a:endParaRPr lang="sl-SI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024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sl-SI" smtClean="0"/>
              <a:t>Matija Lokar, FMF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493B26-1D9E-4F06-BA58-12A7731DE930}" type="slidenum">
              <a:rPr lang="sl-SI" smtClean="0"/>
              <a:pPr/>
              <a:t>10</a:t>
            </a:fld>
            <a:endParaRPr lang="sl-SI" smtClean="0"/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2" cstate="print"/>
          <a:srcRect t="80097"/>
          <a:stretch>
            <a:fillRect/>
          </a:stretch>
        </p:blipFill>
        <p:spPr bwMode="auto">
          <a:xfrm>
            <a:off x="1071538" y="4143380"/>
            <a:ext cx="7843328" cy="1643074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Primer</a:t>
            </a:r>
          </a:p>
        </p:txBody>
      </p:sp>
      <p:sp>
        <p:nvSpPr>
          <p:cNvPr id="922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285750" y="1500188"/>
            <a:ext cx="8686800" cy="4967287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sl-SI" sz="1500" dirty="0" smtClean="0">
                <a:latin typeface="Courier New" pitchFamily="49" charset="0"/>
              </a:rPr>
              <a:t>x = [0, 0, 0, 0, 0, 0, 0, 0, 0, 0</a:t>
            </a:r>
            <a:r>
              <a:rPr lang="en-US" sz="1500" dirty="0" smtClean="0">
                <a:latin typeface="Courier New" pitchFamily="49" charset="0"/>
              </a:rPr>
              <a:t>]</a:t>
            </a:r>
            <a:r>
              <a:rPr lang="sl-SI" sz="1500" dirty="0" smtClean="0">
                <a:latin typeface="Courier New" pitchFamily="49" charset="0"/>
              </a:rPr>
              <a:t> # seznam z 10 mesti</a:t>
            </a:r>
            <a:endParaRPr lang="en-US" sz="1500" dirty="0" smtClean="0"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1500" dirty="0" err="1" smtClean="0">
                <a:latin typeface="Courier New" pitchFamily="49" charset="0"/>
              </a:rPr>
              <a:t>i</a:t>
            </a:r>
            <a:r>
              <a:rPr lang="en-US" sz="1500" dirty="0" smtClean="0">
                <a:latin typeface="Courier New" pitchFamily="49" charset="0"/>
              </a:rPr>
              <a:t> = </a:t>
            </a:r>
            <a:r>
              <a:rPr lang="sl-SI" sz="1500" dirty="0" smtClean="0">
                <a:latin typeface="Courier New" pitchFamily="49" charset="0"/>
              </a:rPr>
              <a:t>0</a:t>
            </a:r>
            <a:r>
              <a:rPr lang="en-US" sz="1500" dirty="0" smtClean="0">
                <a:latin typeface="Courier New" pitchFamily="49" charset="0"/>
              </a:rPr>
              <a:t> </a:t>
            </a:r>
            <a:endParaRPr lang="sl-SI" sz="1500" dirty="0" smtClean="0"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sl-SI" sz="1500" dirty="0" smtClean="0">
                <a:latin typeface="Courier New" pitchFamily="49" charset="0"/>
              </a:rPr>
              <a:t>while </a:t>
            </a:r>
            <a:r>
              <a:rPr lang="en-US" sz="1500" dirty="0" err="1" smtClean="0">
                <a:latin typeface="Courier New" pitchFamily="49" charset="0"/>
              </a:rPr>
              <a:t>i</a:t>
            </a:r>
            <a:r>
              <a:rPr lang="en-US" sz="1500" dirty="0" smtClean="0">
                <a:latin typeface="Courier New" pitchFamily="49" charset="0"/>
              </a:rPr>
              <a:t> &lt; 10</a:t>
            </a:r>
            <a:r>
              <a:rPr lang="sl-SI" sz="1500" dirty="0" smtClean="0">
                <a:latin typeface="Courier New" pitchFamily="49" charset="0"/>
              </a:rPr>
              <a:t> :</a:t>
            </a:r>
            <a:endParaRPr lang="en-US" sz="1500" dirty="0" smtClean="0"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1500" dirty="0" smtClean="0">
                <a:latin typeface="Courier New" pitchFamily="49" charset="0"/>
              </a:rPr>
              <a:t>  </a:t>
            </a:r>
            <a:r>
              <a:rPr lang="sl-SI" sz="1500" dirty="0" smtClean="0">
                <a:latin typeface="Courier New" pitchFamily="49" charset="0"/>
              </a:rPr>
              <a:t>pod = input("Vnesi " + str(i + 1) + ". podatek")</a:t>
            </a:r>
          </a:p>
          <a:p>
            <a:pPr eaLnBrk="1" hangingPunct="1">
              <a:buFont typeface="Wingdings" pitchFamily="2" charset="2"/>
              <a:buNone/>
            </a:pPr>
            <a:r>
              <a:rPr lang="sl-SI" sz="1500" dirty="0" smtClean="0">
                <a:latin typeface="Courier New" pitchFamily="49" charset="0"/>
              </a:rPr>
              <a:t>  x[i] = int(pod</a:t>
            </a:r>
            <a:r>
              <a:rPr lang="sl-SI" sz="1500" dirty="0" smtClean="0">
                <a:latin typeface="Courier New" pitchFamily="49" charset="0"/>
              </a:rPr>
              <a:t>)</a:t>
            </a:r>
            <a:endParaRPr lang="sl-SI" sz="1500" dirty="0" smtClean="0"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sl-SI" sz="1500" dirty="0" smtClean="0">
                <a:latin typeface="Courier New" pitchFamily="49" charset="0"/>
              </a:rPr>
              <a:t>  i = i + 1</a:t>
            </a:r>
            <a:endParaRPr lang="en-US" sz="1500" dirty="0" smtClean="0"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1500" dirty="0" err="1" smtClean="0">
                <a:latin typeface="Courier New" pitchFamily="49" charset="0"/>
              </a:rPr>
              <a:t>i</a:t>
            </a:r>
            <a:r>
              <a:rPr lang="en-US" sz="1500" dirty="0" smtClean="0">
                <a:latin typeface="Courier New" pitchFamily="49" charset="0"/>
              </a:rPr>
              <a:t> = </a:t>
            </a:r>
            <a:r>
              <a:rPr lang="sl-SI" sz="1500" smtClean="0">
                <a:latin typeface="Courier New" pitchFamily="49" charset="0"/>
              </a:rPr>
              <a:t>9</a:t>
            </a:r>
            <a:endParaRPr lang="sl-SI" sz="1500" smtClean="0"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sl-SI" sz="1500" smtClean="0">
                <a:latin typeface="Courier New" pitchFamily="49" charset="0"/>
              </a:rPr>
              <a:t>rezultat </a:t>
            </a:r>
            <a:r>
              <a:rPr lang="sl-SI" sz="1500" dirty="0" smtClean="0">
                <a:latin typeface="Courier New" pitchFamily="49" charset="0"/>
              </a:rPr>
              <a:t>= </a:t>
            </a:r>
            <a:r>
              <a:rPr lang="sl-SI" sz="1500" dirty="0" smtClean="0">
                <a:latin typeface="Courier New" pitchFamily="49" charset="0"/>
              </a:rPr>
              <a:t>""</a:t>
            </a:r>
            <a:endParaRPr lang="sl-SI" sz="1500" dirty="0" smtClean="0"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sl-SI" sz="1500" dirty="0" smtClean="0">
                <a:latin typeface="Courier New" pitchFamily="49" charset="0"/>
              </a:rPr>
              <a:t>while </a:t>
            </a:r>
            <a:r>
              <a:rPr lang="en-US" sz="1500" dirty="0" err="1" smtClean="0">
                <a:latin typeface="Courier New" pitchFamily="49" charset="0"/>
              </a:rPr>
              <a:t>i</a:t>
            </a:r>
            <a:r>
              <a:rPr lang="en-US" sz="1500" dirty="0" smtClean="0">
                <a:latin typeface="Courier New" pitchFamily="49" charset="0"/>
              </a:rPr>
              <a:t> </a:t>
            </a:r>
            <a:r>
              <a:rPr lang="sl-SI" sz="1500" dirty="0" smtClean="0">
                <a:latin typeface="Courier New" pitchFamily="49" charset="0"/>
              </a:rPr>
              <a:t>&gt;=</a:t>
            </a:r>
            <a:r>
              <a:rPr lang="en-US" sz="1500" dirty="0" smtClean="0">
                <a:latin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</a:rPr>
              <a:t>0</a:t>
            </a:r>
            <a:r>
              <a:rPr lang="sl-SI" sz="1500" dirty="0" smtClean="0">
                <a:latin typeface="Courier New" pitchFamily="49" charset="0"/>
              </a:rPr>
              <a:t> </a:t>
            </a:r>
            <a:r>
              <a:rPr lang="sl-SI" sz="1500" dirty="0" smtClean="0">
                <a:latin typeface="Courier New" pitchFamily="49" charset="0"/>
              </a:rPr>
              <a:t> :</a:t>
            </a:r>
            <a:endParaRPr lang="en-US" sz="1500" dirty="0" smtClean="0"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sl-SI" sz="1500" dirty="0" smtClean="0">
                <a:latin typeface="Courier New" pitchFamily="49" charset="0"/>
              </a:rPr>
              <a:t>  rezultat = rezultat + "\n" + str(x[i])</a:t>
            </a:r>
          </a:p>
          <a:p>
            <a:pPr eaLnBrk="1" hangingPunct="1">
              <a:buFont typeface="Wingdings" pitchFamily="2" charset="2"/>
              <a:buNone/>
            </a:pPr>
            <a:r>
              <a:rPr lang="sl-SI" sz="1500" dirty="0" smtClean="0">
                <a:latin typeface="Courier New" pitchFamily="49" charset="0"/>
              </a:rPr>
              <a:t>  i = i - 1</a:t>
            </a:r>
            <a:endParaRPr lang="en-US" sz="1500" dirty="0" smtClean="0"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sl-SI" sz="1500" dirty="0" smtClean="0"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sl-SI" sz="1500" dirty="0" smtClean="0">
                <a:latin typeface="Courier New" pitchFamily="49" charset="0"/>
              </a:rPr>
              <a:t>print("Obratno:\n" + rezultat)</a:t>
            </a:r>
            <a:endParaRPr lang="en-US" sz="1500" dirty="0" smtClean="0">
              <a:latin typeface="Courier New" pitchFamily="49" charset="0"/>
            </a:endParaRPr>
          </a:p>
        </p:txBody>
      </p:sp>
      <p:sp>
        <p:nvSpPr>
          <p:cNvPr id="921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sl-SI" smtClean="0"/>
              <a:t>Matija Lokar, FMF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AA0A4A-3D3D-4763-BD8A-AFD3D9AE3E5F}" type="slidenum">
              <a:rPr lang="sl-SI" smtClean="0"/>
              <a:pPr/>
              <a:t>11</a:t>
            </a:fld>
            <a:endParaRPr lang="sl-S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Analiza metov kocke</a:t>
            </a:r>
            <a:endParaRPr lang="en-GB" smtClean="0"/>
          </a:p>
        </p:txBody>
      </p:sp>
      <p:sp>
        <p:nvSpPr>
          <p:cNvPr id="268293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smtClean="0"/>
              <a:t>Vrzimo kocko n krat in štejmo šestice, petice, ..., enke. Ugotovimo, koliko se število razlikuje od teoretične verjetnosti 1/6.</a:t>
            </a:r>
          </a:p>
          <a:p>
            <a:r>
              <a:rPr lang="sl-SI" smtClean="0"/>
              <a:t>Podatki</a:t>
            </a:r>
          </a:p>
          <a:p>
            <a:pPr lvl="1"/>
            <a:r>
              <a:rPr lang="sl-SI" smtClean="0"/>
              <a:t>Število metov</a:t>
            </a:r>
          </a:p>
          <a:p>
            <a:r>
              <a:rPr lang="sl-SI" smtClean="0"/>
              <a:t>Kako</a:t>
            </a:r>
          </a:p>
          <a:p>
            <a:pPr lvl="1"/>
            <a:r>
              <a:rPr lang="sl-SI" smtClean="0"/>
              <a:t>N x izvedemo zanko</a:t>
            </a:r>
          </a:p>
          <a:p>
            <a:pPr lvl="1"/>
            <a:r>
              <a:rPr lang="sl-SI" smtClean="0"/>
              <a:t>Vržemo kocko</a:t>
            </a:r>
          </a:p>
          <a:p>
            <a:pPr lvl="1"/>
            <a:r>
              <a:rPr lang="sl-SI" smtClean="0"/>
              <a:t>Povečamo ustrezen števec</a:t>
            </a:r>
            <a:endParaRPr lang="sl-SI" dirty="0" smtClean="0"/>
          </a:p>
        </p:txBody>
      </p:sp>
      <p:sp>
        <p:nvSpPr>
          <p:cNvPr id="1126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Matija Lokar, FMF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01CA-CDC4-4132-8E81-281541CF2F1B}" type="slidenum">
              <a:rPr lang="sl-SI" smtClean="0"/>
              <a:pPr/>
              <a:t>12</a:t>
            </a:fld>
            <a:endParaRPr lang="sl-SI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8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8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8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8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8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8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8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8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8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8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8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8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8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8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3" grpId="0" build="p" bldLvl="5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Beleženje metov</a:t>
            </a:r>
            <a:endParaRPr lang="en-GB" smtClean="0"/>
          </a:p>
        </p:txBody>
      </p:sp>
      <p:sp>
        <p:nvSpPr>
          <p:cNvPr id="270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sl-SI" sz="1900" dirty="0" smtClean="0">
                <a:latin typeface="Courier New" pitchFamily="49" charset="0"/>
              </a:rPr>
              <a:t>kocka1 = 0 #kolikokrat smo vrgli 1</a:t>
            </a:r>
          </a:p>
          <a:p>
            <a:pPr marL="342900" indent="-342900">
              <a:lnSpc>
                <a:spcPct val="90000"/>
              </a:lnSpc>
            </a:pPr>
            <a:r>
              <a:rPr lang="sl-SI" sz="1900" dirty="0" smtClean="0">
                <a:latin typeface="Courier New" pitchFamily="49" charset="0"/>
              </a:rPr>
              <a:t>kocka2 = 0 #kolikokrat smo vrgli 2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sl-SI" sz="1900" dirty="0" smtClean="0">
                <a:latin typeface="Courier New" pitchFamily="49" charset="0"/>
              </a:rPr>
              <a:t>…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sl-SI" sz="1900" dirty="0" err="1" smtClean="0">
                <a:latin typeface="Courier New" pitchFamily="49" charset="0"/>
              </a:rPr>
              <a:t>stMetov</a:t>
            </a:r>
            <a:r>
              <a:rPr lang="sl-SI" sz="1900" dirty="0" smtClean="0">
                <a:latin typeface="Courier New" pitchFamily="49" charset="0"/>
              </a:rPr>
              <a:t> = 1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sl-SI" sz="1900" dirty="0" smtClean="0">
                <a:latin typeface="Courier New" pitchFamily="49" charset="0"/>
              </a:rPr>
              <a:t>n = </a:t>
            </a:r>
            <a:r>
              <a:rPr lang="sl-SI" sz="1900" dirty="0" err="1" smtClean="0">
                <a:latin typeface="Courier New" pitchFamily="49" charset="0"/>
              </a:rPr>
              <a:t>int</a:t>
            </a:r>
            <a:r>
              <a:rPr lang="sl-SI" sz="1900" dirty="0" smtClean="0">
                <a:latin typeface="Courier New" pitchFamily="49" charset="0"/>
              </a:rPr>
              <a:t>(</a:t>
            </a:r>
            <a:r>
              <a:rPr lang="sl-SI" sz="1900" dirty="0" err="1" smtClean="0">
                <a:latin typeface="Courier New" pitchFamily="49" charset="0"/>
              </a:rPr>
              <a:t>input</a:t>
            </a:r>
            <a:r>
              <a:rPr lang="sl-SI" sz="1900" dirty="0" smtClean="0">
                <a:latin typeface="Courier New" pitchFamily="49" charset="0"/>
              </a:rPr>
              <a:t>('Število metov: '))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sl-SI" sz="1900" dirty="0" err="1" smtClean="0">
                <a:latin typeface="Courier New" pitchFamily="49" charset="0"/>
              </a:rPr>
              <a:t>while</a:t>
            </a:r>
            <a:r>
              <a:rPr lang="sl-SI" sz="1900" dirty="0" smtClean="0">
                <a:latin typeface="Courier New" pitchFamily="49" charset="0"/>
              </a:rPr>
              <a:t> </a:t>
            </a:r>
            <a:r>
              <a:rPr lang="sl-SI" sz="1900" dirty="0" err="1" smtClean="0">
                <a:latin typeface="Courier New" pitchFamily="49" charset="0"/>
              </a:rPr>
              <a:t>stMetov</a:t>
            </a:r>
            <a:r>
              <a:rPr lang="sl-SI" sz="1900" dirty="0" smtClean="0">
                <a:latin typeface="Courier New" pitchFamily="49" charset="0"/>
              </a:rPr>
              <a:t> &lt; n :</a:t>
            </a:r>
          </a:p>
          <a:p>
            <a:pPr marL="617538" lvl="1" indent="-342900">
              <a:lnSpc>
                <a:spcPct val="90000"/>
              </a:lnSpc>
            </a:pPr>
            <a:r>
              <a:rPr lang="sl-SI" sz="1700" dirty="0" smtClean="0">
                <a:latin typeface="Courier New" pitchFamily="49" charset="0"/>
              </a:rPr>
              <a:t>met  = 1 + </a:t>
            </a:r>
            <a:r>
              <a:rPr lang="sl-SI" sz="1700" dirty="0" err="1" smtClean="0">
                <a:latin typeface="Courier New" pitchFamily="49" charset="0"/>
              </a:rPr>
              <a:t>int</a:t>
            </a:r>
            <a:r>
              <a:rPr lang="sl-SI" sz="1700" dirty="0" smtClean="0">
                <a:latin typeface="Courier New" pitchFamily="49" charset="0"/>
              </a:rPr>
              <a:t>(6 * </a:t>
            </a:r>
            <a:r>
              <a:rPr lang="sl-SI" sz="1700" dirty="0" err="1" smtClean="0">
                <a:latin typeface="Courier New" pitchFamily="49" charset="0"/>
              </a:rPr>
              <a:t>random.random</a:t>
            </a:r>
            <a:r>
              <a:rPr lang="sl-SI" sz="1700" dirty="0" smtClean="0">
                <a:latin typeface="Courier New" pitchFamily="49" charset="0"/>
              </a:rPr>
              <a:t>())</a:t>
            </a:r>
          </a:p>
          <a:p>
            <a:pPr marL="617538" lvl="1" indent="-342900">
              <a:lnSpc>
                <a:spcPct val="90000"/>
              </a:lnSpc>
            </a:pPr>
            <a:r>
              <a:rPr lang="sl-SI" sz="1700" dirty="0" err="1" smtClean="0">
                <a:latin typeface="Courier New" pitchFamily="49" charset="0"/>
              </a:rPr>
              <a:t>if</a:t>
            </a:r>
            <a:r>
              <a:rPr lang="sl-SI" sz="1700" dirty="0" smtClean="0">
                <a:latin typeface="Courier New" pitchFamily="49" charset="0"/>
              </a:rPr>
              <a:t> met == 1: </a:t>
            </a:r>
            <a:br>
              <a:rPr lang="sl-SI" sz="1700" dirty="0" smtClean="0">
                <a:latin typeface="Courier New" pitchFamily="49" charset="0"/>
              </a:rPr>
            </a:br>
            <a:r>
              <a:rPr lang="sl-SI" sz="1700" dirty="0" smtClean="0">
                <a:latin typeface="Courier New" pitchFamily="49" charset="0"/>
              </a:rPr>
              <a:t>   kocka1 = </a:t>
            </a:r>
            <a:r>
              <a:rPr lang="sl-SI" sz="1700" dirty="0" err="1" smtClean="0">
                <a:latin typeface="Courier New" pitchFamily="49" charset="0"/>
              </a:rPr>
              <a:t>kocka1</a:t>
            </a:r>
            <a:r>
              <a:rPr lang="sl-SI" sz="1700" dirty="0" smtClean="0">
                <a:latin typeface="Courier New" pitchFamily="49" charset="0"/>
              </a:rPr>
              <a:t> + 1</a:t>
            </a:r>
            <a:br>
              <a:rPr lang="sl-SI" sz="1700" dirty="0" smtClean="0">
                <a:latin typeface="Courier New" pitchFamily="49" charset="0"/>
              </a:rPr>
            </a:br>
            <a:r>
              <a:rPr lang="sl-SI" sz="1700" dirty="0" err="1" smtClean="0">
                <a:latin typeface="Courier New" pitchFamily="49" charset="0"/>
              </a:rPr>
              <a:t>if</a:t>
            </a:r>
            <a:r>
              <a:rPr lang="sl-SI" sz="1700" dirty="0" smtClean="0">
                <a:latin typeface="Courier New" pitchFamily="49" charset="0"/>
              </a:rPr>
              <a:t> met == 2 :</a:t>
            </a:r>
            <a:br>
              <a:rPr lang="sl-SI" sz="1700" dirty="0" smtClean="0">
                <a:latin typeface="Courier New" pitchFamily="49" charset="0"/>
              </a:rPr>
            </a:br>
            <a:r>
              <a:rPr lang="sl-SI" sz="1700" dirty="0" smtClean="0">
                <a:latin typeface="Courier New" pitchFamily="49" charset="0"/>
              </a:rPr>
              <a:t>   kocka2 = </a:t>
            </a:r>
            <a:r>
              <a:rPr lang="sl-SI" sz="1700" dirty="0" err="1" smtClean="0">
                <a:latin typeface="Courier New" pitchFamily="49" charset="0"/>
              </a:rPr>
              <a:t>kocka2</a:t>
            </a:r>
            <a:r>
              <a:rPr lang="sl-SI" sz="1700" dirty="0" smtClean="0">
                <a:latin typeface="Courier New" pitchFamily="49" charset="0"/>
              </a:rPr>
              <a:t> + 1</a:t>
            </a:r>
            <a:br>
              <a:rPr lang="sl-SI" sz="1700" dirty="0" smtClean="0">
                <a:latin typeface="Courier New" pitchFamily="49" charset="0"/>
              </a:rPr>
            </a:br>
            <a:r>
              <a:rPr lang="sl-SI" sz="1700" dirty="0" smtClean="0">
                <a:latin typeface="Courier New" pitchFamily="49" charset="0"/>
              </a:rPr>
              <a:t>...</a:t>
            </a:r>
          </a:p>
          <a:p>
            <a:pPr marL="617538" lvl="1" indent="-342900">
              <a:lnSpc>
                <a:spcPct val="90000"/>
              </a:lnSpc>
            </a:pPr>
            <a:r>
              <a:rPr lang="sl-SI" sz="1700" dirty="0" err="1" smtClean="0">
                <a:latin typeface="Courier New" pitchFamily="49" charset="0"/>
              </a:rPr>
              <a:t>stMetov</a:t>
            </a:r>
            <a:r>
              <a:rPr lang="sl-SI" sz="1700" dirty="0" smtClean="0">
                <a:latin typeface="Courier New" pitchFamily="49" charset="0"/>
              </a:rPr>
              <a:t> = </a:t>
            </a:r>
            <a:r>
              <a:rPr lang="sl-SI" sz="1700" dirty="0" err="1" smtClean="0">
                <a:latin typeface="Courier New" pitchFamily="49" charset="0"/>
              </a:rPr>
              <a:t>stMetov</a:t>
            </a:r>
            <a:r>
              <a:rPr lang="sl-SI" sz="1700" dirty="0" smtClean="0">
                <a:latin typeface="Courier New" pitchFamily="49" charset="0"/>
              </a:rPr>
              <a:t> + 1</a:t>
            </a:r>
          </a:p>
          <a:p>
            <a:pPr marL="342900" indent="-342900">
              <a:lnSpc>
                <a:spcPct val="90000"/>
              </a:lnSpc>
            </a:pPr>
            <a:r>
              <a:rPr lang="sl-SI" sz="1900" dirty="0" smtClean="0">
                <a:latin typeface="Courier New" pitchFamily="49" charset="0"/>
              </a:rPr>
              <a:t>#izpis</a:t>
            </a:r>
          </a:p>
          <a:p>
            <a:pPr marL="342900" indent="-342900">
              <a:lnSpc>
                <a:spcPct val="90000"/>
              </a:lnSpc>
            </a:pPr>
            <a:r>
              <a:rPr lang="sl-SI" sz="1900" dirty="0" smtClean="0">
                <a:latin typeface="Courier New" pitchFamily="49" charset="0"/>
              </a:rPr>
              <a:t>…</a:t>
            </a:r>
          </a:p>
          <a:p>
            <a:pPr marL="617538" lvl="1" indent="-342900">
              <a:lnSpc>
                <a:spcPct val="90000"/>
              </a:lnSpc>
            </a:pPr>
            <a:endParaRPr lang="sl-SI" sz="170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</a:pPr>
            <a:endParaRPr lang="sl-SI" sz="1900" dirty="0" smtClean="0">
              <a:latin typeface="Courier New" pitchFamily="49" charset="0"/>
            </a:endParaRPr>
          </a:p>
          <a:p>
            <a:pPr marL="742950" lvl="1" indent="-285750" eaLnBrk="1" hangingPunct="1">
              <a:lnSpc>
                <a:spcPct val="90000"/>
              </a:lnSpc>
            </a:pPr>
            <a:endParaRPr lang="en-GB" sz="1700" dirty="0" smtClean="0"/>
          </a:p>
        </p:txBody>
      </p:sp>
      <p:sp>
        <p:nvSpPr>
          <p:cNvPr id="1331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sl-SI" smtClean="0"/>
              <a:t>Matija Lokar, FMF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7D60F3-0944-4DD9-83C2-95D816F21685}" type="slidenum">
              <a:rPr lang="sl-SI" smtClean="0"/>
              <a:pPr/>
              <a:t>13</a:t>
            </a:fld>
            <a:endParaRPr lang="sl-SI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0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0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0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0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70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0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39" grpId="0" build="p" bldLvl="3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Števci</a:t>
            </a:r>
            <a:endParaRPr lang="en-GB" smtClean="0"/>
          </a:p>
        </p:txBody>
      </p:sp>
      <p:sp>
        <p:nvSpPr>
          <p:cNvPr id="269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Za števce metov bomo uporabili tabelo!</a:t>
            </a:r>
          </a:p>
          <a:p>
            <a:r>
              <a:rPr lang="sl-SI" dirty="0" smtClean="0">
                <a:latin typeface="Courier New" pitchFamily="49" charset="0"/>
                <a:cs typeface="Courier New" pitchFamily="49" charset="0"/>
              </a:rPr>
              <a:t>kocka = [0, 0, 0, 0, 0, 0]</a:t>
            </a:r>
          </a:p>
          <a:p>
            <a:r>
              <a:rPr lang="sl-SI" dirty="0" smtClean="0">
                <a:latin typeface="Courier New" pitchFamily="49" charset="0"/>
                <a:cs typeface="Courier New" pitchFamily="49" charset="0"/>
              </a:rPr>
              <a:t>kocka[0], kocka[1], kocka[2], kocka[3], kocka[4], kocka[5]</a:t>
            </a:r>
          </a:p>
          <a:p>
            <a:r>
              <a:rPr lang="sl-SI" dirty="0" smtClean="0"/>
              <a:t>V kocka[0] bomo šteli, kolikokrat smo vrgli 1, v kocka[3] kolikokrat smo vrgli 4, ...</a:t>
            </a:r>
          </a:p>
          <a:p>
            <a:endParaRPr lang="en-GB" dirty="0" smtClean="0"/>
          </a:p>
        </p:txBody>
      </p:sp>
      <p:sp>
        <p:nvSpPr>
          <p:cNvPr id="122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Matija Lokar, FMF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48F44-2B02-4995-B228-3DBCEDBA56F5}" type="slidenum">
              <a:rPr lang="sl-SI" smtClean="0"/>
              <a:pPr/>
              <a:t>14</a:t>
            </a:fld>
            <a:endParaRPr lang="sl-SI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5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Beleženje metov</a:t>
            </a:r>
            <a:endParaRPr lang="en-GB" smtClean="0"/>
          </a:p>
        </p:txBody>
      </p:sp>
      <p:sp>
        <p:nvSpPr>
          <p:cNvPr id="270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sl-SI" sz="1900" smtClean="0">
                <a:latin typeface="Courier New" pitchFamily="49" charset="0"/>
              </a:rPr>
              <a:t>met  = 1 + int(6 * random.random())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sl-SI" sz="1900" smtClean="0">
                <a:latin typeface="Courier New" pitchFamily="49" charset="0"/>
              </a:rPr>
              <a:t>if (met == 1): </a:t>
            </a:r>
            <a:br>
              <a:rPr lang="sl-SI" sz="1900" smtClean="0">
                <a:latin typeface="Courier New" pitchFamily="49" charset="0"/>
              </a:rPr>
            </a:br>
            <a:r>
              <a:rPr lang="sl-SI" sz="1900" smtClean="0">
                <a:latin typeface="Courier New" pitchFamily="49" charset="0"/>
              </a:rPr>
              <a:t>   kocka[0] = kocka[0] + 1</a:t>
            </a:r>
            <a:br>
              <a:rPr lang="sl-SI" sz="1900" smtClean="0">
                <a:latin typeface="Courier New" pitchFamily="49" charset="0"/>
              </a:rPr>
            </a:br>
            <a:r>
              <a:rPr lang="sl-SI" sz="1900" smtClean="0">
                <a:latin typeface="Courier New" pitchFamily="49" charset="0"/>
              </a:rPr>
              <a:t>if (met == 2) :</a:t>
            </a:r>
            <a:br>
              <a:rPr lang="sl-SI" sz="1900" smtClean="0">
                <a:latin typeface="Courier New" pitchFamily="49" charset="0"/>
              </a:rPr>
            </a:br>
            <a:r>
              <a:rPr lang="sl-SI" sz="1900" smtClean="0">
                <a:latin typeface="Courier New" pitchFamily="49" charset="0"/>
              </a:rPr>
              <a:t>   kocka[1] = kocka[1] + 1</a:t>
            </a:r>
            <a:br>
              <a:rPr lang="sl-SI" sz="1900" smtClean="0">
                <a:latin typeface="Courier New" pitchFamily="49" charset="0"/>
              </a:rPr>
            </a:br>
            <a:r>
              <a:rPr lang="sl-SI" sz="1900" smtClean="0">
                <a:latin typeface="Courier New" pitchFamily="49" charset="0"/>
              </a:rPr>
              <a:t>...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sl-SI" sz="1900" smtClean="0"/>
              <a:t>S tem nismo pridobili kaj veliko – skoraj vseeno, če bi imeli števce </a:t>
            </a:r>
            <a:r>
              <a:rPr lang="sl-SI" sz="1900" smtClean="0">
                <a:latin typeface="Courier New" pitchFamily="49" charset="0"/>
              </a:rPr>
              <a:t>st1</a:t>
            </a:r>
            <a:r>
              <a:rPr lang="sl-SI" sz="1900" smtClean="0"/>
              <a:t>, </a:t>
            </a:r>
            <a:r>
              <a:rPr lang="sl-SI" sz="1900" smtClean="0">
                <a:latin typeface="Courier New" pitchFamily="49" charset="0"/>
              </a:rPr>
              <a:t>st2</a:t>
            </a:r>
            <a:r>
              <a:rPr lang="sl-SI" sz="1900" smtClean="0"/>
              <a:t>, ... (brez tabele)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sl-SI" sz="1900" smtClean="0"/>
              <a:t>A beleženje lahko napišemo tudi tako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sl-SI" sz="2000" smtClean="0">
                <a:latin typeface="Courier New" pitchFamily="49" charset="0"/>
              </a:rPr>
              <a:t>kocka[met – 1] = kocka[met – 1] + 1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sl-SI" sz="1700" smtClean="0"/>
              <a:t>Pogojni stavki niso potrebni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sl-SI" sz="1700" smtClean="0"/>
              <a:t>Če je bil met 4, se je povečala vrednost v </a:t>
            </a:r>
            <a:r>
              <a:rPr lang="sl-SI" sz="2000" smtClean="0">
                <a:latin typeface="Courier New" pitchFamily="49" charset="0"/>
              </a:rPr>
              <a:t>kocka[3],</a:t>
            </a:r>
            <a:r>
              <a:rPr lang="sl-SI" sz="1700" smtClean="0"/>
              <a:t> ki šteje vržene štirice, ...</a:t>
            </a:r>
          </a:p>
          <a:p>
            <a:pPr marL="742950" lvl="1" indent="-285750" eaLnBrk="1" hangingPunct="1">
              <a:lnSpc>
                <a:spcPct val="90000"/>
              </a:lnSpc>
            </a:pPr>
            <a:endParaRPr lang="en-GB" sz="1700" dirty="0" smtClean="0"/>
          </a:p>
        </p:txBody>
      </p:sp>
      <p:sp>
        <p:nvSpPr>
          <p:cNvPr id="1331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sl-SI" smtClean="0"/>
              <a:t>Matija Lokar, FMF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7D60F3-0944-4DD9-83C2-95D816F21685}" type="slidenum">
              <a:rPr lang="sl-SI" smtClean="0"/>
              <a:pPr/>
              <a:t>15</a:t>
            </a:fld>
            <a:endParaRPr lang="sl-SI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39" grpId="0" build="p" bldLvl="3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Glavna zanka</a:t>
            </a:r>
            <a:endParaRPr lang="en-GB" smtClean="0"/>
          </a:p>
        </p:txBody>
      </p:sp>
      <p:sp>
        <p:nvSpPr>
          <p:cNvPr id="1434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57158" y="1571612"/>
            <a:ext cx="8305800" cy="4724400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l-SI" sz="1700" dirty="0" smtClean="0">
                <a:latin typeface="Courier New" pitchFamily="49" charset="0"/>
              </a:rPr>
              <a:t>i = 1;</a:t>
            </a:r>
          </a:p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l-SI" sz="1700" dirty="0" err="1" smtClean="0">
                <a:latin typeface="Courier New" pitchFamily="49" charset="0"/>
              </a:rPr>
              <a:t>while</a:t>
            </a:r>
            <a:r>
              <a:rPr lang="sl-SI" sz="1700" dirty="0" smtClean="0">
                <a:latin typeface="Courier New" pitchFamily="49" charset="0"/>
              </a:rPr>
              <a:t> i &lt;= n :</a:t>
            </a:r>
          </a:p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l-SI" sz="1700" dirty="0" smtClean="0">
                <a:latin typeface="Courier New" pitchFamily="49" charset="0"/>
              </a:rPr>
              <a:t>  # vržemo kocko</a:t>
            </a:r>
          </a:p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l-SI" sz="1700" dirty="0" smtClean="0">
                <a:latin typeface="Courier New" pitchFamily="49" charset="0"/>
              </a:rPr>
              <a:t>  met  = 1 + </a:t>
            </a:r>
            <a:r>
              <a:rPr lang="sl-SI" sz="1700" dirty="0" err="1" smtClean="0">
                <a:latin typeface="Courier New" pitchFamily="49" charset="0"/>
              </a:rPr>
              <a:t>int</a:t>
            </a:r>
            <a:r>
              <a:rPr lang="sl-SI" sz="1700" dirty="0" smtClean="0">
                <a:latin typeface="Courier New" pitchFamily="49" charset="0"/>
              </a:rPr>
              <a:t>(6 * </a:t>
            </a:r>
            <a:r>
              <a:rPr lang="sl-SI" sz="1700" dirty="0" err="1" smtClean="0">
                <a:latin typeface="Courier New" pitchFamily="49" charset="0"/>
              </a:rPr>
              <a:t>random.random</a:t>
            </a:r>
            <a:r>
              <a:rPr lang="sl-SI" sz="1700" dirty="0" smtClean="0">
                <a:latin typeface="Courier New" pitchFamily="49" charset="0"/>
              </a:rPr>
              <a:t>())</a:t>
            </a:r>
          </a:p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l-SI" sz="1700" dirty="0" smtClean="0">
                <a:latin typeface="Courier New" pitchFamily="49" charset="0"/>
              </a:rPr>
              <a:t>  # povečamo ustrezen števec</a:t>
            </a:r>
          </a:p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l-SI" sz="1700" dirty="0" smtClean="0">
                <a:latin typeface="Courier New" pitchFamily="49" charset="0"/>
              </a:rPr>
              <a:t>  kocka[met – 1] = kocka[met – 1] + 1</a:t>
            </a:r>
            <a:br>
              <a:rPr lang="sl-SI" sz="1700" dirty="0" smtClean="0">
                <a:latin typeface="Courier New" pitchFamily="49" charset="0"/>
              </a:rPr>
            </a:br>
            <a:r>
              <a:rPr lang="sl-SI" sz="1700" dirty="0" smtClean="0">
                <a:latin typeface="Courier New" pitchFamily="49" charset="0"/>
              </a:rPr>
              <a:t>i = </a:t>
            </a:r>
            <a:r>
              <a:rPr lang="sl-SI" sz="1700" dirty="0" err="1" smtClean="0">
                <a:latin typeface="Courier New" pitchFamily="49" charset="0"/>
              </a:rPr>
              <a:t>i</a:t>
            </a:r>
            <a:r>
              <a:rPr lang="sl-SI" sz="1700" dirty="0" smtClean="0">
                <a:latin typeface="Courier New" pitchFamily="49" charset="0"/>
              </a:rPr>
              <a:t> + 1</a:t>
            </a:r>
          </a:p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l-SI" sz="1700" dirty="0" smtClean="0">
                <a:latin typeface="Courier New" pitchFamily="49" charset="0"/>
              </a:rPr>
              <a:t># izpis</a:t>
            </a:r>
          </a:p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l-SI" sz="1700" dirty="0" smtClean="0">
                <a:latin typeface="Courier New" pitchFamily="49" charset="0"/>
              </a:rPr>
              <a:t>odg = ""</a:t>
            </a:r>
          </a:p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l-SI" sz="1700" dirty="0" smtClean="0">
                <a:latin typeface="Courier New" pitchFamily="49" charset="0"/>
              </a:rPr>
              <a:t>i = 1</a:t>
            </a:r>
          </a:p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l-SI" sz="1700" dirty="0" err="1" smtClean="0">
                <a:latin typeface="Courier New" pitchFamily="49" charset="0"/>
              </a:rPr>
              <a:t>while</a:t>
            </a:r>
            <a:r>
              <a:rPr lang="sl-SI" sz="1700" dirty="0" smtClean="0">
                <a:latin typeface="Courier New" pitchFamily="49" charset="0"/>
              </a:rPr>
              <a:t> i &lt;= 6 :</a:t>
            </a:r>
          </a:p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l-SI" sz="1700" dirty="0" smtClean="0">
                <a:latin typeface="Courier New" pitchFamily="49" charset="0"/>
              </a:rPr>
              <a:t>  odg = </a:t>
            </a:r>
            <a:r>
              <a:rPr lang="sl-SI" sz="1700" dirty="0" err="1" smtClean="0">
                <a:latin typeface="Courier New" pitchFamily="49" charset="0"/>
              </a:rPr>
              <a:t>odg</a:t>
            </a:r>
            <a:r>
              <a:rPr lang="sl-SI" sz="1700" dirty="0" smtClean="0">
                <a:latin typeface="Courier New" pitchFamily="49" charset="0"/>
              </a:rPr>
              <a:t> + str(i) + " smo vrgli " </a:t>
            </a:r>
          </a:p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l-SI" sz="1700" dirty="0" smtClean="0">
                <a:latin typeface="Courier New" pitchFamily="49" charset="0"/>
              </a:rPr>
              <a:t>  odg = </a:t>
            </a:r>
            <a:r>
              <a:rPr lang="sl-SI" sz="1700" dirty="0" err="1" smtClean="0">
                <a:latin typeface="Courier New" pitchFamily="49" charset="0"/>
              </a:rPr>
              <a:t>odg</a:t>
            </a:r>
            <a:r>
              <a:rPr lang="sl-SI" sz="1700" dirty="0" smtClean="0">
                <a:latin typeface="Courier New" pitchFamily="49" charset="0"/>
              </a:rPr>
              <a:t> + str(kocka[i –1]) + "krat.\n"</a:t>
            </a:r>
          </a:p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l-SI" sz="1700" dirty="0" smtClean="0">
                <a:latin typeface="Courier New" pitchFamily="49" charset="0"/>
              </a:rPr>
              <a:t>  i = </a:t>
            </a:r>
            <a:r>
              <a:rPr lang="sl-SI" sz="1700" dirty="0" err="1" smtClean="0">
                <a:latin typeface="Courier New" pitchFamily="49" charset="0"/>
              </a:rPr>
              <a:t>i</a:t>
            </a:r>
            <a:r>
              <a:rPr lang="sl-SI" sz="1700" dirty="0" smtClean="0">
                <a:latin typeface="Courier New" pitchFamily="49" charset="0"/>
              </a:rPr>
              <a:t> + 1</a:t>
            </a:r>
          </a:p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None/>
            </a:pPr>
            <a:endParaRPr lang="sl-SI" sz="1700" dirty="0" smtClean="0">
              <a:latin typeface="Courier New" pitchFamily="49" charset="0"/>
            </a:endParaRPr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sl-SI" smtClean="0"/>
              <a:t>Matija Lokar, FMF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068EF2-DC6D-4BA3-8C87-7E39A7B44250}" type="slidenum">
              <a:rPr lang="sl-SI" smtClean="0"/>
              <a:pPr/>
              <a:t>16</a:t>
            </a:fld>
            <a:endParaRPr lang="sl-S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Funkcije – štetje pik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l-SI" sz="1800" dirty="0" err="1" smtClean="0">
                <a:latin typeface="Courier New" pitchFamily="49" charset="0"/>
              </a:rPr>
              <a:t>def</a:t>
            </a:r>
            <a:r>
              <a:rPr lang="sl-SI" sz="1800" dirty="0" smtClean="0">
                <a:latin typeface="Courier New" pitchFamily="49" charset="0"/>
              </a:rPr>
              <a:t> </a:t>
            </a:r>
            <a:r>
              <a:rPr lang="sl-SI" sz="1800" dirty="0" err="1" smtClean="0">
                <a:latin typeface="Courier New" pitchFamily="49" charset="0"/>
              </a:rPr>
              <a:t>metKocke</a:t>
            </a:r>
            <a:r>
              <a:rPr lang="sl-SI" sz="1800" dirty="0" smtClean="0">
                <a:latin typeface="Courier New" pitchFamily="49" charset="0"/>
              </a:rPr>
              <a:t>(</a:t>
            </a:r>
            <a:r>
              <a:rPr lang="sl-SI" sz="1800" dirty="0" err="1" smtClean="0">
                <a:latin typeface="Courier New" pitchFamily="49" charset="0"/>
              </a:rPr>
              <a:t>stMetov</a:t>
            </a:r>
            <a:r>
              <a:rPr lang="sl-SI" sz="1800" dirty="0" smtClean="0">
                <a:latin typeface="Courier New" pitchFamily="49" charset="0"/>
              </a:rPr>
              <a:t>) :</a:t>
            </a:r>
          </a:p>
          <a:p>
            <a:pPr marL="781050" lvl="1" indent="-3429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l-SI" sz="1800" dirty="0" smtClean="0">
                <a:latin typeface="Courier New" pitchFamily="49" charset="0"/>
              </a:rPr>
              <a:t>kocka = [0, 0, 0, 0, 0, 0]</a:t>
            </a:r>
          </a:p>
          <a:p>
            <a:pPr marL="781050" lvl="1" indent="-3429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l-SI" sz="1800" dirty="0" smtClean="0">
                <a:latin typeface="Courier New" pitchFamily="49" charset="0"/>
              </a:rPr>
              <a:t>i = 1</a:t>
            </a:r>
          </a:p>
          <a:p>
            <a:pPr marL="781050" lvl="1" indent="-3429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l-SI" sz="1800" dirty="0" err="1" smtClean="0">
                <a:latin typeface="Courier New" pitchFamily="49" charset="0"/>
              </a:rPr>
              <a:t>while</a:t>
            </a:r>
            <a:r>
              <a:rPr lang="sl-SI" sz="1800" dirty="0" smtClean="0">
                <a:latin typeface="Courier New" pitchFamily="49" charset="0"/>
              </a:rPr>
              <a:t> i &lt;= </a:t>
            </a:r>
            <a:r>
              <a:rPr lang="sl-SI" sz="1800" dirty="0" err="1" smtClean="0">
                <a:latin typeface="Courier New" pitchFamily="49" charset="0"/>
              </a:rPr>
              <a:t>stMetov</a:t>
            </a:r>
            <a:r>
              <a:rPr lang="sl-SI" sz="1800" dirty="0" smtClean="0">
                <a:latin typeface="Courier New" pitchFamily="49" charset="0"/>
              </a:rPr>
              <a:t> :</a:t>
            </a:r>
          </a:p>
          <a:p>
            <a:pPr marL="781050" lvl="1" indent="-3429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l-SI" sz="1800" dirty="0" smtClean="0">
                <a:latin typeface="Courier New" pitchFamily="49" charset="0"/>
              </a:rPr>
              <a:t>  # vržemo kocko</a:t>
            </a:r>
          </a:p>
          <a:p>
            <a:pPr marL="781050" lvl="1" indent="-3429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l-SI" sz="1800" dirty="0" smtClean="0">
                <a:latin typeface="Courier New" pitchFamily="49" charset="0"/>
              </a:rPr>
              <a:t>  met  = 1 + </a:t>
            </a:r>
            <a:r>
              <a:rPr lang="sl-SI" sz="1800" dirty="0" err="1" smtClean="0">
                <a:latin typeface="Courier New" pitchFamily="49" charset="0"/>
              </a:rPr>
              <a:t>int</a:t>
            </a:r>
            <a:r>
              <a:rPr lang="sl-SI" sz="1800" dirty="0" smtClean="0">
                <a:latin typeface="Courier New" pitchFamily="49" charset="0"/>
              </a:rPr>
              <a:t>(6 * </a:t>
            </a:r>
            <a:r>
              <a:rPr lang="sl-SI" sz="1800" dirty="0" err="1" smtClean="0">
                <a:latin typeface="Courier New" pitchFamily="49" charset="0"/>
              </a:rPr>
              <a:t>random.random</a:t>
            </a:r>
            <a:r>
              <a:rPr lang="sl-SI" sz="1800" dirty="0" smtClean="0">
                <a:latin typeface="Courier New" pitchFamily="49" charset="0"/>
              </a:rPr>
              <a:t>())</a:t>
            </a:r>
          </a:p>
          <a:p>
            <a:pPr marL="781050" lvl="1" indent="-3429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l-SI" sz="1800" dirty="0" smtClean="0">
                <a:latin typeface="Courier New" pitchFamily="49" charset="0"/>
              </a:rPr>
              <a:t>  # povečamo ustrezen števec</a:t>
            </a:r>
          </a:p>
          <a:p>
            <a:pPr marL="781050" lvl="1" indent="-3429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l-SI" sz="1800" dirty="0" smtClean="0">
                <a:latin typeface="Courier New" pitchFamily="49" charset="0"/>
              </a:rPr>
              <a:t>  kocka[met – 1] = kocka[met – 1] + 1</a:t>
            </a:r>
          </a:p>
          <a:p>
            <a:pPr marL="781050" lvl="1" indent="-3429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l-SI" sz="1800" dirty="0" smtClean="0">
                <a:latin typeface="Courier New" pitchFamily="49" charset="0"/>
              </a:rPr>
              <a:t>  i = </a:t>
            </a:r>
            <a:r>
              <a:rPr lang="sl-SI" sz="1800" dirty="0" err="1" smtClean="0">
                <a:latin typeface="Courier New" pitchFamily="49" charset="0"/>
              </a:rPr>
              <a:t>i</a:t>
            </a:r>
            <a:r>
              <a:rPr lang="sl-SI" sz="1800" dirty="0" smtClean="0">
                <a:latin typeface="Courier New" pitchFamily="49" charset="0"/>
              </a:rPr>
              <a:t> + 1</a:t>
            </a:r>
          </a:p>
          <a:p>
            <a:pPr marL="781050" lvl="1" indent="-3429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l-SI" sz="1800" dirty="0" err="1" smtClean="0">
                <a:latin typeface="Courier New" pitchFamily="49" charset="0"/>
              </a:rPr>
              <a:t>return</a:t>
            </a:r>
            <a:r>
              <a:rPr lang="sl-SI" sz="1800" dirty="0" smtClean="0">
                <a:latin typeface="Courier New" pitchFamily="49" charset="0"/>
              </a:rPr>
              <a:t> kocka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18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sl-SI" smtClean="0"/>
              <a:t>Matija Lokar, FMF</a:t>
            </a: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7E6924-983E-4A65-B85F-256D8ED6FC1A}" type="slidenum">
              <a:rPr lang="sl-SI" smtClean="0"/>
              <a:pPr/>
              <a:t>17</a:t>
            </a:fld>
            <a:endParaRPr lang="sl-S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Funkcije - izpis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l-SI" sz="1800" dirty="0" err="1" smtClean="0">
                <a:latin typeface="Courier New" pitchFamily="49" charset="0"/>
              </a:rPr>
              <a:t>def</a:t>
            </a:r>
            <a:r>
              <a:rPr lang="sl-SI" sz="1800" dirty="0" smtClean="0">
                <a:latin typeface="Courier New" pitchFamily="49" charset="0"/>
              </a:rPr>
              <a:t> izpis(</a:t>
            </a:r>
            <a:r>
              <a:rPr lang="sl-SI" sz="1800" dirty="0" err="1" smtClean="0">
                <a:latin typeface="Courier New" pitchFamily="49" charset="0"/>
              </a:rPr>
              <a:t>stevciPik</a:t>
            </a:r>
            <a:r>
              <a:rPr lang="sl-SI" sz="1800" dirty="0" smtClean="0">
                <a:latin typeface="Courier New" pitchFamily="49" charset="0"/>
              </a:rPr>
              <a:t>)</a:t>
            </a:r>
          </a:p>
          <a:p>
            <a:pPr marL="781050" lvl="1" indent="-3429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l-SI" sz="1800" dirty="0" smtClean="0">
                <a:latin typeface="Courier New" pitchFamily="49" charset="0"/>
              </a:rPr>
              <a:t># izpis</a:t>
            </a:r>
          </a:p>
          <a:p>
            <a:pPr marL="781050" lvl="1" indent="-3429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l-SI" sz="1800" dirty="0" smtClean="0">
                <a:latin typeface="Courier New" pitchFamily="49" charset="0"/>
              </a:rPr>
              <a:t>odg = ""</a:t>
            </a:r>
          </a:p>
          <a:p>
            <a:pPr marL="781050" lvl="1" indent="-3429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l-SI" sz="1800" dirty="0" smtClean="0">
                <a:latin typeface="Courier New" pitchFamily="49" charset="0"/>
              </a:rPr>
              <a:t>i = 1</a:t>
            </a:r>
          </a:p>
          <a:p>
            <a:pPr marL="781050" lvl="1" indent="-3429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l-SI" sz="1800" dirty="0" err="1" smtClean="0">
                <a:latin typeface="Courier New" pitchFamily="49" charset="0"/>
              </a:rPr>
              <a:t>while</a:t>
            </a:r>
            <a:r>
              <a:rPr lang="sl-SI" sz="1800" dirty="0" smtClean="0">
                <a:latin typeface="Courier New" pitchFamily="49" charset="0"/>
              </a:rPr>
              <a:t> i &lt;= 6 :</a:t>
            </a:r>
          </a:p>
          <a:p>
            <a:pPr marL="781050" lvl="1" indent="-3429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l-SI" sz="1800" dirty="0" smtClean="0">
                <a:latin typeface="Courier New" pitchFamily="49" charset="0"/>
              </a:rPr>
              <a:t>  odg = </a:t>
            </a:r>
            <a:r>
              <a:rPr lang="sl-SI" sz="1800" dirty="0" err="1" smtClean="0">
                <a:latin typeface="Courier New" pitchFamily="49" charset="0"/>
              </a:rPr>
              <a:t>odg</a:t>
            </a:r>
            <a:r>
              <a:rPr lang="sl-SI" sz="1800" dirty="0" smtClean="0">
                <a:latin typeface="Courier New" pitchFamily="49" charset="0"/>
              </a:rPr>
              <a:t> + str(i) + " smo vrgli " </a:t>
            </a:r>
          </a:p>
          <a:p>
            <a:pPr marL="781050" lvl="1" indent="-3429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l-SI" sz="1800" dirty="0" smtClean="0">
                <a:latin typeface="Courier New" pitchFamily="49" charset="0"/>
              </a:rPr>
              <a:t>  odg = </a:t>
            </a:r>
            <a:r>
              <a:rPr lang="sl-SI" sz="1800" dirty="0" err="1" smtClean="0">
                <a:latin typeface="Courier New" pitchFamily="49" charset="0"/>
              </a:rPr>
              <a:t>odg</a:t>
            </a:r>
            <a:r>
              <a:rPr lang="sl-SI" sz="1800" dirty="0" smtClean="0">
                <a:latin typeface="Courier New" pitchFamily="49" charset="0"/>
              </a:rPr>
              <a:t> + str(</a:t>
            </a:r>
            <a:r>
              <a:rPr lang="sl-SI" sz="1800" dirty="0" err="1" smtClean="0">
                <a:latin typeface="Courier New" pitchFamily="49" charset="0"/>
              </a:rPr>
              <a:t>stevciPik</a:t>
            </a:r>
            <a:r>
              <a:rPr lang="sl-SI" sz="1800" dirty="0" smtClean="0">
                <a:latin typeface="Courier New" pitchFamily="49" charset="0"/>
              </a:rPr>
              <a:t>[i –1]) + "krat.\n"</a:t>
            </a:r>
          </a:p>
          <a:p>
            <a:pPr marL="781050" lvl="1" indent="-3429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l-SI" sz="1800" dirty="0" smtClean="0">
                <a:latin typeface="Courier New" pitchFamily="49" charset="0"/>
              </a:rPr>
              <a:t>  i = </a:t>
            </a:r>
            <a:r>
              <a:rPr lang="sl-SI" sz="1800" dirty="0" err="1" smtClean="0">
                <a:latin typeface="Courier New" pitchFamily="49" charset="0"/>
              </a:rPr>
              <a:t>i</a:t>
            </a:r>
            <a:r>
              <a:rPr lang="sl-SI" sz="1800" dirty="0" smtClean="0">
                <a:latin typeface="Courier New" pitchFamily="49" charset="0"/>
              </a:rPr>
              <a:t> + 1</a:t>
            </a:r>
          </a:p>
          <a:p>
            <a:pPr marL="781050" lvl="1" indent="-3429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l-SI" sz="1800" dirty="0" err="1" smtClean="0">
                <a:latin typeface="Courier New" pitchFamily="49" charset="0"/>
              </a:rPr>
              <a:t>print</a:t>
            </a:r>
            <a:r>
              <a:rPr lang="sl-SI" sz="1800" dirty="0" smtClean="0">
                <a:latin typeface="Courier New" pitchFamily="49" charset="0"/>
              </a:rPr>
              <a:t>(odg) </a:t>
            </a:r>
          </a:p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sl-SI" sz="1800" dirty="0" smtClean="0"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1800" dirty="0" smtClean="0"/>
          </a:p>
        </p:txBody>
      </p:sp>
      <p:sp>
        <p:nvSpPr>
          <p:cNvPr id="1638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sl-SI" smtClean="0"/>
              <a:t>Matija Lokar, FMF</a:t>
            </a: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780F9B-8BD5-4747-8371-253D6B95BF54}" type="slidenum">
              <a:rPr lang="sl-SI" smtClean="0"/>
              <a:pPr/>
              <a:t>18</a:t>
            </a:fld>
            <a:endParaRPr lang="sl-S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Program (opisna datoteka)</a:t>
            </a:r>
            <a:endParaRPr lang="en-US" smtClean="0"/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l-SI" dirty="0" smtClean="0"/>
          </a:p>
          <a:p>
            <a:pPr>
              <a:buNone/>
            </a:pPr>
            <a:r>
              <a:rPr lang="sl-SI" sz="2000" dirty="0" err="1" smtClean="0">
                <a:latin typeface="Courier New" pitchFamily="49" charset="0"/>
                <a:cs typeface="Courier New" pitchFamily="49" charset="0"/>
              </a:rPr>
              <a:t>kolikoMetov</a:t>
            </a:r>
            <a:r>
              <a:rPr lang="sl-SI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sl-SI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sl-SI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l-SI" sz="2000" dirty="0" err="1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sl-SI" sz="2000" dirty="0" smtClean="0">
                <a:latin typeface="Courier New" pitchFamily="49" charset="0"/>
                <a:cs typeface="Courier New" pitchFamily="49" charset="0"/>
              </a:rPr>
              <a:t>('Število metov: '))</a:t>
            </a:r>
          </a:p>
          <a:p>
            <a:pPr>
              <a:buNone/>
            </a:pPr>
            <a:r>
              <a:rPr lang="sl-SI" sz="2000" dirty="0" err="1" smtClean="0">
                <a:latin typeface="Courier New" pitchFamily="49" charset="0"/>
                <a:cs typeface="Courier New" pitchFamily="49" charset="0"/>
              </a:rPr>
              <a:t>prestetePike</a:t>
            </a:r>
            <a:r>
              <a:rPr lang="sl-SI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sl-SI" sz="2000" dirty="0" err="1" smtClean="0">
                <a:latin typeface="Courier New" pitchFamily="49" charset="0"/>
                <a:cs typeface="Courier New" pitchFamily="49" charset="0"/>
              </a:rPr>
              <a:t>metKocke</a:t>
            </a:r>
            <a:r>
              <a:rPr lang="sl-SI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l-SI" sz="2000" dirty="0" err="1" smtClean="0">
                <a:latin typeface="Courier New" pitchFamily="49" charset="0"/>
                <a:cs typeface="Courier New" pitchFamily="49" charset="0"/>
              </a:rPr>
              <a:t>kolikoMetov</a:t>
            </a:r>
            <a:r>
              <a:rPr lang="sl-SI" sz="2000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>
              <a:buNone/>
            </a:pPr>
            <a:r>
              <a:rPr lang="sl-SI" sz="2000" dirty="0" smtClean="0">
                <a:latin typeface="Courier New" pitchFamily="49" charset="0"/>
                <a:cs typeface="Courier New" pitchFamily="49" charset="0"/>
              </a:rPr>
              <a:t>izpis(</a:t>
            </a:r>
            <a:r>
              <a:rPr lang="sl-SI" sz="2000" dirty="0" err="1" smtClean="0">
                <a:latin typeface="Courier New" pitchFamily="49" charset="0"/>
                <a:cs typeface="Courier New" pitchFamily="49" charset="0"/>
              </a:rPr>
              <a:t>prestetePike</a:t>
            </a:r>
            <a:r>
              <a:rPr lang="sl-SI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sl-SI" dirty="0" smtClean="0"/>
          </a:p>
          <a:p>
            <a:endParaRPr lang="en-US" dirty="0" smtClean="0"/>
          </a:p>
        </p:txBody>
      </p:sp>
      <p:sp>
        <p:nvSpPr>
          <p:cNvPr id="174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Matija Lokar, FMF</a:t>
            </a: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5DA-7C07-4DCA-9617-175BCF3F43F5}" type="slidenum">
              <a:rPr lang="sl-SI" smtClean="0"/>
              <a:pPr/>
              <a:t>19</a:t>
            </a:fld>
            <a:endParaRPr lang="sl-S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Zakaj seznami</a:t>
            </a:r>
            <a:endParaRPr lang="en-US" dirty="0" smtClean="0"/>
          </a:p>
        </p:txBody>
      </p:sp>
      <p:sp>
        <p:nvSpPr>
          <p:cNvPr id="224261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Dane so meritve velikosti Triglavskega ledenika</a:t>
            </a:r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Te podatke moramo obdelati (npr. poiskati minimum, maksimum, povprečje, število let upadanja …)</a:t>
            </a:r>
          </a:p>
          <a:p>
            <a:pPr lvl="1"/>
            <a:r>
              <a:rPr lang="sl-SI" sz="1800" dirty="0" smtClean="0">
                <a:latin typeface="Courier New" pitchFamily="49" charset="0"/>
                <a:cs typeface="Courier New" pitchFamily="49" charset="0"/>
              </a:rPr>
              <a:t>obseg1946 = 14.73</a:t>
            </a:r>
          </a:p>
          <a:p>
            <a:pPr lvl="1"/>
            <a:r>
              <a:rPr lang="sl-SI" sz="1800" dirty="0" smtClean="0">
                <a:latin typeface="Courier New" pitchFamily="49" charset="0"/>
                <a:cs typeface="Courier New" pitchFamily="49" charset="0"/>
              </a:rPr>
              <a:t>obseg1947 = 13.96</a:t>
            </a:r>
          </a:p>
          <a:p>
            <a:pPr lvl="1"/>
            <a:r>
              <a:rPr lang="sl-SI" sz="1800" dirty="0" smtClean="0">
                <a:latin typeface="Courier New" pitchFamily="49" charset="0"/>
                <a:cs typeface="Courier New" pitchFamily="49" charset="0"/>
              </a:rPr>
              <a:t>obseg1948 = 16.00</a:t>
            </a:r>
          </a:p>
          <a:p>
            <a:pPr lvl="1"/>
            <a:r>
              <a:rPr lang="sl-SI" sz="18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lvl="1"/>
            <a:r>
              <a:rPr lang="sl-SI" sz="1800" dirty="0" smtClean="0">
                <a:latin typeface="Courier New" pitchFamily="49" charset="0"/>
                <a:cs typeface="Courier New" pitchFamily="49" charset="0"/>
              </a:rPr>
              <a:t>povprečje = obseg1946 + obseg1947 + …</a:t>
            </a:r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Matija Lokar, FMF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14C5-39C6-486E-A34E-0D89FEFA390E}" type="slidenum">
              <a:rPr lang="sl-SI" smtClean="0"/>
              <a:pPr/>
              <a:t>2</a:t>
            </a:fld>
            <a:endParaRPr lang="sl-SI" smtClean="0"/>
          </a:p>
        </p:txBody>
      </p:sp>
      <p:pic>
        <p:nvPicPr>
          <p:cNvPr id="5126" name="Picture 6" descr="http://ai.ijs.si/mezi/personal/triglav/sprem.htm"/>
          <p:cNvPicPr>
            <a:picLocks noChangeAspect="1" noChangeArrowheads="1"/>
          </p:cNvPicPr>
          <p:nvPr/>
        </p:nvPicPr>
        <p:blipFill>
          <a:blip r:embed="rId2" cstate="print"/>
          <a:srcRect l="3662" t="60823" r="57885" b="14009"/>
          <a:stretch>
            <a:fillRect/>
          </a:stretch>
        </p:blipFill>
        <p:spPr bwMode="auto">
          <a:xfrm>
            <a:off x="2071670" y="1857364"/>
            <a:ext cx="3143272" cy="1796155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  <p:sp>
        <p:nvSpPr>
          <p:cNvPr id="7" name="TextBox 6"/>
          <p:cNvSpPr txBox="1"/>
          <p:nvPr/>
        </p:nvSpPr>
        <p:spPr>
          <a:xfrm>
            <a:off x="5500694" y="2000240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 smtClean="0"/>
              <a:t>Vir: http://ai.ijs.si/mezi/personal/triglav/sprem.htm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4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4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42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42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42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42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42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42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42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42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42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42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42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42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1" grpId="0" uiExpand="1" build="p" bldLvl="5" autoUpdateAnimBg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Ledenik II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l-SI" smtClean="0"/>
              <a:t>Matija Lokar, FMF</a:t>
            </a: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FCBCF8-EA0B-444F-8451-041121882F75}" type="slidenum">
              <a:rPr lang="sl-SI" smtClean="0"/>
              <a:pPr>
                <a:defRPr/>
              </a:pPr>
              <a:t>20</a:t>
            </a:fld>
            <a:endParaRPr lang="sl-SI"/>
          </a:p>
        </p:txBody>
      </p:sp>
      <p:sp>
        <p:nvSpPr>
          <p:cNvPr id="7" name="Rectangle 6"/>
          <p:cNvSpPr/>
          <p:nvPr/>
        </p:nvSpPr>
        <p:spPr>
          <a:xfrm>
            <a:off x="142844" y="1928802"/>
            <a:ext cx="878684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obseg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[0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, 0, 0, 0, 0, 0, 0, 0, 0, 0, 0, 0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</a:t>
            </a:r>
            <a:endParaRPr lang="sl-SI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prostor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12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podatkov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trenutno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so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vsi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0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leto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['0'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'0'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'0'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'0'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'0'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'0'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'0'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'0'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'0'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'0'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'0'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'0'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]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obseg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: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leto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= input('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Podatek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leto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')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obseg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= float(input('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Obseg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(ha): '))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+ 1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še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izpis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print('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Leto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\t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Obseg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(ha)' * 2) #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lahko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množimo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!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 6 :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print(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leto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]+'\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t'+str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obseg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])+'\t'+</a:t>
            </a:r>
            <a:endParaRPr lang="sl-SI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sl-SI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leto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+ 6]+'\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t'+str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obseg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[i+6]))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52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643438" y="1500174"/>
            <a:ext cx="4343717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Indeksi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l-SI" sz="2800" dirty="0" smtClean="0"/>
              <a:t>Za 10, 15 podatkov bo še šlo, kaj pa za 100?</a:t>
            </a:r>
          </a:p>
          <a:p>
            <a:pPr eaLnBrk="1" hangingPunct="1">
              <a:lnSpc>
                <a:spcPct val="90000"/>
              </a:lnSpc>
            </a:pPr>
            <a:r>
              <a:rPr lang="sl-SI" sz="2800" dirty="0" smtClean="0"/>
              <a:t>Kako "povezati" podatke in početi nekaj z njimi skupaj?</a:t>
            </a:r>
          </a:p>
          <a:p>
            <a:pPr eaLnBrk="1" hangingPunct="1">
              <a:lnSpc>
                <a:spcPct val="90000"/>
              </a:lnSpc>
            </a:pPr>
            <a:r>
              <a:rPr lang="sl-SI" sz="2800" dirty="0" smtClean="0"/>
              <a:t>Indeksi</a:t>
            </a:r>
          </a:p>
          <a:p>
            <a:pPr lvl="1" eaLnBrk="1" hangingPunct="1">
              <a:lnSpc>
                <a:spcPct val="90000"/>
              </a:lnSpc>
            </a:pPr>
            <a:r>
              <a:rPr lang="sl-SI" sz="2000" dirty="0" smtClean="0"/>
              <a:t>obseg</a:t>
            </a:r>
            <a:r>
              <a:rPr lang="sl-SI" sz="2000" baseline="-25000" dirty="0" smtClean="0"/>
              <a:t>1946</a:t>
            </a:r>
          </a:p>
          <a:p>
            <a:pPr lvl="1" eaLnBrk="1" hangingPunct="1">
              <a:lnSpc>
                <a:spcPct val="90000"/>
              </a:lnSpc>
            </a:pPr>
            <a:r>
              <a:rPr lang="sl-SI" sz="2000" dirty="0" smtClean="0"/>
              <a:t>obseg</a:t>
            </a:r>
            <a:r>
              <a:rPr lang="sl-SI" sz="2000" baseline="-25000" dirty="0" smtClean="0"/>
              <a:t>1948</a:t>
            </a:r>
          </a:p>
          <a:p>
            <a:pPr eaLnBrk="1" hangingPunct="1">
              <a:lnSpc>
                <a:spcPct val="90000"/>
              </a:lnSpc>
            </a:pPr>
            <a:r>
              <a:rPr lang="sl-SI" dirty="0" smtClean="0"/>
              <a:t>In potem z idejo:</a:t>
            </a:r>
          </a:p>
          <a:p>
            <a:pPr lvl="1" eaLnBrk="1" hangingPunct="1">
              <a:lnSpc>
                <a:spcPct val="90000"/>
              </a:lnSpc>
            </a:pPr>
            <a:r>
              <a:rPr lang="sl-SI" dirty="0" smtClean="0">
                <a:latin typeface="Courier New" pitchFamily="49" charset="0"/>
                <a:cs typeface="Courier New" pitchFamily="49" charset="0"/>
              </a:rPr>
              <a:t>i = 1946</a:t>
            </a:r>
          </a:p>
          <a:p>
            <a:pPr lvl="1" eaLnBrk="1" hangingPunct="1">
              <a:lnSpc>
                <a:spcPct val="90000"/>
              </a:lnSpc>
            </a:pPr>
            <a:r>
              <a:rPr lang="sl-SI" sz="2400" dirty="0" smtClean="0">
                <a:latin typeface="Courier New" pitchFamily="49" charset="0"/>
                <a:cs typeface="Courier New" pitchFamily="49" charset="0"/>
              </a:rPr>
              <a:t>obseg</a:t>
            </a:r>
            <a:r>
              <a:rPr lang="sl-SI" sz="2400" baseline="-25000" dirty="0" smtClean="0">
                <a:latin typeface="Courier New" pitchFamily="49" charset="0"/>
                <a:cs typeface="Courier New" pitchFamily="49" charset="0"/>
              </a:rPr>
              <a:t>i</a:t>
            </a:r>
          </a:p>
          <a:p>
            <a:pPr lvl="1" eaLnBrk="1" hangingPunct="1">
              <a:lnSpc>
                <a:spcPct val="90000"/>
              </a:lnSpc>
            </a:pPr>
            <a:endParaRPr lang="sl-SI" dirty="0" smtClean="0"/>
          </a:p>
          <a:p>
            <a:pPr lvl="1" eaLnBrk="1" hangingPunct="1">
              <a:lnSpc>
                <a:spcPct val="90000"/>
              </a:lnSpc>
            </a:pPr>
            <a:endParaRPr lang="sl-SI" sz="1800" baseline="-25000" dirty="0" smtClean="0"/>
          </a:p>
          <a:p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l-SI" smtClean="0"/>
              <a:t>Matija Lokar, FMF</a:t>
            </a: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FCBCF8-EA0B-444F-8451-041121882F75}" type="slidenum">
              <a:rPr lang="sl-SI" smtClean="0"/>
              <a:pPr>
                <a:defRPr/>
              </a:pPr>
              <a:t>3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dirty="0" smtClean="0"/>
              <a:t>Vnos podatkov</a:t>
            </a:r>
            <a:endParaRPr lang="en-US" dirty="0" smtClean="0"/>
          </a:p>
        </p:txBody>
      </p:sp>
      <p:sp>
        <p:nvSpPr>
          <p:cNvPr id="224261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l-SI" sz="2200" dirty="0" smtClean="0"/>
              <a:t>Vnesimo podatke (recimo, da jih bomo prebrali)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zanka</a:t>
            </a:r>
            <a:endParaRPr lang="en-US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1900" dirty="0" err="1" smtClean="0"/>
              <a:t>preberi</a:t>
            </a:r>
            <a:r>
              <a:rPr lang="en-US" sz="1900" dirty="0" smtClean="0"/>
              <a:t> </a:t>
            </a:r>
            <a:r>
              <a:rPr lang="en-US" sz="1900" dirty="0" err="1" smtClean="0"/>
              <a:t>i</a:t>
            </a:r>
            <a:r>
              <a:rPr lang="en-US" sz="1900" dirty="0" smtClean="0"/>
              <a:t>-to </a:t>
            </a:r>
            <a:r>
              <a:rPr lang="en-US" sz="1900" dirty="0" err="1" smtClean="0"/>
              <a:t>število</a:t>
            </a:r>
            <a:endParaRPr lang="en-US" sz="19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1900" dirty="0" err="1" smtClean="0"/>
              <a:t>shrani</a:t>
            </a:r>
            <a:r>
              <a:rPr lang="en-US" sz="1900" dirty="0" smtClean="0"/>
              <a:t> </a:t>
            </a:r>
            <a:r>
              <a:rPr lang="en-US" sz="1900" dirty="0" err="1" smtClean="0"/>
              <a:t>ga</a:t>
            </a:r>
            <a:r>
              <a:rPr lang="en-US" sz="1900" dirty="0" smtClean="0"/>
              <a:t> v xi</a:t>
            </a:r>
            <a:endParaRPr lang="sl-SI" sz="1900" dirty="0" smtClean="0"/>
          </a:p>
          <a:p>
            <a:pPr lvl="2" eaLnBrk="1" hangingPunct="1">
              <a:lnSpc>
                <a:spcPct val="90000"/>
              </a:lnSpc>
            </a:pPr>
            <a:r>
              <a:rPr lang="sl-SI" sz="1900" dirty="0" smtClean="0"/>
              <a:t>Povečaj i za 1</a:t>
            </a:r>
          </a:p>
          <a:p>
            <a:pPr eaLnBrk="1" hangingPunct="1">
              <a:lnSpc>
                <a:spcPct val="90000"/>
              </a:lnSpc>
              <a:buNone/>
            </a:pPr>
            <a:endParaRPr lang="sl-SI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sl-SI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sl-SI" sz="1400" dirty="0" smtClean="0">
                <a:latin typeface="Courier New" pitchFamily="49" charset="0"/>
                <a:cs typeface="Courier New" pitchFamily="49" charset="0"/>
              </a:rPr>
              <a:t>i = 1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sl-SI" sz="1400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sl-SI" sz="1400" dirty="0" smtClean="0">
                <a:latin typeface="Courier New" pitchFamily="49" charset="0"/>
                <a:cs typeface="Courier New" pitchFamily="49" charset="0"/>
              </a:rPr>
              <a:t> i &lt; 12 : # recimo, da so za zaporednih 12 let ;-)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sl-SI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sl-SI" sz="1400" dirty="0" err="1" smtClean="0">
                <a:latin typeface="Courier New" pitchFamily="49" charset="0"/>
                <a:cs typeface="Courier New" pitchFamily="49" charset="0"/>
              </a:rPr>
              <a:t>xi</a:t>
            </a:r>
            <a:r>
              <a:rPr lang="sl-SI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sl-SI" sz="1400" dirty="0" err="1" smtClean="0">
                <a:latin typeface="Courier New" pitchFamily="49" charset="0"/>
                <a:cs typeface="Courier New" pitchFamily="49" charset="0"/>
              </a:rPr>
              <a:t>float</a:t>
            </a:r>
            <a:r>
              <a:rPr lang="sl-SI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l-SI" sz="1400" dirty="0" err="1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sl-SI" sz="1400" dirty="0" smtClean="0">
                <a:latin typeface="Courier New" pitchFamily="49" charset="0"/>
                <a:cs typeface="Courier New" pitchFamily="49" charset="0"/>
              </a:rPr>
              <a:t>('Podatek za leto ' + str(1945 + i) + ': '))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sl-SI" sz="1400" dirty="0" smtClean="0">
                <a:latin typeface="Courier New" pitchFamily="49" charset="0"/>
                <a:cs typeface="Courier New" pitchFamily="49" charset="0"/>
              </a:rPr>
              <a:t>    i = </a:t>
            </a:r>
            <a:r>
              <a:rPr lang="sl-SI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sl-SI" sz="1400" dirty="0" smtClean="0">
                <a:latin typeface="Courier New" pitchFamily="49" charset="0"/>
                <a:cs typeface="Courier New" pitchFamily="49" charset="0"/>
              </a:rPr>
              <a:t> + 1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sl-SI" sz="1400" dirty="0" smtClean="0">
                <a:latin typeface="Courier New" pitchFamily="49" charset="0"/>
                <a:cs typeface="Courier New" pitchFamily="49" charset="0"/>
              </a:rPr>
              <a:t># še izpis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sl-SI" sz="1400" dirty="0" smtClean="0">
                <a:latin typeface="Courier New" pitchFamily="49" charset="0"/>
                <a:cs typeface="Courier New" pitchFamily="49" charset="0"/>
              </a:rPr>
              <a:t>i = 1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sl-SI" sz="1400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sl-SI" sz="1400" dirty="0" smtClean="0">
                <a:latin typeface="Courier New" pitchFamily="49" charset="0"/>
                <a:cs typeface="Courier New" pitchFamily="49" charset="0"/>
              </a:rPr>
              <a:t>('Leto \</a:t>
            </a:r>
            <a:r>
              <a:rPr lang="sl-SI" sz="1400" dirty="0" err="1" smtClean="0">
                <a:latin typeface="Courier New" pitchFamily="49" charset="0"/>
                <a:cs typeface="Courier New" pitchFamily="49" charset="0"/>
              </a:rPr>
              <a:t>tObseg</a:t>
            </a:r>
            <a:r>
              <a:rPr lang="sl-SI" sz="1400" dirty="0" smtClean="0">
                <a:latin typeface="Courier New" pitchFamily="49" charset="0"/>
                <a:cs typeface="Courier New" pitchFamily="49" charset="0"/>
              </a:rPr>
              <a:t>(ha)')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sl-SI" sz="1400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sl-SI" sz="1400" dirty="0" smtClean="0">
                <a:latin typeface="Courier New" pitchFamily="49" charset="0"/>
                <a:cs typeface="Courier New" pitchFamily="49" charset="0"/>
              </a:rPr>
              <a:t> i &lt; 12 :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sl-SI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sl-SI" sz="1400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sl-SI" sz="1400" dirty="0" smtClean="0">
                <a:latin typeface="Courier New" pitchFamily="49" charset="0"/>
                <a:cs typeface="Courier New" pitchFamily="49" charset="0"/>
              </a:rPr>
              <a:t>(str(1945+i)+'\t    '+str(</a:t>
            </a:r>
            <a:r>
              <a:rPr lang="sl-SI" sz="1400" dirty="0" err="1" smtClean="0">
                <a:latin typeface="Courier New" pitchFamily="49" charset="0"/>
                <a:cs typeface="Courier New" pitchFamily="49" charset="0"/>
              </a:rPr>
              <a:t>xi</a:t>
            </a:r>
            <a:r>
              <a:rPr lang="sl-SI" sz="1400" dirty="0" smtClean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sl-SI" sz="1400" dirty="0" smtClean="0">
                <a:latin typeface="Courier New" pitchFamily="49" charset="0"/>
                <a:cs typeface="Courier New" pitchFamily="49" charset="0"/>
              </a:rPr>
              <a:t>    i = </a:t>
            </a:r>
            <a:r>
              <a:rPr lang="sl-SI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sl-SI" sz="1400" dirty="0" smtClean="0">
                <a:latin typeface="Courier New" pitchFamily="49" charset="0"/>
                <a:cs typeface="Courier New" pitchFamily="49" charset="0"/>
              </a:rPr>
              <a:t> + 1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sl-SI" smtClean="0"/>
              <a:t>Matija Lokar, FMF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F214C5-39C6-486E-A34E-0D89FEFA390E}" type="slidenum">
              <a:rPr lang="sl-SI" smtClean="0"/>
              <a:pPr/>
              <a:t>4</a:t>
            </a:fld>
            <a:endParaRPr lang="sl-SI" smtClean="0"/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 cstate="print"/>
          <a:srcRect t="38619"/>
          <a:stretch>
            <a:fillRect/>
          </a:stretch>
        </p:blipFill>
        <p:spPr bwMode="auto">
          <a:xfrm>
            <a:off x="3929058" y="2500306"/>
            <a:ext cx="4548196" cy="2938459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4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4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4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4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4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4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42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42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42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42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42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42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42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42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42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42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42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42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42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42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42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42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426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426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426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426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426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426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426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426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1" grpId="0" uiExpand="1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Zakaj seznami</a:t>
            </a:r>
            <a:endParaRPr lang="en-US" dirty="0" smtClean="0"/>
          </a:p>
        </p:txBody>
      </p:sp>
      <p:sp>
        <p:nvSpPr>
          <p:cNvPr id="224261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smtClean="0"/>
              <a:t>xi – kako bo prevajalnik to razumel. Mi bi želeli</a:t>
            </a:r>
          </a:p>
          <a:p>
            <a:pPr lvl="1"/>
            <a:r>
              <a:rPr lang="sl-SI" smtClean="0"/>
              <a:t>x1, x2, x3, ... (glede na vrednost i)</a:t>
            </a:r>
          </a:p>
          <a:p>
            <a:pPr lvl="1"/>
            <a:r>
              <a:rPr lang="sl-SI" smtClean="0"/>
              <a:t>On trmasto vztraja, da je to spremenljivka xi</a:t>
            </a:r>
          </a:p>
          <a:p>
            <a:pPr lvl="1"/>
            <a:r>
              <a:rPr lang="sl-SI" smtClean="0"/>
              <a:t>In karkoli poskusimo …</a:t>
            </a:r>
          </a:p>
          <a:p>
            <a:pPr lvl="1"/>
            <a:endParaRPr lang="sl-SI" smtClean="0"/>
          </a:p>
          <a:p>
            <a:pPr lvl="1"/>
            <a:endParaRPr lang="sl-SI" smtClean="0"/>
          </a:p>
          <a:p>
            <a:pPr lvl="1"/>
            <a:endParaRPr lang="sl-SI" smtClean="0"/>
          </a:p>
          <a:p>
            <a:pPr lvl="1"/>
            <a:endParaRPr lang="sl-SI" smtClean="0"/>
          </a:p>
          <a:p>
            <a:pPr lvl="1"/>
            <a:endParaRPr lang="sl-SI" smtClean="0"/>
          </a:p>
          <a:p>
            <a:pPr lvl="1"/>
            <a:endParaRPr lang="sl-SI" smtClean="0"/>
          </a:p>
          <a:p>
            <a:r>
              <a:rPr lang="sl-SI" smtClean="0"/>
              <a:t>Povedati, da ima x indekse</a:t>
            </a:r>
          </a:p>
          <a:p>
            <a:endParaRPr lang="sl-SI" dirty="0" smtClean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Matija Lokar, FMF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14C5-39C6-486E-A34E-0D89FEFA390E}" type="slidenum">
              <a:rPr lang="sl-SI" smtClean="0"/>
              <a:pPr/>
              <a:t>5</a:t>
            </a:fld>
            <a:endParaRPr lang="sl-SI" smtClean="0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print"/>
          <a:srcRect t="81138"/>
          <a:stretch>
            <a:fillRect/>
          </a:stretch>
        </p:blipFill>
        <p:spPr bwMode="auto">
          <a:xfrm>
            <a:off x="1142976" y="3214686"/>
            <a:ext cx="6524625" cy="1295385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4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4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4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4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4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4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42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42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42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42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1" grpId="0" uiExpand="1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Seznami</a:t>
            </a:r>
            <a:endParaRPr 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sl-SI" dirty="0" smtClean="0"/>
              <a:t>Objekt, ki lahko vsebuje več podatkov</a:t>
            </a:r>
          </a:p>
          <a:p>
            <a:pPr lvl="1" eaLnBrk="1" hangingPunct="1"/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sodeŠtevke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 = [0, 2, 4, 6, 8]</a:t>
            </a:r>
          </a:p>
          <a:p>
            <a:pPr lvl="1" eaLnBrk="1" hangingPunct="1"/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delovniDnevi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 = ['ponedeljek', 'torek', 'sreda', 'četrtek', 'petek']</a:t>
            </a:r>
          </a:p>
          <a:p>
            <a:pPr eaLnBrk="1" hangingPunct="1"/>
            <a:r>
              <a:rPr lang="sl-SI" dirty="0" smtClean="0"/>
              <a:t>Podatki so lahko tudi različnih tipov</a:t>
            </a:r>
          </a:p>
          <a:p>
            <a:pPr lvl="1" eaLnBrk="1" hangingPunct="1"/>
            <a:r>
              <a:rPr lang="sl-SI" dirty="0" smtClean="0">
                <a:latin typeface="Courier New" pitchFamily="49" charset="0"/>
                <a:cs typeface="Courier New" pitchFamily="49" charset="0"/>
              </a:rPr>
              <a:t>oseba = ['</a:t>
            </a:r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janez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', 42]</a:t>
            </a:r>
          </a:p>
          <a:p>
            <a:pPr eaLnBrk="1" hangingPunct="1"/>
            <a:r>
              <a:rPr lang="sl-SI" dirty="0" smtClean="0"/>
              <a:t>In lahko tudi seznami</a:t>
            </a:r>
          </a:p>
          <a:p>
            <a:pPr lvl="1" eaLnBrk="1" hangingPunct="1"/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datumiOP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 = [[17, 'oktober'], [23, 'oktober'], [24, 'oktober'], [13, 'november'], [14, 'november']]</a:t>
            </a:r>
          </a:p>
          <a:p>
            <a:pPr eaLnBrk="1" hangingPunct="1"/>
            <a:r>
              <a:rPr lang="sl-SI" dirty="0" smtClean="0"/>
              <a:t>In seveda tudi "solata" iz vsega</a:t>
            </a:r>
          </a:p>
          <a:p>
            <a:pPr lvl="2" eaLnBrk="1" hangingPunct="1"/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rajeNe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 = ["malo to", in, 13, [3, '</a:t>
            </a:r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bla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]]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sl-SI" smtClean="0"/>
              <a:t>Matija Lokar, FMF</a:t>
            </a: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EA5AF8-3DBC-41D2-A7E6-8B63970C5D5B}" type="slidenum">
              <a:rPr lang="sl-SI" smtClean="0"/>
              <a:pPr/>
              <a:t>6</a:t>
            </a:fld>
            <a:endParaRPr lang="sl-S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z="3000" smtClean="0"/>
              <a:t>Kdaj uporabljamo sezname</a:t>
            </a:r>
            <a:endParaRPr lang="en-US" sz="3000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400" dirty="0" err="1" smtClean="0"/>
              <a:t>Kako</a:t>
            </a:r>
            <a:r>
              <a:rPr lang="en-US" sz="2400" dirty="0" smtClean="0"/>
              <a:t> </a:t>
            </a:r>
            <a:r>
              <a:rPr lang="en-US" sz="2400" dirty="0" err="1" smtClean="0"/>
              <a:t>napisati</a:t>
            </a:r>
            <a:r>
              <a:rPr lang="en-US" sz="2400" dirty="0" smtClean="0"/>
              <a:t> </a:t>
            </a:r>
            <a:r>
              <a:rPr lang="en-US" sz="2400" dirty="0" err="1" smtClean="0"/>
              <a:t>indekse</a:t>
            </a:r>
            <a:r>
              <a:rPr lang="en-US" sz="2400" dirty="0" smtClean="0"/>
              <a:t>?</a:t>
            </a:r>
          </a:p>
          <a:p>
            <a:pPr lvl="1" eaLnBrk="1" hangingPunct="1"/>
            <a:r>
              <a:rPr lang="en-US" sz="1800" dirty="0" smtClean="0">
                <a:latin typeface="Courier New" pitchFamily="49" charset="0"/>
              </a:rPr>
              <a:t>x</a:t>
            </a:r>
            <a:r>
              <a:rPr lang="sl-SI" sz="1800" dirty="0" smtClean="0">
                <a:latin typeface="Courier New" pitchFamily="49" charset="0"/>
              </a:rPr>
              <a:t> = [10, 20, 30, 40, 50, 60, 70]</a:t>
            </a:r>
          </a:p>
          <a:p>
            <a:pPr lvl="1" eaLnBrk="1" hangingPunct="1"/>
            <a:r>
              <a:rPr lang="sl-SI" sz="1800" dirty="0" smtClean="0">
                <a:latin typeface="Arial" charset="0"/>
              </a:rPr>
              <a:t>x ni običajna spremenljivka, ampak seznam</a:t>
            </a:r>
            <a:endParaRPr lang="en-US" sz="1800" dirty="0" smtClean="0">
              <a:latin typeface="Arial" charset="0"/>
            </a:endParaRPr>
          </a:p>
          <a:p>
            <a:pPr lvl="1" eaLnBrk="1" hangingPunct="1"/>
            <a:r>
              <a:rPr lang="en-US" sz="1800" dirty="0" smtClean="0">
                <a:latin typeface="Courier New" pitchFamily="49" charset="0"/>
              </a:rPr>
              <a:t>x[0], x[1], …, x[</a:t>
            </a:r>
            <a:r>
              <a:rPr lang="sl-SI" sz="1800" dirty="0" smtClean="0">
                <a:latin typeface="Courier New" pitchFamily="49" charset="0"/>
              </a:rPr>
              <a:t>6</a:t>
            </a:r>
            <a:r>
              <a:rPr lang="en-US" sz="1800" dirty="0" smtClean="0">
                <a:latin typeface="Courier New" pitchFamily="49" charset="0"/>
              </a:rPr>
              <a:t>]</a:t>
            </a:r>
            <a:endParaRPr lang="sl-SI" sz="1800" dirty="0" smtClean="0">
              <a:latin typeface="Courier New" pitchFamily="49" charset="0"/>
            </a:endParaRPr>
          </a:p>
          <a:p>
            <a:pPr lvl="1" eaLnBrk="1" hangingPunct="1"/>
            <a:r>
              <a:rPr lang="sl-SI" sz="1800" b="1" dirty="0" smtClean="0"/>
              <a:t>Indekse štejemo od 0 dalje</a:t>
            </a:r>
            <a:endParaRPr lang="en-US" sz="1800" b="1" dirty="0" smtClean="0"/>
          </a:p>
          <a:p>
            <a:pPr eaLnBrk="1" hangingPunct="1"/>
            <a:r>
              <a:rPr lang="sl-SI" sz="2400" dirty="0" smtClean="0"/>
              <a:t>Kdaj uporabljamo sezname</a:t>
            </a:r>
          </a:p>
          <a:p>
            <a:pPr lvl="1" eaLnBrk="1" hangingPunct="1"/>
            <a:r>
              <a:rPr lang="sl-SI" sz="2000" dirty="0" smtClean="0"/>
              <a:t>Večje število podatkov iste vrste</a:t>
            </a:r>
          </a:p>
          <a:p>
            <a:pPr lvl="2" eaLnBrk="1" hangingPunct="1"/>
            <a:r>
              <a:rPr lang="sl-SI" sz="2000" dirty="0" err="1" smtClean="0"/>
              <a:t>Python</a:t>
            </a:r>
            <a:r>
              <a:rPr lang="sl-SI" sz="2000" dirty="0" smtClean="0"/>
              <a:t> sicer dovoljuje "mešanje", a …</a:t>
            </a:r>
          </a:p>
          <a:p>
            <a:pPr lvl="3" eaLnBrk="1" hangingPunct="1"/>
            <a:r>
              <a:rPr lang="sl-SI" sz="1600" dirty="0" err="1" smtClean="0"/>
              <a:t>sez</a:t>
            </a:r>
            <a:r>
              <a:rPr lang="sl-SI" sz="1600" dirty="0" smtClean="0"/>
              <a:t> = [12, '</a:t>
            </a:r>
            <a:r>
              <a:rPr lang="sl-SI" sz="1600" dirty="0" err="1" smtClean="0"/>
              <a:t>bla</a:t>
            </a:r>
            <a:r>
              <a:rPr lang="sl-SI" sz="1600" dirty="0" smtClean="0"/>
              <a:t>', 35]</a:t>
            </a:r>
          </a:p>
          <a:p>
            <a:pPr lvl="3" eaLnBrk="1" hangingPunct="1"/>
            <a:r>
              <a:rPr lang="sl-SI" sz="1600" dirty="0" smtClean="0"/>
              <a:t>Le za "skladišče", kjer hočemo, da se stvari "držijo" skupaj, a z njimi ne bomo počeli istih stvari</a:t>
            </a:r>
          </a:p>
          <a:p>
            <a:pPr lvl="1" eaLnBrk="1" hangingPunct="1"/>
            <a:r>
              <a:rPr lang="sl-SI" sz="2000" dirty="0" smtClean="0"/>
              <a:t>Želimo izvesti enako akcijo</a:t>
            </a:r>
          </a:p>
          <a:p>
            <a:pPr lvl="2" eaLnBrk="1" hangingPunct="1"/>
            <a:r>
              <a:rPr lang="sl-SI" sz="2000" dirty="0" smtClean="0"/>
              <a:t>Spreminjanje na enak način</a:t>
            </a:r>
          </a:p>
          <a:p>
            <a:pPr lvl="2" eaLnBrk="1" hangingPunct="1"/>
            <a:r>
              <a:rPr lang="sl-SI" sz="2000" dirty="0" smtClean="0"/>
              <a:t>Uporabljanje na enak način</a:t>
            </a:r>
          </a:p>
          <a:p>
            <a:pPr eaLnBrk="1" hangingPunct="1"/>
            <a:endParaRPr lang="en-US" sz="2400" dirty="0" smtClean="0"/>
          </a:p>
        </p:txBody>
      </p:sp>
      <p:sp>
        <p:nvSpPr>
          <p:cNvPr id="614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sl-SI" smtClean="0"/>
              <a:t>Matija Lokar, FMF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4A7148-25A0-4990-92BE-D6AFB9A98AC0}" type="slidenum">
              <a:rPr lang="sl-SI" smtClean="0"/>
              <a:pPr/>
              <a:t>7</a:t>
            </a:fld>
            <a:endParaRPr lang="sl-S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Drugi programski jeziki</a:t>
            </a:r>
            <a:endParaRPr lang="en-US" smtClean="0"/>
          </a:p>
        </p:txBody>
      </p:sp>
      <p:sp>
        <p:nvSpPr>
          <p:cNvPr id="717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smtClean="0"/>
              <a:t>Tabele</a:t>
            </a:r>
          </a:p>
          <a:p>
            <a:r>
              <a:rPr lang="sl-SI" smtClean="0"/>
              <a:t>Polja</a:t>
            </a:r>
          </a:p>
          <a:p>
            <a:r>
              <a:rPr lang="sl-SI" smtClean="0"/>
              <a:t>Array</a:t>
            </a:r>
          </a:p>
          <a:p>
            <a:r>
              <a:rPr lang="sl-SI" smtClean="0"/>
              <a:t>Seznam je nekoliko drugačna struktura, a za nivo tega predmeta bomo rekli, da so tabele v Pythonu kar seznami</a:t>
            </a:r>
          </a:p>
          <a:p>
            <a:pPr lvl="1"/>
            <a:r>
              <a:rPr lang="sl-SI" smtClean="0"/>
              <a:t>Čeprav obstaja poseben tip (Array)</a:t>
            </a:r>
            <a:endParaRPr lang="en-US" smtClean="0"/>
          </a:p>
        </p:txBody>
      </p:sp>
      <p:sp>
        <p:nvSpPr>
          <p:cNvPr id="717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Matija Lokar, FMF</a:t>
            </a: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83EA4-BFA6-43FA-AF79-015C5564DC61}" type="slidenum">
              <a:rPr lang="sl-SI" smtClean="0"/>
              <a:pPr/>
              <a:t>8</a:t>
            </a:fld>
            <a:endParaRPr lang="sl-S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Uporaba seznamov</a:t>
            </a:r>
            <a:endParaRPr lang="en-GB" smtClean="0"/>
          </a:p>
        </p:txBody>
      </p:sp>
      <p:sp>
        <p:nvSpPr>
          <p:cNvPr id="2437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sl-SI" sz="2200" smtClean="0">
                <a:latin typeface="Courier New" pitchFamily="49" charset="0"/>
              </a:rPr>
              <a:t>stevila[7]</a:t>
            </a:r>
            <a:r>
              <a:rPr lang="sl-SI" sz="2200" smtClean="0"/>
              <a:t> – osmi element seznama (štejemo od 0 dalje!)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sl-SI" sz="2200" smtClean="0">
                <a:latin typeface="Courier New" pitchFamily="49" charset="0"/>
              </a:rPr>
              <a:t>stevila[2 * i]</a:t>
            </a:r>
            <a:r>
              <a:rPr lang="sl-SI" sz="2200" smtClean="0"/>
              <a:t> – spremenljivka: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sl-SI" sz="2000" smtClean="0"/>
              <a:t>Katera spremenljivka - odvisno od vrednosti v </a:t>
            </a:r>
            <a:r>
              <a:rPr lang="sl-SI" sz="2000" smtClean="0">
                <a:latin typeface="Courier New" pitchFamily="49" charset="0"/>
              </a:rPr>
              <a:t>i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sl-SI" sz="2000" smtClean="0"/>
              <a:t>Denimo, da je v seznamu 20 podatkov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sl-SI" sz="2000" smtClean="0">
                <a:latin typeface="Courier New" pitchFamily="49" charset="0"/>
              </a:rPr>
              <a:t>stevila[0] </a:t>
            </a:r>
            <a:r>
              <a:rPr lang="sl-SI" sz="2000" smtClean="0"/>
              <a:t>ali</a:t>
            </a:r>
            <a:r>
              <a:rPr lang="sl-SI" sz="2000" smtClean="0">
                <a:latin typeface="Courier New" pitchFamily="49" charset="0"/>
              </a:rPr>
              <a:t> stevila[2] </a:t>
            </a:r>
            <a:r>
              <a:rPr lang="sl-SI" sz="2000" smtClean="0"/>
              <a:t>ali</a:t>
            </a:r>
            <a:r>
              <a:rPr lang="sl-SI" sz="2000" smtClean="0">
                <a:latin typeface="Courier New" pitchFamily="49" charset="0"/>
              </a:rPr>
              <a:t> stevila[4] </a:t>
            </a:r>
            <a:r>
              <a:rPr lang="sl-SI" sz="2000" smtClean="0"/>
              <a:t>ali</a:t>
            </a:r>
            <a:r>
              <a:rPr lang="sl-SI" sz="2000" smtClean="0">
                <a:latin typeface="Courier New" pitchFamily="49" charset="0"/>
              </a:rPr>
              <a:t> ...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sl-SI" sz="2000" smtClean="0"/>
              <a:t>Kaj, če je</a:t>
            </a:r>
            <a:r>
              <a:rPr lang="sl-SI" sz="2000" smtClean="0">
                <a:latin typeface="Courier New" pitchFamily="49" charset="0"/>
              </a:rPr>
              <a:t> i </a:t>
            </a:r>
            <a:r>
              <a:rPr lang="sl-SI" sz="2000" smtClean="0"/>
              <a:t>denimo</a:t>
            </a:r>
            <a:r>
              <a:rPr lang="sl-SI" sz="2000" smtClean="0">
                <a:latin typeface="Courier New" pitchFamily="49" charset="0"/>
              </a:rPr>
              <a:t> 10 </a:t>
            </a: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sl-SI" smtClean="0"/>
              <a:t>sklicujemo se na</a:t>
            </a:r>
            <a:r>
              <a:rPr lang="sl-SI" sz="1900" smtClean="0">
                <a:latin typeface="Courier New" pitchFamily="49" charset="0"/>
              </a:rPr>
              <a:t> stevila[20]</a:t>
            </a:r>
            <a:r>
              <a:rPr lang="sl-SI" sz="1900" smtClean="0"/>
              <a:t>. Ta ne obstaja – napaka – program preneha delovati (se sesuje)</a:t>
            </a: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sl-SI" sz="1900" smtClean="0"/>
              <a:t>POZOR NA MEJE!!</a:t>
            </a:r>
          </a:p>
        </p:txBody>
      </p:sp>
      <p:sp>
        <p:nvSpPr>
          <p:cNvPr id="819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sl-SI" smtClean="0"/>
              <a:t>Matija Lokar, FMF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5BA13D-3EE9-46A6-95C5-2E0284953191}" type="slidenum">
              <a:rPr lang="sl-SI" smtClean="0"/>
              <a:pPr/>
              <a:t>9</a:t>
            </a:fld>
            <a:endParaRPr lang="sl-SI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3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3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3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3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3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3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5" grpId="0" build="p" bldLvl="4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Python_Funkcije</Template>
  <TotalTime>1321</TotalTime>
  <Words>1274</Words>
  <Application>Microsoft Office PowerPoint</Application>
  <PresentationFormat>On-screen Show (4:3)</PresentationFormat>
  <Paragraphs>248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Equity</vt:lpstr>
      <vt:lpstr>SEZNAMI</vt:lpstr>
      <vt:lpstr>Zakaj seznami</vt:lpstr>
      <vt:lpstr>Indeksi</vt:lpstr>
      <vt:lpstr>Vnos podatkov</vt:lpstr>
      <vt:lpstr>Zakaj seznami</vt:lpstr>
      <vt:lpstr>Seznami</vt:lpstr>
      <vt:lpstr>Kdaj uporabljamo sezname</vt:lpstr>
      <vt:lpstr>Drugi programski jeziki</vt:lpstr>
      <vt:lpstr>Uporaba seznamov</vt:lpstr>
      <vt:lpstr>Indeksi</vt:lpstr>
      <vt:lpstr>Primer</vt:lpstr>
      <vt:lpstr>Analiza metov kocke</vt:lpstr>
      <vt:lpstr>Beleženje metov</vt:lpstr>
      <vt:lpstr>Števci</vt:lpstr>
      <vt:lpstr>Beleženje metov</vt:lpstr>
      <vt:lpstr>Glavna zanka</vt:lpstr>
      <vt:lpstr>Funkcije – štetje pik</vt:lpstr>
      <vt:lpstr>Funkcije - izpis</vt:lpstr>
      <vt:lpstr>Program (opisna datoteka)</vt:lpstr>
      <vt:lpstr>Ledenik II</vt:lpstr>
    </vt:vector>
  </TitlesOfParts>
  <Company>FMF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</dc:title>
  <dc:creator>Matija Lokar</dc:creator>
  <cp:lastModifiedBy>Predstavitev</cp:lastModifiedBy>
  <cp:revision>72</cp:revision>
  <dcterms:created xsi:type="dcterms:W3CDTF">2001-11-26T12:48:07Z</dcterms:created>
  <dcterms:modified xsi:type="dcterms:W3CDTF">2009-11-13T15:53:03Z</dcterms:modified>
</cp:coreProperties>
</file>