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0" r:id="rId4"/>
    <p:sldId id="261" r:id="rId5"/>
    <p:sldId id="263" r:id="rId6"/>
    <p:sldId id="264" r:id="rId7"/>
    <p:sldId id="259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0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Izpisovanje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171EF-61F7-43B2-81C9-A6F81D34B5CE}" type="slidenum">
              <a:rPr lang="sl-SI" smtClean="0"/>
              <a:pPr/>
              <a:t>2</a:t>
            </a:fld>
            <a:endParaRPr lang="sl-SI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>Konstante</a:t>
            </a:r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447800"/>
            <a:ext cx="7772400" cy="45720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12, 327469, -56.98329, 344.34, "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",  '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' ...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Števila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Zaporedja znakov (nizi)</a:t>
            </a:r>
          </a:p>
          <a:p>
            <a:pPr lvl="1">
              <a:lnSpc>
                <a:spcPct val="80000"/>
              </a:lnSpc>
            </a:pPr>
            <a:r>
              <a:rPr lang="sl-SI" sz="2800" dirty="0" smtClean="0"/>
              <a:t>Zaporedja znakov med ' ali med "</a:t>
            </a:r>
          </a:p>
          <a:p>
            <a:pPr lvl="2">
              <a:lnSpc>
                <a:spcPct val="80000"/>
              </a:lnSpc>
            </a:pPr>
            <a:r>
              <a:rPr lang="sl-SI" dirty="0" smtClean="0">
                <a:latin typeface="Courier New" pitchFamily="49" charset="0"/>
              </a:rPr>
              <a:t>"Brez </a:t>
            </a:r>
            <a:r>
              <a:rPr lang="sl-SI" dirty="0" err="1" smtClean="0">
                <a:latin typeface="Courier New" pitchFamily="49" charset="0"/>
              </a:rPr>
              <a:t>Pythona</a:t>
            </a:r>
            <a:r>
              <a:rPr lang="sl-SI" dirty="0" smtClean="0">
                <a:latin typeface="Courier New" pitchFamily="49" charset="0"/>
              </a:rPr>
              <a:t> mi živeti ni"</a:t>
            </a:r>
          </a:p>
          <a:p>
            <a:pPr lvl="2">
              <a:lnSpc>
                <a:spcPct val="80000"/>
              </a:lnSpc>
            </a:pPr>
            <a:r>
              <a:rPr lang="sl-SI" dirty="0" smtClean="0">
                <a:latin typeface="Courier New" pitchFamily="49" charset="0"/>
              </a:rPr>
              <a:t>'Danes se strahotno dolgočasim'</a:t>
            </a:r>
          </a:p>
          <a:p>
            <a:pPr lvl="2">
              <a:lnSpc>
                <a:spcPct val="80000"/>
              </a:lnSpc>
            </a:pPr>
            <a:r>
              <a:rPr lang="sl-SI" dirty="0" smtClean="0">
                <a:latin typeface="Courier New" pitchFamily="49" charset="0"/>
              </a:rPr>
              <a:t>"1 + 1 = 3"</a:t>
            </a:r>
            <a:endParaRPr lang="en-GB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171EF-61F7-43B2-81C9-A6F81D34B5CE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pPr eaLnBrk="1" hangingPunct="1"/>
            <a:r>
              <a:rPr lang="sl-SI" dirty="0" smtClean="0"/>
              <a:t>Števila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447800"/>
            <a:ext cx="6656784" cy="45720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Cela števila</a:t>
            </a:r>
          </a:p>
          <a:p>
            <a:pPr lvl="1">
              <a:lnSpc>
                <a:spcPct val="80000"/>
              </a:lnSpc>
            </a:pPr>
            <a:r>
              <a:rPr lang="sl-SI" dirty="0" smtClean="0"/>
              <a:t>Poljubno velika!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Decimalna števila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800" dirty="0" smtClean="0"/>
              <a:t>Decimalna pika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dirty="0" smtClean="0"/>
              <a:t>Razlika od matematičnega pojma števila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800" dirty="0" smtClean="0"/>
              <a:t>Končnost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800" dirty="0" smtClean="0"/>
              <a:t>Nenatančnost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Izpisovanje vrednosti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(14)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(-14.892)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(1 + 2)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(1 + 2 * 3)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(1.2 + 2.5)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(1 / 2)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(1 // 2)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((1 + 2) * (3 + 4))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2907-E5C0-4867-9121-4B5F6678F11E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Nizi</a:t>
            </a:r>
            <a:endParaRPr lang="en-GB" smtClean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sl-SI" sz="2200" dirty="0" smtClean="0">
                <a:latin typeface="Courier New" pitchFamily="49" charset="0"/>
              </a:rPr>
              <a:t>"Mojca" + "Urša" </a:t>
            </a:r>
            <a:r>
              <a:rPr lang="sl-SI" sz="2200" dirty="0" smtClean="0">
                <a:latin typeface="Courier New" pitchFamily="49" charset="0"/>
                <a:sym typeface="Wingdings" pitchFamily="2" charset="2"/>
              </a:rPr>
              <a:t>→ "</a:t>
            </a:r>
            <a:r>
              <a:rPr lang="sl-SI" sz="2200" dirty="0" err="1" smtClean="0">
                <a:latin typeface="Courier New" pitchFamily="49" charset="0"/>
                <a:sym typeface="Wingdings" pitchFamily="2" charset="2"/>
              </a:rPr>
              <a:t>MojcaUrša</a:t>
            </a:r>
            <a:r>
              <a:rPr lang="sl-SI" sz="2200" dirty="0" smtClean="0">
                <a:latin typeface="Courier New" pitchFamily="49" charset="0"/>
                <a:sym typeface="Wingdings" pitchFamily="2" charset="2"/>
              </a:rPr>
              <a:t>"</a:t>
            </a:r>
          </a:p>
          <a:p>
            <a:pPr eaLnBrk="1" hangingPunct="1">
              <a:lnSpc>
                <a:spcPct val="80000"/>
              </a:lnSpc>
            </a:pPr>
            <a:r>
              <a:rPr lang="sl-SI" sz="2200" dirty="0" smtClean="0">
                <a:sym typeface="Wingdings" pitchFamily="2" charset="2"/>
              </a:rPr>
              <a:t>Stik nizov (brez presledkov!)</a:t>
            </a:r>
          </a:p>
          <a:p>
            <a:pPr>
              <a:lnSpc>
                <a:spcPct val="90000"/>
              </a:lnSpc>
            </a:pPr>
            <a:r>
              <a:rPr lang="sl-SI" sz="2000" dirty="0" err="1" smtClean="0">
                <a:latin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</a:rPr>
              <a:t>("A" + "B" + "C") </a:t>
            </a:r>
            <a:r>
              <a:rPr lang="sl-SI" dirty="0" smtClean="0"/>
              <a:t>je isto kot </a:t>
            </a:r>
            <a:r>
              <a:rPr lang="sl-SI" sz="2000" dirty="0" err="1" smtClean="0">
                <a:latin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</a:rPr>
              <a:t>("ABC")</a:t>
            </a:r>
          </a:p>
          <a:p>
            <a:pPr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</a:rPr>
              <a:t>'AAA' + ' ' + 'BBB' = 'AAA BBB'</a:t>
            </a:r>
          </a:p>
          <a:p>
            <a:pPr marL="273050" lvl="1" indent="-273050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</a:pPr>
            <a:r>
              <a:rPr lang="sl-SI" sz="2000" dirty="0" err="1" smtClean="0">
                <a:latin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</a:rPr>
              <a:t>("Pozdravljen " + "Anže!")</a:t>
            </a:r>
          </a:p>
          <a:p>
            <a:pPr>
              <a:lnSpc>
                <a:spcPct val="90000"/>
              </a:lnSpc>
            </a:pPr>
            <a:r>
              <a:rPr lang="sl-SI" dirty="0" smtClean="0"/>
              <a:t>Kaj če "mešamo" nize in števila</a:t>
            </a:r>
            <a:endParaRPr lang="sl-SI" sz="20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ourier New" pitchFamily="49" charset="0"/>
              </a:rPr>
              <a:t>&gt;&gt;&gt; 2 + </a:t>
            </a:r>
            <a:r>
              <a:rPr lang="en-US" sz="1800" dirty="0" smtClean="0">
                <a:solidFill>
                  <a:srgbClr val="92D050"/>
                </a:solidFill>
                <a:latin typeface="Courier New" pitchFamily="49" charset="0"/>
              </a:rPr>
              <a:t>"</a:t>
            </a:r>
            <a:r>
              <a:rPr lang="en-US" sz="1800" dirty="0" err="1" smtClean="0">
                <a:solidFill>
                  <a:srgbClr val="92D050"/>
                </a:solidFill>
                <a:latin typeface="Courier New" pitchFamily="49" charset="0"/>
              </a:rPr>
              <a:t>aba</a:t>
            </a:r>
            <a:r>
              <a:rPr lang="en-US" sz="1800" dirty="0" smtClean="0">
                <a:solidFill>
                  <a:srgbClr val="92D050"/>
                </a:solidFill>
                <a:latin typeface="Courier New" pitchFamily="49" charset="0"/>
              </a:rPr>
              <a:t>"</a:t>
            </a:r>
          </a:p>
          <a:p>
            <a:pPr lvl="1">
              <a:lnSpc>
                <a:spcPct val="90000"/>
              </a:lnSpc>
            </a:pPr>
            <a:r>
              <a:rPr lang="sl-SI" sz="1800" dirty="0" smtClean="0">
                <a:latin typeface="Courier New" pitchFamily="49" charset="0"/>
              </a:rPr>
              <a:t>Ne gre!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Traceback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(most recent call last):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File "&lt;pyshell#6&gt;", line 1, in &lt;module&gt;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 2 + "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aba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TypeError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: unsupported operand type(s) for +: '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' and '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str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'</a:t>
            </a:r>
          </a:p>
          <a:p>
            <a:pPr lvl="1">
              <a:lnSpc>
                <a:spcPct val="90000"/>
              </a:lnSpc>
              <a:buNone/>
            </a:pPr>
            <a:endParaRPr lang="sl-SI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sl-SI" sz="2200" dirty="0" smtClean="0">
              <a:sym typeface="Wingdings" pitchFamily="2" charset="2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5253-DD66-4A89-8A5C-91B8FD525A39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"Mešanje" števil in znakov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str(12</a:t>
            </a:r>
            <a:r>
              <a:rPr lang="sl-SI" dirty="0" smtClean="0"/>
              <a:t>)  dobimo '12'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sz="1800" dirty="0" smtClean="0">
                <a:latin typeface="Courier New" pitchFamily="49" charset="0"/>
              </a:rPr>
              <a:t>'2 * 3 = ' + str(2 * 3)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sl-SI" sz="1800" dirty="0" smtClean="0">
              <a:latin typeface="Courier New" pitchFamily="49" charset="0"/>
            </a:endParaRP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sz="1800" dirty="0" err="1" smtClean="0">
                <a:latin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</a:rPr>
              <a:t>("2 + 3 = " + str(2 + 3))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sl-SI" sz="1800" dirty="0" smtClean="0">
              <a:latin typeface="Courier New" pitchFamily="49" charset="0"/>
            </a:endParaRP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sz="2800" dirty="0" smtClean="0"/>
              <a:t>Kako izpisati 10 presledkov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sz="1800" dirty="0" err="1" smtClean="0">
                <a:latin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</a:rPr>
              <a:t>('          ')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sz="2800" dirty="0" smtClean="0"/>
              <a:t>Kako pa 30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sz="1800" dirty="0" err="1" smtClean="0">
                <a:latin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</a:rPr>
              <a:t> (' ' * 30)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/>
              <a:t>Nize lahko "množimo"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/>
              <a:t>Stik ustreznega števila primerkov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sl-SI" sz="2800" dirty="0" smtClean="0"/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sl-SI" sz="1800" dirty="0" smtClean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Posebni znaki 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\n – prehod v novo vrsto</a:t>
            </a:r>
          </a:p>
          <a:p>
            <a:r>
              <a:rPr lang="sl-SI" dirty="0" smtClean="0"/>
              <a:t>\t – tabulator</a:t>
            </a:r>
          </a:p>
          <a:p>
            <a:r>
              <a:rPr lang="sl-SI" dirty="0" smtClean="0"/>
              <a:t>\\ – \ znotraj niza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("Matija\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nLokar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endParaRPr lang="sl-SI" dirty="0" smtClean="0"/>
          </a:p>
          <a:p>
            <a:endParaRPr lang="en-US" dirty="0" smtClean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DB44-F3F7-4EE4-AE91-FC9A24A1F8C3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14488"/>
            <a:ext cx="3362325" cy="24003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143000"/>
          </a:xfrm>
        </p:spPr>
        <p:txBody>
          <a:bodyPr/>
          <a:lstStyle/>
          <a:p>
            <a:r>
              <a:rPr lang="sl-SI" dirty="0" smtClean="0"/>
              <a:t>Med vrsticami naslova prazna vrsta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86058"/>
            <a:ext cx="52292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2136" y="3286124"/>
            <a:ext cx="3471864" cy="341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zpisovanj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Konstante&amp;quot;&quot;/&gt;&lt;property id=&quot;20307&quot; value=&quot;266&quot;/&gt;&lt;/object&gt;&lt;object type=&quot;3&quot; unique_id=&quot;10005&quot;&gt;&lt;property id=&quot;20148&quot; value=&quot;5&quot;/&gt;&lt;property id=&quot;20300&quot; value=&quot;Slide 3 - &amp;quot;Števila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Izpisovanje vrednosti&amp;quot;&quot;/&gt;&lt;property id=&quot;20307&quot; value=&quot;261&quot;/&gt;&lt;/object&gt;&lt;object type=&quot;3&quot; unique_id=&quot;10007&quot;&gt;&lt;property id=&quot;20148&quot; value=&quot;5&quot;/&gt;&lt;property id=&quot;20300&quot; value=&quot;Slide 5 - &amp;quot;Nizi&amp;quot;&quot;/&gt;&lt;property id=&quot;20307&quot; value=&quot;263&quot;/&gt;&lt;/object&gt;&lt;object type=&quot;3&quot; unique_id=&quot;10008&quot;&gt;&lt;property id=&quot;20148&quot; value=&quot;5&quot;/&gt;&lt;property id=&quot;20300&quot; value=&quot;Slide 6 - &amp;quot;&amp;quot;Mešanje&amp;quot; števil in znakov&amp;quot;&quot;/&gt;&lt;property id=&quot;20307&quot; value=&quot;264&quot;/&gt;&lt;/object&gt;&lt;object type=&quot;3&quot; unique_id=&quot;10009&quot;&gt;&lt;property id=&quot;20148&quot; value=&quot;5&quot;/&gt;&lt;property id=&quot;20300&quot; value=&quot;Slide 7 - &amp;quot;Posebni znaki &amp;quot;&quot;/&gt;&lt;property id=&quot;20307&quot; value=&quot;259&quot;/&gt;&lt;/object&gt;&lt;object type=&quot;3&quot; unique_id=&quot;10010&quot;&gt;&lt;property id=&quot;20148&quot; value=&quot;5&quot;/&gt;&lt;property id=&quot;20300&quot; value=&quot;Slide 8 - &amp;quot;Med vrsticami naslova prazna vrsta&amp;quot;&quot;/&gt;&lt;property id=&quot;20307&quot; value=&quot;265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O_predmetu_ŠPIRI_UP</Template>
  <TotalTime>121</TotalTime>
  <Words>311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Izpisovanje</vt:lpstr>
      <vt:lpstr>Konstante</vt:lpstr>
      <vt:lpstr>Števila</vt:lpstr>
      <vt:lpstr>Izpisovanje vrednosti</vt:lpstr>
      <vt:lpstr>Nizi</vt:lpstr>
      <vt:lpstr>"Mešanje" števil in znakov</vt:lpstr>
      <vt:lpstr>Posebni znaki </vt:lpstr>
      <vt:lpstr>Med vrsticami naslova prazna vrsta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18</cp:revision>
  <dcterms:created xsi:type="dcterms:W3CDTF">2009-10-14T11:33:25Z</dcterms:created>
  <dcterms:modified xsi:type="dcterms:W3CDTF">2011-10-12T07:37:59Z</dcterms:modified>
</cp:coreProperties>
</file>