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98" r:id="rId3"/>
    <p:sldId id="257" r:id="rId4"/>
    <p:sldId id="258" r:id="rId5"/>
    <p:sldId id="288" r:id="rId6"/>
    <p:sldId id="261" r:id="rId7"/>
    <p:sldId id="262" r:id="rId8"/>
    <p:sldId id="263" r:id="rId9"/>
    <p:sldId id="264" r:id="rId10"/>
    <p:sldId id="299" r:id="rId11"/>
    <p:sldId id="266" r:id="rId12"/>
    <p:sldId id="267" r:id="rId13"/>
    <p:sldId id="270" r:id="rId14"/>
    <p:sldId id="271" r:id="rId15"/>
    <p:sldId id="272" r:id="rId16"/>
    <p:sldId id="282" r:id="rId17"/>
    <p:sldId id="283" r:id="rId18"/>
    <p:sldId id="289" r:id="rId19"/>
    <p:sldId id="284" r:id="rId20"/>
    <p:sldId id="290" r:id="rId21"/>
    <p:sldId id="291" r:id="rId22"/>
    <p:sldId id="286" r:id="rId23"/>
    <p:sldId id="287" r:id="rId24"/>
    <p:sldId id="292" r:id="rId25"/>
    <p:sldId id="293" r:id="rId26"/>
    <p:sldId id="294" r:id="rId27"/>
    <p:sldId id="295" r:id="rId28"/>
    <p:sldId id="296" r:id="rId29"/>
  </p:sldIdLst>
  <p:sldSz cx="9144000" cy="6858000" type="screen4x3"/>
  <p:notesSz cx="6858000" cy="9144000"/>
  <p:custDataLst>
    <p:tags r:id="rId31"/>
  </p:custDataLst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3408E1B-EFE3-4116-B6C3-35A545AB1571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EBFE64-2E39-47D4-90DD-95875496C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40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0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5786438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4CF012-5B73-481C-86A8-DAD1763EEDEC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1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476CA02-7167-4E0A-B4BB-891F62A9C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5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D98D5-85B9-4146-AC0F-E63DDB0C66D7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52F4F-AF6D-4CBC-97BA-06900315E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E96D-ACD4-4F4A-860B-EE948DBCBC86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B6B7-F023-49BF-BAB8-BCF16BFFA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7FFA8A-79F9-4DF2-8293-10B2F28E033F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E6629D-C0F4-4256-AAFC-4DA63BB3B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5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7C6490-8D5D-4FC4-82A2-52581D8C3CDC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3FA6FA-F39B-41DB-85CC-210C6442D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0626-67A3-453E-8AAF-B0C0B093C0EC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942CD-B30C-4FE4-AA45-689AB553F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6BC29-9125-471C-8A34-F925D3D60575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2766B-7AC3-4686-91DA-7830CA91C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7D2D4-39CF-41DF-ADEB-BEB4F17EB3C7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CA882-FFF2-4BCA-A72A-4970957D8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A8EE5-BDC8-4DAF-A4D0-12E83EC8E7D9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51235-3387-4781-9A26-0149F41A7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9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F128A6-B7AA-485E-8CF2-8A1BC4B08587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3D83F7-9467-4B66-AE41-0293E848F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utoUpdateAnimBg="0"/>
      <p:bldP spid="11" grpId="0" build="p" bldLvl="5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C33861-9FB8-46F6-B069-EF06A607680E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D23DC7-0554-478D-BC5F-8A1128F2E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 autoUpdateAnimBg="0"/>
      <p:bldP spid="3" grpId="0" build="p" bldLvl="5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42C9F0F-8662-4D8E-A093-8F53EBCB8669}" type="datetimeFigureOut">
              <a:rPr lang="sl-SI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537A61E-DC53-4E76-92E0-DB58D3C82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8" descr="CC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5"/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sl-SI" smtClean="0"/>
              <a:t>Python</a:t>
            </a:r>
            <a:endParaRPr lang="en-GB" smtClean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mtClean="0"/>
              <a:t>Pogojni stavek, logične vrednosti, primerjanje</a:t>
            </a:r>
            <a:endParaRPr lang="en-GB" smtClean="0"/>
          </a:p>
        </p:txBody>
      </p:sp>
      <p:sp>
        <p:nvSpPr>
          <p:cNvPr id="14339" name="Date Placeholder 6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14340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AA9F449-25C2-455C-91C1-BACE0B3379C1}" type="slidenum">
              <a:rPr lang="sl-SI"/>
              <a:pPr>
                <a:defRPr/>
              </a:pPr>
              <a:t>1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Logične vrednosti</a:t>
            </a:r>
            <a:endParaRPr lang="en-GB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sz="2200" dirty="0" smtClean="0"/>
              <a:t>Vrednosti </a:t>
            </a:r>
            <a:r>
              <a:rPr lang="sl-SI" sz="2200" dirty="0" smtClean="0"/>
              <a:t>le</a:t>
            </a:r>
            <a:r>
              <a:rPr lang="sl-SI" sz="2200" dirty="0" smtClean="0">
                <a:latin typeface="Courier New" pitchFamily="49" charset="0"/>
              </a:rPr>
              <a:t> </a:t>
            </a:r>
            <a:r>
              <a:rPr lang="sl-SI" sz="2200" dirty="0" err="1" smtClean="0">
                <a:latin typeface="Courier New" pitchFamily="49" charset="0"/>
              </a:rPr>
              <a:t>true</a:t>
            </a:r>
            <a:r>
              <a:rPr lang="sl-SI" sz="2200" dirty="0" smtClean="0">
                <a:latin typeface="Courier New" pitchFamily="49" charset="0"/>
              </a:rPr>
              <a:t> </a:t>
            </a:r>
            <a:r>
              <a:rPr lang="sl-SI" sz="2200" dirty="0" smtClean="0"/>
              <a:t>in</a:t>
            </a:r>
            <a:r>
              <a:rPr lang="sl-SI" sz="2200" dirty="0" smtClean="0">
                <a:latin typeface="Courier New" pitchFamily="49" charset="0"/>
              </a:rPr>
              <a:t> </a:t>
            </a:r>
            <a:r>
              <a:rPr lang="sl-SI" sz="2200" dirty="0" err="1" smtClean="0">
                <a:latin typeface="Courier New" pitchFamily="49" charset="0"/>
              </a:rPr>
              <a:t>false</a:t>
            </a:r>
            <a:endParaRPr lang="sl-SI" sz="2200" dirty="0">
              <a:latin typeface="Courier New" pitchFamily="49" charset="0"/>
            </a:endParaRPr>
          </a:p>
          <a:p>
            <a:r>
              <a:rPr lang="sl-SI" sz="2000" dirty="0" smtClean="0">
                <a:latin typeface="Courier New" pitchFamily="49" charset="0"/>
              </a:rPr>
              <a:t>zanimivo </a:t>
            </a:r>
            <a:r>
              <a:rPr lang="sl-SI" sz="2000" dirty="0" smtClean="0">
                <a:latin typeface="Courier New" pitchFamily="49" charset="0"/>
              </a:rPr>
              <a:t>= </a:t>
            </a:r>
            <a:r>
              <a:rPr lang="sl-SI" sz="2000" dirty="0" err="1" smtClean="0">
                <a:latin typeface="Courier New" pitchFamily="49" charset="0"/>
              </a:rPr>
              <a:t>false</a:t>
            </a:r>
            <a:endParaRPr lang="sl-SI" sz="2000" dirty="0" smtClean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sl-SI" sz="2000" dirty="0" err="1" smtClean="0">
                <a:latin typeface="Courier New" pitchFamily="49" charset="0"/>
              </a:rPr>
              <a:t>vRedu</a:t>
            </a:r>
            <a:r>
              <a:rPr lang="sl-SI" sz="2000" dirty="0" smtClean="0">
                <a:latin typeface="Courier New" pitchFamily="49" charset="0"/>
              </a:rPr>
              <a:t> = x &gt; </a:t>
            </a:r>
            <a:r>
              <a:rPr lang="sl-SI" sz="2000" dirty="0" smtClean="0">
                <a:latin typeface="Courier New" pitchFamily="49" charset="0"/>
              </a:rPr>
              <a:t>42</a:t>
            </a:r>
            <a:endParaRPr lang="sl-SI" sz="2000" dirty="0" smtClean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konec = </a:t>
            </a:r>
            <a:r>
              <a:rPr lang="sl-SI" sz="2000" dirty="0" err="1" smtClean="0">
                <a:latin typeface="Courier New" pitchFamily="49" charset="0"/>
              </a:rPr>
              <a:t>false</a:t>
            </a:r>
            <a:endParaRPr lang="sl-SI" sz="2000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sl-SI" sz="1700" dirty="0" smtClean="0">
              <a:latin typeface="Courier New" pitchFamily="49" charset="0"/>
            </a:endParaRPr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sl-SI" smtClean="0">
              <a:solidFill>
                <a:srgbClr val="898989"/>
              </a:solidFill>
            </a:endParaRP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449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Operacije</a:t>
            </a:r>
            <a:endParaRPr lang="en-GB" smtClean="0"/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Logične vrednosti lahko združujemo z operatorji</a:t>
            </a:r>
          </a:p>
          <a:p>
            <a:r>
              <a:rPr lang="sl-SI" smtClean="0">
                <a:latin typeface="Courier New" pitchFamily="49" charset="0"/>
              </a:rPr>
              <a:t>and </a:t>
            </a:r>
            <a:r>
              <a:rPr lang="sl-SI" smtClean="0"/>
              <a:t>	in</a:t>
            </a:r>
          </a:p>
          <a:p>
            <a:r>
              <a:rPr lang="sl-SI" smtClean="0">
                <a:latin typeface="Courier New" pitchFamily="49" charset="0"/>
              </a:rPr>
              <a:t>or	</a:t>
            </a:r>
            <a:r>
              <a:rPr lang="sl-SI" smtClean="0"/>
              <a:t> 	ali</a:t>
            </a:r>
          </a:p>
          <a:p>
            <a:r>
              <a:rPr lang="sl-SI" smtClean="0">
                <a:latin typeface="Courier New" pitchFamily="49" charset="0"/>
              </a:rPr>
              <a:t>not</a:t>
            </a:r>
            <a:r>
              <a:rPr lang="sl-SI" smtClean="0"/>
              <a:t>		ne</a:t>
            </a:r>
          </a:p>
          <a:p>
            <a:r>
              <a:rPr lang="sl-SI" smtClean="0">
                <a:latin typeface="Courier New" pitchFamily="49" charset="0"/>
              </a:rPr>
              <a:t>A and B</a:t>
            </a:r>
            <a:r>
              <a:rPr lang="sl-SI" smtClean="0"/>
              <a:t>: res, če sta res in A in B (sta oba </a:t>
            </a:r>
            <a:r>
              <a:rPr lang="sl-SI" smtClean="0">
                <a:latin typeface="Courier New" pitchFamily="49" charset="0"/>
              </a:rPr>
              <a:t>True</a:t>
            </a:r>
            <a:r>
              <a:rPr lang="sl-SI" smtClean="0"/>
              <a:t>)</a:t>
            </a:r>
          </a:p>
          <a:p>
            <a:r>
              <a:rPr lang="sl-SI" smtClean="0">
                <a:latin typeface="Courier New" pitchFamily="49" charset="0"/>
              </a:rPr>
              <a:t>A or B</a:t>
            </a:r>
            <a:r>
              <a:rPr lang="sl-SI" smtClean="0"/>
              <a:t>: res, če je vsaj eden res oziroma narobe le, če sta oba </a:t>
            </a:r>
            <a:r>
              <a:rPr lang="sl-SI" smtClean="0">
                <a:latin typeface="Courier New" pitchFamily="49" charset="0"/>
              </a:rPr>
              <a:t>False</a:t>
            </a:r>
          </a:p>
          <a:p>
            <a:r>
              <a:rPr lang="sl-SI" smtClean="0">
                <a:latin typeface="Courier New" pitchFamily="49" charset="0"/>
              </a:rPr>
              <a:t>not A</a:t>
            </a:r>
            <a:r>
              <a:rPr lang="sl-SI" smtClean="0"/>
              <a:t> : res (</a:t>
            </a:r>
            <a:r>
              <a:rPr lang="sl-SI" smtClean="0">
                <a:latin typeface="Courier New" pitchFamily="49" charset="0"/>
              </a:rPr>
              <a:t>True</a:t>
            </a:r>
            <a:r>
              <a:rPr lang="sl-SI" smtClean="0"/>
              <a:t>), če je A napačen (</a:t>
            </a:r>
            <a:r>
              <a:rPr lang="sl-SI" smtClean="0">
                <a:latin typeface="Courier New" pitchFamily="49" charset="0"/>
              </a:rPr>
              <a:t>False</a:t>
            </a:r>
            <a:r>
              <a:rPr lang="sl-SI" smtClean="0"/>
              <a:t>)</a:t>
            </a:r>
            <a:endParaRPr lang="en-GB" smtClean="0"/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48BFFACF-7AA6-439C-ABF5-C08CAC326B49}" type="slidenum">
              <a:rPr lang="sl-SI"/>
              <a:pPr>
                <a:defRPr/>
              </a:pPr>
              <a:t>11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Povzetek log. operacij</a:t>
            </a:r>
            <a:endParaRPr lang="en-GB" smtClean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sz="2000" smtClean="0"/>
              <a:t>Vrednosti </a:t>
            </a:r>
          </a:p>
          <a:p>
            <a:pPr lvl="1">
              <a:lnSpc>
                <a:spcPct val="80000"/>
              </a:lnSpc>
            </a:pPr>
            <a:r>
              <a:rPr lang="sl-SI" sz="1800" smtClean="0">
                <a:latin typeface="Courier New" pitchFamily="49" charset="0"/>
              </a:rPr>
              <a:t>T</a:t>
            </a:r>
            <a:r>
              <a:rPr lang="en-GB" sz="1800" smtClean="0">
                <a:latin typeface="Courier New" pitchFamily="49" charset="0"/>
              </a:rPr>
              <a:t>rue</a:t>
            </a:r>
            <a:r>
              <a:rPr lang="sl-SI" sz="1800" smtClean="0"/>
              <a:t>	</a:t>
            </a:r>
            <a:r>
              <a:rPr lang="en-GB" sz="1800" smtClean="0"/>
              <a:t>resnica</a:t>
            </a:r>
          </a:p>
          <a:p>
            <a:pPr lvl="1">
              <a:lnSpc>
                <a:spcPct val="80000"/>
              </a:lnSpc>
            </a:pPr>
            <a:r>
              <a:rPr lang="sl-SI" sz="1800" smtClean="0">
                <a:latin typeface="Courier New" pitchFamily="49" charset="0"/>
              </a:rPr>
              <a:t>F</a:t>
            </a:r>
            <a:r>
              <a:rPr lang="en-GB" sz="1800" smtClean="0">
                <a:latin typeface="Courier New" pitchFamily="49" charset="0"/>
              </a:rPr>
              <a:t>alse</a:t>
            </a:r>
            <a:r>
              <a:rPr lang="sl-SI" sz="1800" smtClean="0"/>
              <a:t>	</a:t>
            </a:r>
            <a:r>
              <a:rPr lang="en-GB" sz="1800" smtClean="0"/>
              <a:t>neresnica</a:t>
            </a:r>
          </a:p>
          <a:p>
            <a:pPr>
              <a:lnSpc>
                <a:spcPct val="80000"/>
              </a:lnSpc>
            </a:pPr>
            <a:r>
              <a:rPr lang="sl-SI" sz="2000" smtClean="0"/>
              <a:t>Operacije (</a:t>
            </a:r>
            <a:r>
              <a:rPr lang="sl-SI" sz="1700" smtClean="0">
                <a:latin typeface="Courier New" pitchFamily="49" charset="0"/>
              </a:rPr>
              <a:t>p</a:t>
            </a:r>
            <a:r>
              <a:rPr lang="sl-SI" sz="2000" smtClean="0"/>
              <a:t> in </a:t>
            </a:r>
            <a:r>
              <a:rPr lang="sl-SI" sz="1700" smtClean="0">
                <a:latin typeface="Courier New" pitchFamily="49" charset="0"/>
              </a:rPr>
              <a:t>q</a:t>
            </a:r>
            <a:r>
              <a:rPr lang="sl-SI" sz="2000" smtClean="0"/>
              <a:t> sta logični vrednost oz. izraza, ki vrneta logično vrednost)</a:t>
            </a:r>
            <a:endParaRPr lang="en-GB" sz="2000" smtClean="0"/>
          </a:p>
          <a:p>
            <a:pPr lvl="1">
              <a:lnSpc>
                <a:spcPct val="80000"/>
              </a:lnSpc>
            </a:pPr>
            <a:r>
              <a:rPr lang="en-GB" sz="1800" smtClean="0">
                <a:latin typeface="Courier New" pitchFamily="49" charset="0"/>
              </a:rPr>
              <a:t>p </a:t>
            </a:r>
            <a:r>
              <a:rPr lang="sl-SI" sz="1800" smtClean="0">
                <a:latin typeface="Courier New" pitchFamily="49" charset="0"/>
              </a:rPr>
              <a:t>and </a:t>
            </a:r>
            <a:r>
              <a:rPr lang="en-GB" sz="1800" smtClean="0">
                <a:latin typeface="Courier New" pitchFamily="49" charset="0"/>
              </a:rPr>
              <a:t>q</a:t>
            </a:r>
            <a:r>
              <a:rPr lang="sl-SI" sz="1800" smtClean="0"/>
              <a:t>		</a:t>
            </a:r>
            <a:r>
              <a:rPr lang="en-GB" sz="1800" smtClean="0"/>
              <a:t>p in q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latin typeface="Courier New" pitchFamily="49" charset="0"/>
              </a:rPr>
              <a:t>p </a:t>
            </a:r>
            <a:r>
              <a:rPr lang="sl-SI" sz="1800" smtClean="0">
                <a:latin typeface="Courier New" pitchFamily="49" charset="0"/>
              </a:rPr>
              <a:t>or</a:t>
            </a:r>
            <a:r>
              <a:rPr lang="en-GB" sz="1800" smtClean="0">
                <a:latin typeface="Courier New" pitchFamily="49" charset="0"/>
              </a:rPr>
              <a:t> q</a:t>
            </a:r>
            <a:r>
              <a:rPr lang="sl-SI" sz="1800" smtClean="0"/>
              <a:t>		</a:t>
            </a:r>
            <a:r>
              <a:rPr lang="en-GB" sz="1800" smtClean="0"/>
              <a:t>p ali q</a:t>
            </a:r>
          </a:p>
          <a:p>
            <a:pPr lvl="1">
              <a:lnSpc>
                <a:spcPct val="80000"/>
              </a:lnSpc>
            </a:pPr>
            <a:r>
              <a:rPr lang="sl-SI" sz="1800" smtClean="0">
                <a:latin typeface="Courier New" pitchFamily="49" charset="0"/>
              </a:rPr>
              <a:t>not </a:t>
            </a:r>
            <a:r>
              <a:rPr lang="en-GB" sz="1800" smtClean="0">
                <a:latin typeface="Courier New" pitchFamily="49" charset="0"/>
              </a:rPr>
              <a:t>p</a:t>
            </a:r>
            <a:r>
              <a:rPr lang="sl-SI" sz="1800" smtClean="0"/>
              <a:t>		</a:t>
            </a:r>
            <a:r>
              <a:rPr lang="en-GB" sz="1800" smtClean="0"/>
              <a:t>negacija p</a:t>
            </a:r>
          </a:p>
          <a:p>
            <a:pPr>
              <a:lnSpc>
                <a:spcPct val="80000"/>
              </a:lnSpc>
            </a:pPr>
            <a:r>
              <a:rPr lang="sl-SI" sz="2000" smtClean="0"/>
              <a:t>Logične vrednosti najpogosteje dobimo kot rezultat primerjav</a:t>
            </a:r>
            <a:endParaRPr lang="en-GB" sz="2000" smtClean="0"/>
          </a:p>
          <a:p>
            <a:pPr lvl="1">
              <a:lnSpc>
                <a:spcPct val="80000"/>
              </a:lnSpc>
            </a:pPr>
            <a:r>
              <a:rPr lang="en-GB" sz="1800" smtClean="0">
                <a:latin typeface="Courier New" pitchFamily="49" charset="0"/>
              </a:rPr>
              <a:t>izrazA</a:t>
            </a:r>
            <a:r>
              <a:rPr lang="sl-SI" sz="1800" smtClean="0">
                <a:latin typeface="Courier New" pitchFamily="49" charset="0"/>
              </a:rPr>
              <a:t> </a:t>
            </a:r>
            <a:r>
              <a:rPr lang="en-GB" sz="1800" smtClean="0">
                <a:latin typeface="Courier New" pitchFamily="49" charset="0"/>
              </a:rPr>
              <a:t>== izrazB</a:t>
            </a:r>
            <a:r>
              <a:rPr lang="sl-SI" sz="1800" smtClean="0">
                <a:latin typeface="Courier New" pitchFamily="49" charset="0"/>
              </a:rPr>
              <a:t>   </a:t>
            </a:r>
            <a:r>
              <a:rPr lang="en-GB" sz="1400" smtClean="0"/>
              <a:t>izrazA</a:t>
            </a:r>
            <a:r>
              <a:rPr lang="sl-SI" sz="1400" smtClean="0"/>
              <a:t> </a:t>
            </a:r>
            <a:r>
              <a:rPr lang="en-GB" sz="1400" smtClean="0"/>
              <a:t>je enak </a:t>
            </a:r>
            <a:r>
              <a:rPr lang="sl-SI" sz="1400" smtClean="0"/>
              <a:t>(ima isto vrednost) kot </a:t>
            </a:r>
            <a:r>
              <a:rPr lang="en-GB" sz="1400" smtClean="0"/>
              <a:t>izrazB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latin typeface="Courier New" pitchFamily="49" charset="0"/>
              </a:rPr>
              <a:t>izrazA</a:t>
            </a:r>
            <a:r>
              <a:rPr lang="sl-SI" sz="1800" smtClean="0">
                <a:latin typeface="Courier New" pitchFamily="49" charset="0"/>
              </a:rPr>
              <a:t> </a:t>
            </a:r>
            <a:r>
              <a:rPr lang="en-GB" sz="1800" smtClean="0">
                <a:latin typeface="Courier New" pitchFamily="49" charset="0"/>
              </a:rPr>
              <a:t>!= izrazB</a:t>
            </a:r>
            <a:r>
              <a:rPr lang="sl-SI" sz="1800" smtClean="0"/>
              <a:t>	      </a:t>
            </a:r>
            <a:r>
              <a:rPr lang="en-GB" sz="1400" smtClean="0"/>
              <a:t>izrazA</a:t>
            </a:r>
            <a:r>
              <a:rPr lang="sl-SI" sz="1400" smtClean="0"/>
              <a:t> </a:t>
            </a:r>
            <a:r>
              <a:rPr lang="en-GB" sz="1400" smtClean="0"/>
              <a:t>ni enak </a:t>
            </a:r>
            <a:r>
              <a:rPr lang="sl-SI" sz="1400" smtClean="0"/>
              <a:t>(nima iste vrednosti) kot </a:t>
            </a:r>
            <a:r>
              <a:rPr lang="en-GB" sz="1400" smtClean="0"/>
              <a:t>izrazB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latin typeface="Courier New" pitchFamily="49" charset="0"/>
              </a:rPr>
              <a:t>izrazA</a:t>
            </a:r>
            <a:r>
              <a:rPr lang="sl-SI" sz="1800" smtClean="0">
                <a:latin typeface="Courier New" pitchFamily="49" charset="0"/>
              </a:rPr>
              <a:t> </a:t>
            </a:r>
            <a:r>
              <a:rPr lang="en-GB" sz="1800" smtClean="0">
                <a:latin typeface="Courier New" pitchFamily="49" charset="0"/>
              </a:rPr>
              <a:t>&lt; izrazB</a:t>
            </a:r>
            <a:r>
              <a:rPr lang="sl-SI" sz="1800" smtClean="0"/>
              <a:t>	</a:t>
            </a:r>
            <a:r>
              <a:rPr lang="en-GB" sz="1800" smtClean="0"/>
              <a:t>izrazA</a:t>
            </a:r>
            <a:r>
              <a:rPr lang="sl-SI" sz="1800" smtClean="0"/>
              <a:t> </a:t>
            </a:r>
            <a:r>
              <a:rPr lang="en-GB" sz="1800" smtClean="0"/>
              <a:t>je manjši </a:t>
            </a:r>
            <a:r>
              <a:rPr lang="sl-SI" sz="1800" smtClean="0"/>
              <a:t>kot</a:t>
            </a:r>
            <a:r>
              <a:rPr lang="en-GB" sz="1800" smtClean="0"/>
              <a:t> izrazB</a:t>
            </a:r>
            <a:r>
              <a:rPr lang="sl-SI" sz="1800" smtClean="0"/>
              <a:t/>
            </a:r>
            <a:br>
              <a:rPr lang="sl-SI" sz="1800" smtClean="0"/>
            </a:br>
            <a:r>
              <a:rPr lang="sl-SI" sz="1800" smtClean="0"/>
              <a:t>				</a:t>
            </a:r>
            <a:r>
              <a:rPr lang="sl-SI" sz="1400" smtClean="0"/>
              <a:t>izrazA</a:t>
            </a:r>
            <a:r>
              <a:rPr lang="sl-SI" sz="1800" smtClean="0"/>
              <a:t> </a:t>
            </a:r>
            <a:r>
              <a:rPr lang="sl-SI" sz="1400" smtClean="0"/>
              <a:t>ima manjšo vrednost kot</a:t>
            </a:r>
            <a:r>
              <a:rPr lang="sl-SI" sz="1800" smtClean="0"/>
              <a:t> </a:t>
            </a:r>
            <a:r>
              <a:rPr lang="sl-SI" sz="1400" smtClean="0"/>
              <a:t>izrazB</a:t>
            </a:r>
            <a:endParaRPr lang="en-GB" sz="1400" smtClean="0"/>
          </a:p>
          <a:p>
            <a:pPr lvl="1">
              <a:lnSpc>
                <a:spcPct val="80000"/>
              </a:lnSpc>
            </a:pPr>
            <a:r>
              <a:rPr lang="en-GB" sz="1800" smtClean="0">
                <a:latin typeface="Courier New" pitchFamily="49" charset="0"/>
              </a:rPr>
              <a:t>izrazA</a:t>
            </a:r>
            <a:r>
              <a:rPr lang="sl-SI" sz="1800" smtClean="0">
                <a:latin typeface="Courier New" pitchFamily="49" charset="0"/>
              </a:rPr>
              <a:t> </a:t>
            </a:r>
            <a:r>
              <a:rPr lang="en-GB" sz="1800" smtClean="0">
                <a:latin typeface="Courier New" pitchFamily="49" charset="0"/>
              </a:rPr>
              <a:t>&lt;= izrazB</a:t>
            </a:r>
            <a:r>
              <a:rPr lang="sl-SI" sz="1800" smtClean="0"/>
              <a:t>	</a:t>
            </a:r>
            <a:r>
              <a:rPr lang="en-GB" sz="1800" smtClean="0"/>
              <a:t>izrazA je manjši ali enak </a:t>
            </a:r>
            <a:r>
              <a:rPr lang="sl-SI" sz="1800" smtClean="0"/>
              <a:t>kot </a:t>
            </a:r>
            <a:r>
              <a:rPr lang="en-GB" sz="1800" smtClean="0"/>
              <a:t>izrazB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latin typeface="Courier New" pitchFamily="49" charset="0"/>
              </a:rPr>
              <a:t>izrazA</a:t>
            </a:r>
            <a:r>
              <a:rPr lang="sl-SI" sz="1800" smtClean="0">
                <a:latin typeface="Courier New" pitchFamily="49" charset="0"/>
              </a:rPr>
              <a:t> </a:t>
            </a:r>
            <a:r>
              <a:rPr lang="en-GB" sz="1800" smtClean="0">
                <a:latin typeface="Courier New" pitchFamily="49" charset="0"/>
              </a:rPr>
              <a:t>&gt; izrazB</a:t>
            </a:r>
            <a:r>
              <a:rPr lang="sl-SI" sz="1800" smtClean="0"/>
              <a:t>	</a:t>
            </a:r>
            <a:r>
              <a:rPr lang="en-GB" sz="1800" smtClean="0"/>
              <a:t>izrazA je večji </a:t>
            </a:r>
            <a:r>
              <a:rPr lang="sl-SI" sz="1800" smtClean="0"/>
              <a:t>kot</a:t>
            </a:r>
            <a:r>
              <a:rPr lang="en-GB" sz="1800" smtClean="0"/>
              <a:t> izrazB</a:t>
            </a:r>
            <a:r>
              <a:rPr lang="sl-SI" sz="1800" smtClean="0"/>
              <a:t/>
            </a:r>
            <a:br>
              <a:rPr lang="sl-SI" sz="1800" smtClean="0"/>
            </a:br>
            <a:r>
              <a:rPr lang="sl-SI" sz="1800" smtClean="0"/>
              <a:t>				 </a:t>
            </a:r>
            <a:r>
              <a:rPr lang="sl-SI" sz="1400" smtClean="0"/>
              <a:t>izrazA</a:t>
            </a:r>
            <a:r>
              <a:rPr lang="sl-SI" sz="1800" smtClean="0"/>
              <a:t> </a:t>
            </a:r>
            <a:r>
              <a:rPr lang="sl-SI" sz="1400" smtClean="0"/>
              <a:t>ima večjo vrednost kot</a:t>
            </a:r>
            <a:r>
              <a:rPr lang="sl-SI" sz="1800" smtClean="0"/>
              <a:t> </a:t>
            </a:r>
            <a:r>
              <a:rPr lang="sl-SI" sz="1400" smtClean="0"/>
              <a:t>izrazB</a:t>
            </a:r>
            <a:endParaRPr lang="en-GB" sz="1800" smtClean="0"/>
          </a:p>
          <a:p>
            <a:pPr lvl="1">
              <a:lnSpc>
                <a:spcPct val="80000"/>
              </a:lnSpc>
            </a:pPr>
            <a:r>
              <a:rPr lang="en-GB" sz="1800" smtClean="0">
                <a:latin typeface="Courier New" pitchFamily="49" charset="0"/>
              </a:rPr>
              <a:t>izrazA</a:t>
            </a:r>
            <a:r>
              <a:rPr lang="sl-SI" sz="1800" smtClean="0">
                <a:latin typeface="Courier New" pitchFamily="49" charset="0"/>
              </a:rPr>
              <a:t> </a:t>
            </a:r>
            <a:r>
              <a:rPr lang="en-GB" sz="1800" smtClean="0">
                <a:latin typeface="Courier New" pitchFamily="49" charset="0"/>
              </a:rPr>
              <a:t>&gt;= izrazB</a:t>
            </a:r>
            <a:r>
              <a:rPr lang="sl-SI" sz="1800" smtClean="0"/>
              <a:t>	</a:t>
            </a:r>
            <a:r>
              <a:rPr lang="en-GB" sz="1800" smtClean="0"/>
              <a:t>izrazA je večji ali enak </a:t>
            </a:r>
            <a:r>
              <a:rPr lang="sl-SI" sz="1800" smtClean="0"/>
              <a:t>kot </a:t>
            </a:r>
            <a:r>
              <a:rPr lang="en-GB" sz="1800" smtClean="0"/>
              <a:t>izrazB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CB492A3C-EBAA-4536-86CA-5C2AA15E6D63}" type="slidenum">
              <a:rPr lang="sl-SI"/>
              <a:pPr>
                <a:defRPr/>
              </a:pPr>
              <a:t>12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Prestopno leto</a:t>
            </a:r>
            <a:endParaRPr lang="en-GB" smtClean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200" smtClean="0"/>
              <a:t>Napiši program, ki prebere leto (celo število) in pove, ali je prestopno.</a:t>
            </a:r>
            <a:endParaRPr lang="sl-SI" sz="2200" smtClean="0"/>
          </a:p>
          <a:p>
            <a:r>
              <a:rPr lang="en-GB" sz="2200" smtClean="0"/>
              <a:t>Leto je prestopno, če je deljivo s 4.</a:t>
            </a:r>
          </a:p>
          <a:p>
            <a:r>
              <a:rPr lang="en-GB" sz="2200" smtClean="0"/>
              <a:t>Izjema so leta deljiva s 100, ki niso prestopna.</a:t>
            </a:r>
          </a:p>
          <a:p>
            <a:r>
              <a:rPr lang="en-GB" sz="2200" smtClean="0"/>
              <a:t>Dvojna izjema so leta deljiva s 400, ki so prestopna.</a:t>
            </a:r>
          </a:p>
          <a:p>
            <a:endParaRPr lang="en-GB" sz="2200" smtClean="0"/>
          </a:p>
          <a:p>
            <a:r>
              <a:rPr lang="en-GB" sz="2200" smtClean="0"/>
              <a:t>Leto 1980 je prestopno, ker je deljivo s 4 in ni deljivo s 100. </a:t>
            </a:r>
          </a:p>
          <a:p>
            <a:r>
              <a:rPr lang="en-GB" sz="2200" smtClean="0"/>
              <a:t>Leto 1700 ni prestopno, ker je deljivo s 100. </a:t>
            </a:r>
          </a:p>
          <a:p>
            <a:r>
              <a:rPr lang="en-GB" sz="2200" smtClean="0"/>
              <a:t>Leto 2000 je prestopno, ker je deljivo s 400. </a:t>
            </a:r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A00770C-A2D5-4ACA-9D31-C0304C2CB46B}" type="slidenum">
              <a:rPr lang="sl-SI"/>
              <a:pPr>
                <a:defRPr/>
              </a:pPr>
              <a:t>13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Prestopno leto</a:t>
            </a:r>
            <a:endParaRPr lang="en-GB" smtClean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sz="2200" smtClean="0"/>
              <a:t>Pogoj, da je leto prestopno, je torej, da je</a:t>
            </a:r>
          </a:p>
          <a:p>
            <a:pPr lvl="1">
              <a:lnSpc>
                <a:spcPct val="90000"/>
              </a:lnSpc>
            </a:pPr>
            <a:r>
              <a:rPr lang="sl-SI" sz="2000" smtClean="0"/>
              <a:t>deljivo s 4 IN NI deljivo s 100           ALI</a:t>
            </a:r>
          </a:p>
          <a:p>
            <a:pPr lvl="1">
              <a:lnSpc>
                <a:spcPct val="90000"/>
              </a:lnSpc>
            </a:pPr>
            <a:r>
              <a:rPr lang="sl-SI" sz="2000" smtClean="0"/>
              <a:t>Je deljivo s 400</a:t>
            </a:r>
          </a:p>
          <a:p>
            <a:pPr>
              <a:lnSpc>
                <a:spcPct val="90000"/>
              </a:lnSpc>
            </a:pPr>
            <a:r>
              <a:rPr lang="sl-SI" sz="2200" smtClean="0"/>
              <a:t>Deljivo s 4</a:t>
            </a:r>
          </a:p>
          <a:p>
            <a:pPr lvl="1">
              <a:lnSpc>
                <a:spcPct val="90000"/>
              </a:lnSpc>
            </a:pPr>
            <a:r>
              <a:rPr lang="en-GB" sz="2000" smtClean="0">
                <a:latin typeface="Courier New" pitchFamily="49" charset="0"/>
              </a:rPr>
              <a:t>leto % 4 == 0</a:t>
            </a:r>
            <a:r>
              <a:rPr lang="sl-SI" sz="2000" smtClean="0">
                <a:latin typeface="Courier New" pitchFamily="49" charset="0"/>
              </a:rPr>
              <a:t>  // POZOR NA == !!!!</a:t>
            </a:r>
          </a:p>
          <a:p>
            <a:pPr>
              <a:lnSpc>
                <a:spcPct val="90000"/>
              </a:lnSpc>
            </a:pPr>
            <a:r>
              <a:rPr lang="sl-SI" sz="2200" smtClean="0"/>
              <a:t>NI deljivo s 100: </a:t>
            </a:r>
          </a:p>
          <a:p>
            <a:pPr lvl="1">
              <a:lnSpc>
                <a:spcPct val="90000"/>
              </a:lnSpc>
            </a:pPr>
            <a:r>
              <a:rPr lang="en-GB" sz="2000" smtClean="0">
                <a:latin typeface="Courier New" pitchFamily="49" charset="0"/>
              </a:rPr>
              <a:t>leto % 100 != 0</a:t>
            </a:r>
            <a:r>
              <a:rPr lang="sl-SI" sz="2000" smtClean="0">
                <a:latin typeface="Courier New" pitchFamily="49" charset="0"/>
              </a:rPr>
              <a:t> // ali (!(leto % 100 == 0))</a:t>
            </a:r>
          </a:p>
          <a:p>
            <a:pPr>
              <a:lnSpc>
                <a:spcPct val="90000"/>
              </a:lnSpc>
            </a:pPr>
            <a:r>
              <a:rPr lang="sl-SI" sz="2200" smtClean="0"/>
              <a:t>Deljivo s 400</a:t>
            </a:r>
          </a:p>
          <a:p>
            <a:pPr lvl="1">
              <a:lnSpc>
                <a:spcPct val="90000"/>
              </a:lnSpc>
            </a:pPr>
            <a:r>
              <a:rPr lang="sl-SI" sz="2000" smtClean="0">
                <a:latin typeface="Courier New" pitchFamily="49" charset="0"/>
              </a:rPr>
              <a:t>leto % 400 == 0</a:t>
            </a:r>
          </a:p>
          <a:p>
            <a:pPr>
              <a:lnSpc>
                <a:spcPct val="90000"/>
              </a:lnSpc>
            </a:pPr>
            <a:r>
              <a:rPr lang="sl-SI" sz="2200" smtClean="0"/>
              <a:t>Deljivo s 4 IN NI deljivo s 100</a:t>
            </a:r>
          </a:p>
          <a:p>
            <a:pPr lvl="1">
              <a:lnSpc>
                <a:spcPct val="90000"/>
              </a:lnSpc>
            </a:pPr>
            <a:r>
              <a:rPr lang="en-GB" sz="2000" smtClean="0">
                <a:latin typeface="Courier New" pitchFamily="49" charset="0"/>
              </a:rPr>
              <a:t>((leto % 4 == 0) </a:t>
            </a:r>
            <a:r>
              <a:rPr lang="sl-SI" sz="2000" smtClean="0">
                <a:latin typeface="Courier New" pitchFamily="49" charset="0"/>
              </a:rPr>
              <a:t>and</a:t>
            </a:r>
            <a:r>
              <a:rPr lang="en-GB" sz="2000" smtClean="0">
                <a:latin typeface="Courier New" pitchFamily="49" charset="0"/>
              </a:rPr>
              <a:t> (leto % 100 != 0))</a:t>
            </a:r>
            <a:endParaRPr lang="sl-SI" sz="2000" smtClean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sl-SI" sz="2200" smtClean="0"/>
              <a:t>Prestopno:</a:t>
            </a:r>
          </a:p>
          <a:p>
            <a:pPr lvl="1">
              <a:lnSpc>
                <a:spcPct val="90000"/>
              </a:lnSpc>
            </a:pPr>
            <a:r>
              <a:rPr lang="en-GB" sz="2000" smtClean="0">
                <a:latin typeface="Courier New" pitchFamily="49" charset="0"/>
              </a:rPr>
              <a:t>(((leto % 4 == 0) </a:t>
            </a:r>
            <a:r>
              <a:rPr lang="sl-SI" sz="2000" smtClean="0">
                <a:latin typeface="Courier New" pitchFamily="49" charset="0"/>
              </a:rPr>
              <a:t>and</a:t>
            </a:r>
            <a:r>
              <a:rPr lang="en-GB" sz="2000" smtClean="0">
                <a:latin typeface="Courier New" pitchFamily="49" charset="0"/>
              </a:rPr>
              <a:t> (leto % 100 != 0)) </a:t>
            </a:r>
            <a:r>
              <a:rPr lang="sl-SI" sz="2000" smtClean="0">
                <a:latin typeface="Courier New" pitchFamily="49" charset="0"/>
              </a:rPr>
              <a:t>or</a:t>
            </a:r>
            <a:r>
              <a:rPr lang="en-GB" sz="2000" smtClean="0">
                <a:latin typeface="Courier New" pitchFamily="49" charset="0"/>
              </a:rPr>
              <a:t> (leto % 400 == 0))</a:t>
            </a:r>
            <a:endParaRPr lang="sl-SI" sz="2000" smtClean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endParaRPr lang="en-GB" sz="2000" smtClean="0">
              <a:latin typeface="Courier New" pitchFamily="49" charset="0"/>
            </a:endParaRPr>
          </a:p>
        </p:txBody>
      </p:sp>
      <p:sp>
        <p:nvSpPr>
          <p:cNvPr id="2662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08E322D-5E91-4D62-9BF3-F4BBFD30D4FE}" type="slidenum">
              <a:rPr lang="sl-SI"/>
              <a:pPr>
                <a:defRPr/>
              </a:pPr>
              <a:t>14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7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7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7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7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7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7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Prestopno leto - funkcija</a:t>
            </a:r>
            <a:endParaRPr lang="en-GB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447800"/>
            <a:ext cx="8643937" cy="4572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400" smtClean="0">
                <a:latin typeface="Courier New" pitchFamily="49" charset="0"/>
              </a:rPr>
              <a:t> </a:t>
            </a:r>
            <a:r>
              <a:rPr lang="sl-SI" sz="1400" smtClean="0">
                <a:latin typeface="Courier New" pitchFamily="49" charset="0"/>
              </a:rPr>
              <a:t>def jePrestopno(leto):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    ''' ugotovi, če je leto n prestopno '''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    prestopno = (((leto % 4 == 0) and (leto % 100 != 0)) or (leto % 400 == 0))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    return prestopno</a:t>
            </a:r>
            <a:endParaRPr lang="en-GB" sz="140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140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140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2400" smtClean="0"/>
              <a:t>Opisna testna datoteka: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140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# Ali je vnešeno leto prestopno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140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import Prestopno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beri = input('Vnesi leto: ')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leto = int(beri)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140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if Prestopno.jePrestopno(leto)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    print('Leto ' + str(leto) + ' je prestopno ')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else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400" smtClean="0">
                <a:latin typeface="Courier New" pitchFamily="49" charset="0"/>
              </a:rPr>
              <a:t>    print('Leto ' + str(leto) + ' ni prestopno ')</a:t>
            </a:r>
            <a:endParaRPr lang="en-GB" sz="1400" smtClean="0">
              <a:latin typeface="Courier New" pitchFamily="49" charset="0"/>
            </a:endParaRPr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C632387A-CB9E-42CA-807E-D66240B31F84}" type="slidenum">
              <a:rPr lang="sl-SI"/>
              <a:pPr>
                <a:defRPr/>
              </a:pPr>
              <a:t>15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"Gnezdeni" pogojni stavki</a:t>
            </a:r>
            <a:endParaRPr lang="en-GB" smtClean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sz="2200" smtClean="0"/>
              <a:t>Znotraj pogojnega stavka je lahko poljuben stavek – tudi pogojni stavek!</a:t>
            </a:r>
          </a:p>
          <a:p>
            <a:pPr>
              <a:lnSpc>
                <a:spcPct val="90000"/>
              </a:lnSpc>
            </a:pPr>
            <a:r>
              <a:rPr lang="sl-SI" sz="2200" smtClean="0"/>
              <a:t>Vnesimo znesek v kg, dag in gramih. Kg in dag naj bosta celi števili,  g pa decimalno število</a:t>
            </a:r>
          </a:p>
          <a:p>
            <a:pPr>
              <a:lnSpc>
                <a:spcPct val="90000"/>
              </a:lnSpc>
            </a:pPr>
            <a:r>
              <a:rPr lang="sl-SI" sz="2200" smtClean="0"/>
              <a:t>Denimo da g zaokrožimo ( </a:t>
            </a:r>
            <a:r>
              <a:rPr lang="sl-SI" sz="2200" smtClean="0">
                <a:latin typeface="Courier New" pitchFamily="49" charset="0"/>
                <a:cs typeface="Courier New" pitchFamily="49" charset="0"/>
              </a:rPr>
              <a:t>g = round(g) </a:t>
            </a:r>
            <a:r>
              <a:rPr lang="sl-SI" sz="2200" smtClean="0"/>
              <a:t>)</a:t>
            </a:r>
          </a:p>
          <a:p>
            <a:pPr>
              <a:lnSpc>
                <a:spcPct val="90000"/>
              </a:lnSpc>
            </a:pPr>
            <a:r>
              <a:rPr lang="sl-SI" sz="2200" smtClean="0"/>
              <a:t>Sedaj moramo ustrezno popraviti, saj smo lahko dobili 10g!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200" smtClean="0"/>
              <a:t> </a:t>
            </a:r>
            <a:r>
              <a:rPr lang="en-GB" sz="2200" smtClean="0">
                <a:latin typeface="Courier New" pitchFamily="49" charset="0"/>
              </a:rPr>
              <a:t>if g == 10</a:t>
            </a:r>
            <a:r>
              <a:rPr lang="sl-SI" sz="2200" smtClean="0">
                <a:latin typeface="Courier New" pitchFamily="49" charset="0"/>
              </a:rPr>
              <a:t> :</a:t>
            </a:r>
            <a:endParaRPr lang="en-GB" sz="220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200" smtClean="0">
                <a:latin typeface="Courier New" pitchFamily="49" charset="0"/>
              </a:rPr>
              <a:t>	 g = 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200" smtClean="0">
                <a:latin typeface="Courier New" pitchFamily="49" charset="0"/>
              </a:rPr>
              <a:t>	 dag = dag + 1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200" smtClean="0">
                <a:latin typeface="Courier New" pitchFamily="49" charset="0"/>
              </a:rPr>
              <a:t>	 if dag ==</a:t>
            </a:r>
            <a:r>
              <a:rPr lang="sl-SI" sz="2200" smtClean="0">
                <a:latin typeface="Courier New" pitchFamily="49" charset="0"/>
              </a:rPr>
              <a:t> </a:t>
            </a:r>
            <a:r>
              <a:rPr lang="en-GB" sz="2200" smtClean="0">
                <a:latin typeface="Courier New" pitchFamily="49" charset="0"/>
              </a:rPr>
              <a:t>100</a:t>
            </a:r>
            <a:r>
              <a:rPr lang="sl-SI" sz="2200" smtClean="0">
                <a:latin typeface="Courier New" pitchFamily="49" charset="0"/>
              </a:rPr>
              <a:t> :</a:t>
            </a:r>
            <a:endParaRPr lang="en-GB" sz="220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200" smtClean="0">
                <a:latin typeface="Courier New" pitchFamily="49" charset="0"/>
              </a:rPr>
              <a:t>	   dag = 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200" smtClean="0">
                <a:latin typeface="Courier New" pitchFamily="49" charset="0"/>
              </a:rPr>
              <a:t>	   kg = </a:t>
            </a:r>
            <a:r>
              <a:rPr lang="sl-SI" sz="2200" smtClean="0">
                <a:latin typeface="Courier New" pitchFamily="49" charset="0"/>
              </a:rPr>
              <a:t>k</a:t>
            </a:r>
            <a:r>
              <a:rPr lang="en-GB" sz="2200" smtClean="0">
                <a:latin typeface="Courier New" pitchFamily="49" charset="0"/>
              </a:rPr>
              <a:t>g + 1</a:t>
            </a:r>
            <a:endParaRPr lang="sl-SI" sz="220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20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200" smtClean="0">
              <a:latin typeface="Courier New" pitchFamily="49" charset="0"/>
            </a:endParaRP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2C51B367-49BB-4AC6-AD32-6C2F305ECB16}" type="slidenum">
              <a:rPr lang="sl-SI"/>
              <a:pPr>
                <a:defRPr/>
              </a:pPr>
              <a:t>16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9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9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Primerjaj števili po velikosti</a:t>
            </a:r>
            <a:endParaRPr lang="en-GB" smtClean="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447800"/>
            <a:ext cx="3749675" cy="4572000"/>
          </a:xfrm>
        </p:spPr>
        <p:txBody>
          <a:bodyPr/>
          <a:lstStyle/>
          <a:p>
            <a:r>
              <a:rPr lang="sl-SI" sz="2200" smtClean="0"/>
              <a:t>Izpiši v kakšnem "odnosu" sta si števili</a:t>
            </a:r>
          </a:p>
          <a:p>
            <a:pPr lvl="1"/>
            <a:r>
              <a:rPr lang="sl-SI" sz="2000" smtClean="0"/>
              <a:t>Manjše</a:t>
            </a:r>
          </a:p>
          <a:p>
            <a:pPr lvl="1"/>
            <a:r>
              <a:rPr lang="sl-SI" sz="2000" smtClean="0"/>
              <a:t>Večje</a:t>
            </a:r>
          </a:p>
          <a:p>
            <a:pPr lvl="1"/>
            <a:r>
              <a:rPr lang="sl-SI" sz="2000" smtClean="0"/>
              <a:t>Enako</a:t>
            </a:r>
          </a:p>
          <a:p>
            <a:r>
              <a:rPr lang="sl-SI" sz="2200" smtClean="0">
                <a:latin typeface="Courier New" pitchFamily="49" charset="0"/>
              </a:rPr>
              <a:t>st1 &lt; st2</a:t>
            </a:r>
          </a:p>
          <a:p>
            <a:pPr lvl="1"/>
            <a:r>
              <a:rPr lang="sl-SI" sz="2000" smtClean="0"/>
              <a:t>DA: vemo odgovor</a:t>
            </a:r>
          </a:p>
          <a:p>
            <a:pPr lvl="1"/>
            <a:r>
              <a:rPr lang="sl-SI" sz="2000" smtClean="0"/>
              <a:t>NE: dve možnosti!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933950" y="1447800"/>
            <a:ext cx="3749675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</a:t>
            </a:r>
            <a:r>
              <a:rPr lang="sl-SI" sz="2000" dirty="0" err="1" smtClean="0">
                <a:latin typeface="Courier New" pitchFamily="49" charset="0"/>
              </a:rPr>
              <a:t>if</a:t>
            </a:r>
            <a:r>
              <a:rPr lang="sl-SI" sz="2000" dirty="0" smtClean="0">
                <a:latin typeface="Courier New" pitchFamily="49" charset="0"/>
              </a:rPr>
              <a:t> st1 &lt; st2 :</a:t>
            </a:r>
            <a:br>
              <a:rPr lang="sl-SI" sz="2000" dirty="0" smtClean="0">
                <a:latin typeface="Courier New" pitchFamily="49" charset="0"/>
              </a:rPr>
            </a:br>
            <a:r>
              <a:rPr lang="sl-SI" sz="2000" dirty="0" smtClean="0">
                <a:latin typeface="Courier New" pitchFamily="49" charset="0"/>
              </a:rPr>
              <a:t>   odg = "manjše"</a:t>
            </a:r>
          </a:p>
          <a:p>
            <a:pPr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</a:t>
            </a:r>
            <a:r>
              <a:rPr lang="sl-SI" sz="2000" dirty="0" err="1" smtClean="0">
                <a:latin typeface="Courier New" pitchFamily="49" charset="0"/>
              </a:rPr>
              <a:t>else</a:t>
            </a:r>
            <a:r>
              <a:rPr lang="sl-SI" sz="2000" dirty="0" smtClean="0">
                <a:latin typeface="Courier New" pitchFamily="49" charset="0"/>
              </a:rPr>
              <a:t> :</a:t>
            </a:r>
          </a:p>
          <a:p>
            <a:pPr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   </a:t>
            </a:r>
            <a:r>
              <a:rPr lang="sl-SI" sz="2000" dirty="0" err="1" smtClean="0">
                <a:latin typeface="Courier New" pitchFamily="49" charset="0"/>
              </a:rPr>
              <a:t>if</a:t>
            </a:r>
            <a:r>
              <a:rPr lang="sl-SI" sz="2000" dirty="0" smtClean="0">
                <a:latin typeface="Courier New" pitchFamily="49" charset="0"/>
              </a:rPr>
              <a:t> st1 == st2 :</a:t>
            </a:r>
            <a:br>
              <a:rPr lang="sl-SI" sz="2000" dirty="0" smtClean="0">
                <a:latin typeface="Courier New" pitchFamily="49" charset="0"/>
              </a:rPr>
            </a:br>
            <a:r>
              <a:rPr lang="sl-SI" sz="2000" dirty="0" smtClean="0">
                <a:latin typeface="Courier New" pitchFamily="49" charset="0"/>
              </a:rPr>
              <a:t>      odg = "enako"</a:t>
            </a:r>
            <a:br>
              <a:rPr lang="sl-SI" sz="2000" dirty="0" smtClean="0">
                <a:latin typeface="Courier New" pitchFamily="49" charset="0"/>
              </a:rPr>
            </a:br>
            <a:r>
              <a:rPr lang="sl-SI" sz="2000" dirty="0" smtClean="0">
                <a:latin typeface="Courier New" pitchFamily="49" charset="0"/>
              </a:rPr>
              <a:t>   </a:t>
            </a:r>
            <a:r>
              <a:rPr lang="sl-SI" sz="2000" dirty="0" err="1" smtClean="0">
                <a:latin typeface="Courier New" pitchFamily="49" charset="0"/>
              </a:rPr>
              <a:t>else</a:t>
            </a:r>
            <a:r>
              <a:rPr lang="sl-SI" sz="2000" dirty="0" smtClean="0">
                <a:latin typeface="Courier New" pitchFamily="49" charset="0"/>
              </a:rPr>
              <a:t> :</a:t>
            </a:r>
            <a:br>
              <a:rPr lang="sl-SI" sz="2000" dirty="0" smtClean="0">
                <a:latin typeface="Courier New" pitchFamily="49" charset="0"/>
              </a:rPr>
            </a:br>
            <a:r>
              <a:rPr lang="sl-SI" sz="2000" dirty="0" smtClean="0">
                <a:latin typeface="Courier New" pitchFamily="49" charset="0"/>
              </a:rPr>
              <a:t>      odg = "večje"</a:t>
            </a:r>
            <a:br>
              <a:rPr lang="sl-SI" sz="2000" dirty="0" smtClean="0">
                <a:latin typeface="Courier New" pitchFamily="49" charset="0"/>
              </a:rPr>
            </a:br>
            <a:r>
              <a:rPr lang="sl-SI" sz="2000" dirty="0" smtClean="0">
                <a:latin typeface="Courier New" pitchFamily="49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</a:t>
            </a:r>
            <a:endParaRPr lang="en-GB" sz="2000" dirty="0" smtClean="0">
              <a:latin typeface="Courier New" pitchFamily="49" charset="0"/>
            </a:endParaRPr>
          </a:p>
          <a:p>
            <a:endParaRPr lang="en-GB" sz="2200" dirty="0" smtClean="0"/>
          </a:p>
        </p:txBody>
      </p:sp>
      <p:sp>
        <p:nvSpPr>
          <p:cNvPr id="30724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30725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750BB448-B1CB-49BB-87A8-0098A844B28A}" type="slidenum">
              <a:rPr lang="sl-SI"/>
              <a:pPr>
                <a:defRPr/>
              </a:pPr>
              <a:t>17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0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0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0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0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0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0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0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0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 bldLvl="3" autoUpdateAnimBg="0"/>
      <p:bldP spid="200708" grpId="0" build="p" bldLvl="3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if – elif - else</a:t>
            </a:r>
            <a:endParaRPr lang="en-US" smtClean="0"/>
          </a:p>
        </p:txBody>
      </p:sp>
      <p:sp>
        <p:nvSpPr>
          <p:cNvPr id="3174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Take kombinacije običajno raje pišemo</a:t>
            </a:r>
          </a:p>
          <a:p>
            <a:pPr>
              <a:buFont typeface="Wingdings" pitchFamily="2" charset="2"/>
              <a:buNone/>
            </a:pPr>
            <a:r>
              <a:rPr lang="sl-SI" sz="2800" dirty="0" err="1" smtClean="0">
                <a:latin typeface="Courier New" pitchFamily="49" charset="0"/>
              </a:rPr>
              <a:t>if</a:t>
            </a:r>
            <a:r>
              <a:rPr lang="sl-SI" sz="2800" dirty="0" smtClean="0">
                <a:latin typeface="Courier New" pitchFamily="49" charset="0"/>
              </a:rPr>
              <a:t> st1 &lt; st2 :</a:t>
            </a:r>
            <a:br>
              <a:rPr lang="sl-SI" sz="2800" dirty="0" smtClean="0">
                <a:latin typeface="Courier New" pitchFamily="49" charset="0"/>
              </a:rPr>
            </a:br>
            <a:r>
              <a:rPr lang="sl-SI" sz="2800" dirty="0" smtClean="0">
                <a:latin typeface="Courier New" pitchFamily="49" charset="0"/>
              </a:rPr>
              <a:t>  odg = "manjše"</a:t>
            </a:r>
          </a:p>
          <a:p>
            <a:pPr>
              <a:buFont typeface="Wingdings" pitchFamily="2" charset="2"/>
              <a:buNone/>
            </a:pPr>
            <a:r>
              <a:rPr lang="sl-SI" sz="2800" dirty="0" err="1" smtClean="0">
                <a:latin typeface="Courier New" pitchFamily="49" charset="0"/>
              </a:rPr>
              <a:t>elif</a:t>
            </a:r>
            <a:r>
              <a:rPr lang="sl-SI" sz="2800" dirty="0" smtClean="0">
                <a:latin typeface="Courier New" pitchFamily="49" charset="0"/>
              </a:rPr>
              <a:t> st1 == st2 :</a:t>
            </a:r>
            <a:br>
              <a:rPr lang="sl-SI" sz="2800" dirty="0" smtClean="0">
                <a:latin typeface="Courier New" pitchFamily="49" charset="0"/>
              </a:rPr>
            </a:br>
            <a:r>
              <a:rPr lang="sl-SI" sz="2800" dirty="0" smtClean="0">
                <a:latin typeface="Courier New" pitchFamily="49" charset="0"/>
              </a:rPr>
              <a:t>  odg = "enako"</a:t>
            </a:r>
          </a:p>
          <a:p>
            <a:pPr>
              <a:buFont typeface="Wingdings" pitchFamily="2" charset="2"/>
              <a:buNone/>
            </a:pPr>
            <a:r>
              <a:rPr lang="sl-SI" sz="2800" dirty="0" err="1" smtClean="0">
                <a:latin typeface="Courier New" pitchFamily="49" charset="0"/>
              </a:rPr>
              <a:t>else</a:t>
            </a:r>
            <a:r>
              <a:rPr lang="sl-SI" sz="2800" dirty="0" smtClean="0">
                <a:latin typeface="Courier New" pitchFamily="49" charset="0"/>
              </a:rPr>
              <a:t> :</a:t>
            </a:r>
            <a:br>
              <a:rPr lang="sl-SI" sz="2800" dirty="0" smtClean="0">
                <a:latin typeface="Courier New" pitchFamily="49" charset="0"/>
              </a:rPr>
            </a:br>
            <a:r>
              <a:rPr lang="sl-SI" sz="2800" dirty="0" smtClean="0">
                <a:latin typeface="Courier New" pitchFamily="49" charset="0"/>
              </a:rPr>
              <a:t>  odg = "večje"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Kaj naredi del programa?</a:t>
            </a:r>
            <a:endParaRPr lang="en-GB" smtClean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428750"/>
            <a:ext cx="8001000" cy="5040313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t</a:t>
            </a:r>
            <a:r>
              <a:rPr lang="en-GB" sz="2000" dirty="0" err="1" smtClean="0">
                <a:latin typeface="Courier New" pitchFamily="49" charset="0"/>
              </a:rPr>
              <a:t>očke</a:t>
            </a:r>
            <a:r>
              <a:rPr lang="en-GB" sz="2000" dirty="0" smtClean="0">
                <a:latin typeface="Courier New" pitchFamily="49" charset="0"/>
              </a:rPr>
              <a:t> = </a:t>
            </a:r>
            <a:r>
              <a:rPr lang="sl-SI" sz="2000" dirty="0" err="1" smtClean="0">
                <a:latin typeface="Courier New" pitchFamily="49" charset="0"/>
              </a:rPr>
              <a:t>input</a:t>
            </a:r>
            <a:r>
              <a:rPr lang="en-GB" sz="2000" dirty="0" smtClean="0">
                <a:latin typeface="Courier New" pitchFamily="49" charset="0"/>
              </a:rPr>
              <a:t>("</a:t>
            </a:r>
            <a:r>
              <a:rPr lang="en-GB" sz="2000" dirty="0" err="1" smtClean="0">
                <a:latin typeface="Courier New" pitchFamily="49" charset="0"/>
              </a:rPr>
              <a:t>Število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</a:rPr>
              <a:t>točk</a:t>
            </a:r>
            <a:r>
              <a:rPr lang="en-GB" sz="2000" dirty="0" smtClean="0">
                <a:latin typeface="Courier New" pitchFamily="49" charset="0"/>
              </a:rPr>
              <a:t>: ")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dirty="0" err="1" smtClean="0">
                <a:latin typeface="Courier New" pitchFamily="49" charset="0"/>
              </a:rPr>
              <a:t>st</a:t>
            </a:r>
            <a:r>
              <a:rPr lang="sl-SI" sz="2000" dirty="0" smtClean="0">
                <a:latin typeface="Courier New" pitchFamily="49" charset="0"/>
              </a:rPr>
              <a:t>T</a:t>
            </a:r>
            <a:r>
              <a:rPr lang="en-GB" sz="2000" dirty="0" smtClean="0">
                <a:latin typeface="Courier New" pitchFamily="49" charset="0"/>
              </a:rPr>
              <a:t>o</a:t>
            </a:r>
            <a:r>
              <a:rPr lang="sl-SI" sz="2000" dirty="0" smtClean="0">
                <a:latin typeface="Courier New" pitchFamily="49" charset="0"/>
              </a:rPr>
              <a:t>č</a:t>
            </a:r>
            <a:r>
              <a:rPr lang="en-GB" sz="2000" dirty="0" smtClean="0">
                <a:latin typeface="Courier New" pitchFamily="49" charset="0"/>
              </a:rPr>
              <a:t>k = </a:t>
            </a:r>
            <a:r>
              <a:rPr lang="sl-SI" sz="2000" dirty="0" err="1" smtClean="0">
                <a:latin typeface="Courier New" pitchFamily="49" charset="0"/>
              </a:rPr>
              <a:t>int</a:t>
            </a:r>
            <a:r>
              <a:rPr lang="en-GB" sz="2000" dirty="0" smtClean="0">
                <a:latin typeface="Courier New" pitchFamily="49" charset="0"/>
              </a:rPr>
              <a:t>(</a:t>
            </a:r>
            <a:r>
              <a:rPr lang="en-GB" sz="2000" dirty="0" err="1" smtClean="0">
                <a:latin typeface="Courier New" pitchFamily="49" charset="0"/>
              </a:rPr>
              <a:t>točke</a:t>
            </a:r>
            <a:r>
              <a:rPr lang="en-GB" sz="2000" dirty="0" smtClean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dirty="0" smtClean="0">
                <a:latin typeface="Courier New" pitchFamily="49" charset="0"/>
              </a:rPr>
              <a:t>if </a:t>
            </a:r>
            <a:r>
              <a:rPr lang="en-GB" sz="2000" dirty="0" err="1" smtClean="0">
                <a:latin typeface="Courier New" pitchFamily="49" charset="0"/>
              </a:rPr>
              <a:t>stTočk</a:t>
            </a:r>
            <a:r>
              <a:rPr lang="en-GB" sz="2000" dirty="0" smtClean="0">
                <a:latin typeface="Courier New" pitchFamily="49" charset="0"/>
              </a:rPr>
              <a:t> &gt;= 75 </a:t>
            </a:r>
            <a:r>
              <a:rPr lang="sl-SI" sz="2000" dirty="0" smtClean="0">
                <a:latin typeface="Courier New" pitchFamily="49" charset="0"/>
              </a:rPr>
              <a:t>:</a:t>
            </a:r>
            <a:r>
              <a:rPr lang="en-GB" sz="2000" dirty="0" smtClean="0">
                <a:latin typeface="Courier New" pitchFamily="49" charset="0"/>
              </a:rPr>
              <a:t>   </a:t>
            </a:r>
            <a:endParaRPr lang="sl-SI" sz="20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</a:t>
            </a:r>
            <a:r>
              <a:rPr lang="en-GB" sz="2000" dirty="0" smtClean="0">
                <a:latin typeface="Courier New" pitchFamily="49" charset="0"/>
              </a:rPr>
              <a:t>if </a:t>
            </a:r>
            <a:r>
              <a:rPr lang="en-GB" sz="2000" dirty="0" err="1" smtClean="0">
                <a:latin typeface="Courier New" pitchFamily="49" charset="0"/>
              </a:rPr>
              <a:t>stTočk</a:t>
            </a:r>
            <a:r>
              <a:rPr lang="en-GB" sz="2000" dirty="0" smtClean="0">
                <a:latin typeface="Courier New" pitchFamily="49" charset="0"/>
              </a:rPr>
              <a:t> &lt; 90</a:t>
            </a:r>
            <a:r>
              <a:rPr lang="sl-SI" sz="2000" dirty="0" smtClean="0">
                <a:latin typeface="Courier New" pitchFamily="49" charset="0"/>
              </a:rPr>
              <a:t> :</a:t>
            </a:r>
            <a:r>
              <a:rPr lang="en-GB" sz="2000" dirty="0" smtClean="0">
                <a:latin typeface="Courier New" pitchFamily="49" charset="0"/>
              </a:rPr>
              <a:t>  </a:t>
            </a:r>
            <a:endParaRPr lang="sl-SI" sz="20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   </a:t>
            </a:r>
            <a:r>
              <a:rPr lang="en-GB" sz="2000" dirty="0" err="1" smtClean="0">
                <a:latin typeface="Courier New" pitchFamily="49" charset="0"/>
              </a:rPr>
              <a:t>ocena</a:t>
            </a:r>
            <a:r>
              <a:rPr lang="en-GB" sz="2000" dirty="0" smtClean="0">
                <a:latin typeface="Courier New" pitchFamily="49" charset="0"/>
              </a:rPr>
              <a:t> = "</a:t>
            </a:r>
            <a:r>
              <a:rPr lang="en-GB" sz="2000" dirty="0" err="1" smtClean="0">
                <a:latin typeface="Courier New" pitchFamily="49" charset="0"/>
              </a:rPr>
              <a:t>prav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</a:rPr>
              <a:t>dobro</a:t>
            </a:r>
            <a:r>
              <a:rPr lang="en-GB" sz="2000" dirty="0" smtClean="0">
                <a:latin typeface="Courier New" pitchFamily="49" charset="0"/>
              </a:rPr>
              <a:t>"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</a:t>
            </a:r>
            <a:r>
              <a:rPr lang="en-GB" sz="2000" dirty="0" smtClean="0">
                <a:latin typeface="Courier New" pitchFamily="49" charset="0"/>
              </a:rPr>
              <a:t> else </a:t>
            </a:r>
            <a:r>
              <a:rPr lang="sl-SI" sz="2000" dirty="0" smtClean="0">
                <a:latin typeface="Courier New" pitchFamily="49" charset="0"/>
              </a:rPr>
              <a:t>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   </a:t>
            </a:r>
            <a:r>
              <a:rPr lang="en-GB" sz="2000" dirty="0" err="1" smtClean="0">
                <a:latin typeface="Courier New" pitchFamily="49" charset="0"/>
              </a:rPr>
              <a:t>ocena</a:t>
            </a:r>
            <a:r>
              <a:rPr lang="en-GB" sz="2000" dirty="0" smtClean="0">
                <a:latin typeface="Courier New" pitchFamily="49" charset="0"/>
              </a:rPr>
              <a:t> = "</a:t>
            </a:r>
            <a:r>
              <a:rPr lang="en-GB" sz="2000" dirty="0" err="1" smtClean="0">
                <a:latin typeface="Courier New" pitchFamily="49" charset="0"/>
              </a:rPr>
              <a:t>odlično</a:t>
            </a:r>
            <a:r>
              <a:rPr lang="en-GB" sz="2000" dirty="0" smtClean="0">
                <a:latin typeface="Courier New" pitchFamily="49" charset="0"/>
              </a:rPr>
              <a:t>"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e</a:t>
            </a:r>
            <a:r>
              <a:rPr lang="en-GB" sz="2000" dirty="0" err="1" smtClean="0">
                <a:latin typeface="Courier New" pitchFamily="49" charset="0"/>
              </a:rPr>
              <a:t>lse</a:t>
            </a:r>
            <a:r>
              <a:rPr lang="sl-SI" sz="2000" dirty="0" smtClean="0">
                <a:latin typeface="Courier New" pitchFamily="49" charset="0"/>
              </a:rPr>
              <a:t> 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</a:t>
            </a:r>
            <a:r>
              <a:rPr lang="en-GB" sz="2000" dirty="0" smtClean="0">
                <a:latin typeface="Courier New" pitchFamily="49" charset="0"/>
              </a:rPr>
              <a:t>if </a:t>
            </a:r>
            <a:r>
              <a:rPr lang="en-GB" sz="2000" dirty="0" err="1" smtClean="0">
                <a:latin typeface="Courier New" pitchFamily="49" charset="0"/>
              </a:rPr>
              <a:t>stTočk</a:t>
            </a:r>
            <a:r>
              <a:rPr lang="en-GB" sz="2000" dirty="0" smtClean="0">
                <a:latin typeface="Courier New" pitchFamily="49" charset="0"/>
              </a:rPr>
              <a:t> &gt;= 60</a:t>
            </a:r>
            <a:r>
              <a:rPr lang="sl-SI" sz="2000" dirty="0" smtClean="0">
                <a:latin typeface="Courier New" pitchFamily="49" charset="0"/>
              </a:rPr>
              <a:t> :</a:t>
            </a:r>
            <a:endParaRPr lang="en-GB" sz="20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dirty="0" smtClean="0">
                <a:latin typeface="Courier New" pitchFamily="49" charset="0"/>
              </a:rPr>
              <a:t>    </a:t>
            </a:r>
            <a:r>
              <a:rPr lang="sl-SI" sz="2000" dirty="0" smtClean="0">
                <a:latin typeface="Courier New" pitchFamily="49" charset="0"/>
              </a:rPr>
              <a:t> 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</a:rPr>
              <a:t>ocena</a:t>
            </a:r>
            <a:r>
              <a:rPr lang="en-GB" sz="2000" dirty="0" smtClean="0">
                <a:latin typeface="Courier New" pitchFamily="49" charset="0"/>
              </a:rPr>
              <a:t> = "</a:t>
            </a:r>
            <a:r>
              <a:rPr lang="en-GB" sz="2000" dirty="0" err="1" smtClean="0">
                <a:latin typeface="Courier New" pitchFamily="49" charset="0"/>
              </a:rPr>
              <a:t>dobro</a:t>
            </a:r>
            <a:r>
              <a:rPr lang="en-GB" sz="2000" dirty="0" smtClean="0">
                <a:latin typeface="Courier New" pitchFamily="49" charset="0"/>
              </a:rPr>
              <a:t>"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dirty="0" smtClean="0">
                <a:latin typeface="Courier New" pitchFamily="49" charset="0"/>
              </a:rPr>
              <a:t>  else </a:t>
            </a:r>
            <a:r>
              <a:rPr lang="sl-SI" sz="2000" dirty="0" smtClean="0">
                <a:latin typeface="Courier New" pitchFamily="49" charset="0"/>
              </a:rPr>
              <a:t>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    </a:t>
            </a:r>
            <a:r>
              <a:rPr lang="en-GB" sz="2000" dirty="0" smtClean="0">
                <a:latin typeface="Courier New" pitchFamily="49" charset="0"/>
              </a:rPr>
              <a:t>if </a:t>
            </a:r>
            <a:r>
              <a:rPr lang="en-GB" sz="2000" dirty="0" err="1" smtClean="0">
                <a:latin typeface="Courier New" pitchFamily="49" charset="0"/>
              </a:rPr>
              <a:t>stTočk</a:t>
            </a:r>
            <a:r>
              <a:rPr lang="en-GB" sz="2000" dirty="0" smtClean="0">
                <a:latin typeface="Courier New" pitchFamily="49" charset="0"/>
              </a:rPr>
              <a:t> &lt; 40</a:t>
            </a:r>
            <a:r>
              <a:rPr lang="sl-SI" sz="2000" dirty="0" smtClean="0">
                <a:latin typeface="Courier New" pitchFamily="49" charset="0"/>
              </a:rPr>
              <a:t> 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       </a:t>
            </a:r>
            <a:r>
              <a:rPr lang="en-GB" sz="2000" dirty="0" err="1" smtClean="0">
                <a:latin typeface="Courier New" pitchFamily="49" charset="0"/>
              </a:rPr>
              <a:t>ocena</a:t>
            </a:r>
            <a:r>
              <a:rPr lang="en-GB" sz="2000" dirty="0" smtClean="0">
                <a:latin typeface="Courier New" pitchFamily="49" charset="0"/>
              </a:rPr>
              <a:t> = "</a:t>
            </a:r>
            <a:r>
              <a:rPr lang="en-GB" sz="2000" dirty="0" err="1" smtClean="0">
                <a:latin typeface="Courier New" pitchFamily="49" charset="0"/>
              </a:rPr>
              <a:t>nezadostno</a:t>
            </a:r>
            <a:r>
              <a:rPr lang="en-GB" sz="2000" dirty="0" smtClean="0">
                <a:latin typeface="Courier New" pitchFamily="49" charset="0"/>
              </a:rPr>
              <a:t>"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dirty="0" smtClean="0">
                <a:latin typeface="Courier New" pitchFamily="49" charset="0"/>
              </a:rPr>
              <a:t>      else </a:t>
            </a:r>
            <a:r>
              <a:rPr lang="sl-SI" sz="2000" dirty="0" smtClean="0">
                <a:latin typeface="Courier New" pitchFamily="49" charset="0"/>
              </a:rPr>
              <a:t>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dirty="0" smtClean="0">
                <a:latin typeface="Courier New" pitchFamily="49" charset="0"/>
              </a:rPr>
              <a:t>         </a:t>
            </a:r>
            <a:r>
              <a:rPr lang="en-GB" sz="2000" dirty="0" err="1" smtClean="0">
                <a:latin typeface="Courier New" pitchFamily="49" charset="0"/>
              </a:rPr>
              <a:t>ocena</a:t>
            </a:r>
            <a:r>
              <a:rPr lang="en-GB" sz="2000" dirty="0" smtClean="0">
                <a:latin typeface="Courier New" pitchFamily="49" charset="0"/>
              </a:rPr>
              <a:t> = "</a:t>
            </a:r>
            <a:r>
              <a:rPr lang="en-GB" sz="2000" dirty="0" err="1" smtClean="0">
                <a:latin typeface="Courier New" pitchFamily="49" charset="0"/>
              </a:rPr>
              <a:t>zadostno</a:t>
            </a:r>
            <a:r>
              <a:rPr lang="en-GB" sz="2000" dirty="0" smtClean="0">
                <a:latin typeface="Courier New" pitchFamily="49" charset="0"/>
              </a:rPr>
              <a:t>"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dirty="0" err="1" smtClean="0">
                <a:latin typeface="Courier New" pitchFamily="49" charset="0"/>
              </a:rPr>
              <a:t>odg</a:t>
            </a:r>
            <a:r>
              <a:rPr lang="en-GB" sz="2000" dirty="0" smtClean="0">
                <a:latin typeface="Courier New" pitchFamily="49" charset="0"/>
              </a:rPr>
              <a:t> = "</a:t>
            </a:r>
            <a:r>
              <a:rPr lang="en-GB" sz="2000" dirty="0" err="1" smtClean="0">
                <a:latin typeface="Courier New" pitchFamily="49" charset="0"/>
              </a:rPr>
              <a:t>Za</a:t>
            </a:r>
            <a:r>
              <a:rPr lang="en-GB" sz="2000" dirty="0" smtClean="0">
                <a:latin typeface="Courier New" pitchFamily="49" charset="0"/>
              </a:rPr>
              <a:t> " + </a:t>
            </a:r>
            <a:r>
              <a:rPr lang="en-GB" sz="2000" dirty="0" err="1" smtClean="0">
                <a:latin typeface="Courier New" pitchFamily="49" charset="0"/>
              </a:rPr>
              <a:t>točke</a:t>
            </a:r>
            <a:r>
              <a:rPr lang="en-GB" sz="2000" dirty="0" smtClean="0">
                <a:latin typeface="Courier New" pitchFamily="49" charset="0"/>
              </a:rPr>
              <a:t> + " </a:t>
            </a:r>
            <a:r>
              <a:rPr lang="en-GB" sz="2000" dirty="0" err="1" smtClean="0">
                <a:latin typeface="Courier New" pitchFamily="49" charset="0"/>
              </a:rPr>
              <a:t>točk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</a:rPr>
              <a:t>dobiš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</a:rPr>
              <a:t>oceno</a:t>
            </a:r>
            <a:r>
              <a:rPr lang="en-GB" sz="2000" dirty="0" smtClean="0">
                <a:latin typeface="Courier New" pitchFamily="49" charset="0"/>
              </a:rPr>
              <a:t> " + </a:t>
            </a:r>
            <a:r>
              <a:rPr lang="en-GB" sz="2000" dirty="0" err="1" smtClean="0">
                <a:latin typeface="Courier New" pitchFamily="49" charset="0"/>
              </a:rPr>
              <a:t>ocena</a:t>
            </a:r>
            <a:endParaRPr lang="en-GB" sz="20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GB" sz="20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GB" sz="2000" dirty="0" smtClean="0">
              <a:latin typeface="Courier New" pitchFamily="49" charset="0"/>
            </a:endParaRPr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4993EFD1-DC08-4E5E-8D39-9CB62D335ABD}" type="slidenum">
              <a:rPr lang="sl-SI"/>
              <a:pPr>
                <a:defRPr/>
              </a:pPr>
              <a:t>19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Pogoji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Vsi akcije doslej izvajale zaporedoma, zagotovo vse</a:t>
            </a:r>
          </a:p>
          <a:p>
            <a:r>
              <a:rPr lang="sl-SI" dirty="0" smtClean="0"/>
              <a:t>Odločitev</a:t>
            </a:r>
          </a:p>
          <a:p>
            <a:pPr lvl="1"/>
            <a:r>
              <a:rPr lang="sl-SI" dirty="0" smtClean="0"/>
              <a:t>Če to, potem naredimo eno</a:t>
            </a:r>
          </a:p>
          <a:p>
            <a:pPr lvl="1"/>
            <a:r>
              <a:rPr lang="sl-SI" dirty="0" smtClean="0"/>
              <a:t>Če drugače, naredimo drugo</a:t>
            </a:r>
          </a:p>
          <a:p>
            <a:r>
              <a:rPr lang="sl-SI" dirty="0" smtClean="0"/>
              <a:t>Denimo</a:t>
            </a:r>
            <a:r>
              <a:rPr lang="sl-SI" dirty="0" smtClean="0"/>
              <a:t>:</a:t>
            </a:r>
          </a:p>
          <a:p>
            <a:pPr lvl="1"/>
            <a:r>
              <a:rPr lang="sl-SI" dirty="0" smtClean="0"/>
              <a:t>Zadnjič smo napisali program, ki obrne dvomestno število</a:t>
            </a:r>
          </a:p>
          <a:p>
            <a:pPr lvl="1"/>
            <a:r>
              <a:rPr lang="sl-SI" dirty="0" smtClean="0"/>
              <a:t>Če uporabnik ne vnese dvomestnega števila, bi ga radi "po prstih"</a:t>
            </a:r>
          </a:p>
          <a:p>
            <a:pPr lvl="1"/>
            <a:r>
              <a:rPr lang="sl-SI" dirty="0" smtClean="0"/>
              <a:t>Če pa - naredili tisto, kar smo</a:t>
            </a:r>
            <a:endParaRPr lang="sl-SI" dirty="0" smtClean="0"/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2AEF7AC-94D8-4087-8B5F-98691559CE9E}" type="slidenum">
              <a:rPr lang="sl-SI"/>
              <a:pPr>
                <a:defRPr/>
              </a:pPr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00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14313"/>
            <a:ext cx="7772400" cy="1143000"/>
          </a:xfrm>
        </p:spPr>
        <p:txBody>
          <a:bodyPr/>
          <a:lstStyle/>
          <a:p>
            <a:r>
              <a:rPr lang="sl-SI" smtClean="0"/>
              <a:t>Seveda raje</a:t>
            </a:r>
            <a:endParaRPr lang="en-GB" smtClean="0"/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428750"/>
            <a:ext cx="8001000" cy="5040313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smtClean="0">
                <a:latin typeface="Courier New" pitchFamily="49" charset="0"/>
              </a:rPr>
              <a:t>t</a:t>
            </a:r>
            <a:r>
              <a:rPr lang="en-GB" sz="2000" smtClean="0">
                <a:latin typeface="Courier New" pitchFamily="49" charset="0"/>
              </a:rPr>
              <a:t>očke = </a:t>
            </a:r>
            <a:r>
              <a:rPr lang="sl-SI" sz="2000" smtClean="0">
                <a:latin typeface="Courier New" pitchFamily="49" charset="0"/>
              </a:rPr>
              <a:t>input</a:t>
            </a:r>
            <a:r>
              <a:rPr lang="en-GB" sz="2000" smtClean="0">
                <a:latin typeface="Courier New" pitchFamily="49" charset="0"/>
              </a:rPr>
              <a:t>("Število točk: ")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st</a:t>
            </a:r>
            <a:r>
              <a:rPr lang="sl-SI" sz="2000" smtClean="0">
                <a:latin typeface="Courier New" pitchFamily="49" charset="0"/>
              </a:rPr>
              <a:t>T</a:t>
            </a:r>
            <a:r>
              <a:rPr lang="en-GB" sz="2000" smtClean="0">
                <a:latin typeface="Courier New" pitchFamily="49" charset="0"/>
              </a:rPr>
              <a:t>o</a:t>
            </a:r>
            <a:r>
              <a:rPr lang="sl-SI" sz="2000" smtClean="0">
                <a:latin typeface="Courier New" pitchFamily="49" charset="0"/>
              </a:rPr>
              <a:t>č</a:t>
            </a:r>
            <a:r>
              <a:rPr lang="en-GB" sz="2000" smtClean="0">
                <a:latin typeface="Courier New" pitchFamily="49" charset="0"/>
              </a:rPr>
              <a:t>k = </a:t>
            </a:r>
            <a:r>
              <a:rPr lang="sl-SI" sz="2000" smtClean="0">
                <a:latin typeface="Courier New" pitchFamily="49" charset="0"/>
              </a:rPr>
              <a:t>int</a:t>
            </a:r>
            <a:r>
              <a:rPr lang="en-GB" sz="2000" smtClean="0">
                <a:latin typeface="Courier New" pitchFamily="49" charset="0"/>
              </a:rPr>
              <a:t>(točke)</a:t>
            </a:r>
            <a:endParaRPr lang="sl-SI" sz="200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sl-SI" sz="200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smtClean="0">
                <a:latin typeface="Courier New" pitchFamily="49" charset="0"/>
              </a:rPr>
              <a:t>i</a:t>
            </a:r>
            <a:r>
              <a:rPr lang="en-GB" sz="2000" smtClean="0">
                <a:latin typeface="Courier New" pitchFamily="49" charset="0"/>
              </a:rPr>
              <a:t>f stTočk &gt;= </a:t>
            </a:r>
            <a:r>
              <a:rPr lang="sl-SI" sz="2000" smtClean="0">
                <a:latin typeface="Courier New" pitchFamily="49" charset="0"/>
              </a:rPr>
              <a:t>90</a:t>
            </a:r>
            <a:r>
              <a:rPr lang="en-GB" sz="2000" smtClean="0">
                <a:latin typeface="Courier New" pitchFamily="49" charset="0"/>
              </a:rPr>
              <a:t> </a:t>
            </a:r>
            <a:r>
              <a:rPr lang="sl-SI" sz="2000" smtClean="0">
                <a:latin typeface="Courier New" pitchFamily="49" charset="0"/>
              </a:rPr>
              <a:t>:</a:t>
            </a:r>
            <a:r>
              <a:rPr lang="en-GB" sz="2000" smtClean="0">
                <a:latin typeface="Courier New" pitchFamily="49" charset="0"/>
              </a:rPr>
              <a:t>   </a:t>
            </a:r>
            <a:endParaRPr lang="sl-SI" sz="200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smtClean="0">
                <a:latin typeface="Courier New" pitchFamily="49" charset="0"/>
              </a:rPr>
              <a:t>   </a:t>
            </a:r>
            <a:r>
              <a:rPr lang="en-GB" sz="2000" smtClean="0">
                <a:latin typeface="Courier New" pitchFamily="49" charset="0"/>
              </a:rPr>
              <a:t>ocena = "odlično"</a:t>
            </a:r>
            <a:r>
              <a:rPr lang="sl-SI" sz="2000" smtClean="0">
                <a:latin typeface="Courier New" pitchFamily="49" charset="0"/>
              </a:rPr>
              <a:t>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smtClean="0">
                <a:latin typeface="Courier New" pitchFamily="49" charset="0"/>
              </a:rPr>
              <a:t>el</a:t>
            </a:r>
            <a:r>
              <a:rPr lang="en-GB" sz="2000" smtClean="0">
                <a:latin typeface="Courier New" pitchFamily="49" charset="0"/>
              </a:rPr>
              <a:t>if stTočk </a:t>
            </a:r>
            <a:r>
              <a:rPr lang="sl-SI" sz="2000" smtClean="0">
                <a:latin typeface="Courier New" pitchFamily="49" charset="0"/>
              </a:rPr>
              <a:t>&gt;=</a:t>
            </a:r>
            <a:r>
              <a:rPr lang="en-GB" sz="2000" smtClean="0">
                <a:latin typeface="Courier New" pitchFamily="49" charset="0"/>
              </a:rPr>
              <a:t> </a:t>
            </a:r>
            <a:r>
              <a:rPr lang="sl-SI" sz="2000" smtClean="0">
                <a:latin typeface="Courier New" pitchFamily="49" charset="0"/>
              </a:rPr>
              <a:t>75 :</a:t>
            </a:r>
            <a:r>
              <a:rPr lang="en-GB" sz="2000" smtClean="0">
                <a:latin typeface="Courier New" pitchFamily="49" charset="0"/>
              </a:rPr>
              <a:t>  </a:t>
            </a:r>
            <a:endParaRPr lang="sl-SI" sz="200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smtClean="0">
                <a:latin typeface="Courier New" pitchFamily="49" charset="0"/>
              </a:rPr>
              <a:t>   </a:t>
            </a:r>
            <a:r>
              <a:rPr lang="en-GB" sz="2000" smtClean="0">
                <a:latin typeface="Courier New" pitchFamily="49" charset="0"/>
              </a:rPr>
              <a:t>ocena = "prav dobro"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smtClean="0">
                <a:latin typeface="Courier New" pitchFamily="49" charset="0"/>
              </a:rPr>
              <a:t>e</a:t>
            </a:r>
            <a:r>
              <a:rPr lang="en-GB" sz="2000" smtClean="0">
                <a:latin typeface="Courier New" pitchFamily="49" charset="0"/>
              </a:rPr>
              <a:t>l</a:t>
            </a:r>
            <a:r>
              <a:rPr lang="sl-SI" sz="2000" smtClean="0">
                <a:latin typeface="Courier New" pitchFamily="49" charset="0"/>
              </a:rPr>
              <a:t>i</a:t>
            </a:r>
            <a:r>
              <a:rPr lang="en-GB" sz="2000" smtClean="0">
                <a:latin typeface="Courier New" pitchFamily="49" charset="0"/>
              </a:rPr>
              <a:t>f stTočk &gt;= 60</a:t>
            </a:r>
            <a:r>
              <a:rPr lang="sl-SI" sz="2000" smtClean="0">
                <a:latin typeface="Courier New" pitchFamily="49" charset="0"/>
              </a:rPr>
              <a:t> :</a:t>
            </a:r>
            <a:endParaRPr lang="en-GB" sz="200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  </a:t>
            </a:r>
            <a:r>
              <a:rPr lang="sl-SI" sz="2000" smtClean="0">
                <a:latin typeface="Courier New" pitchFamily="49" charset="0"/>
              </a:rPr>
              <a:t> </a:t>
            </a:r>
            <a:r>
              <a:rPr lang="en-GB" sz="2000" smtClean="0">
                <a:latin typeface="Courier New" pitchFamily="49" charset="0"/>
              </a:rPr>
              <a:t>ocena = "dobro"</a:t>
            </a:r>
            <a:endParaRPr lang="sl-SI" sz="200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el</a:t>
            </a:r>
            <a:r>
              <a:rPr lang="sl-SI" sz="2000" smtClean="0">
                <a:latin typeface="Courier New" pitchFamily="49" charset="0"/>
              </a:rPr>
              <a:t>i</a:t>
            </a:r>
            <a:r>
              <a:rPr lang="en-GB" sz="2000" smtClean="0">
                <a:latin typeface="Courier New" pitchFamily="49" charset="0"/>
              </a:rPr>
              <a:t>f stTočk </a:t>
            </a:r>
            <a:r>
              <a:rPr lang="sl-SI" sz="2000" smtClean="0">
                <a:latin typeface="Courier New" pitchFamily="49" charset="0"/>
              </a:rPr>
              <a:t>&gt;=</a:t>
            </a:r>
            <a:r>
              <a:rPr lang="en-GB" sz="2000" smtClean="0">
                <a:latin typeface="Courier New" pitchFamily="49" charset="0"/>
              </a:rPr>
              <a:t> 40)</a:t>
            </a:r>
            <a:r>
              <a:rPr lang="sl-SI" sz="2000" smtClean="0">
                <a:latin typeface="Courier New" pitchFamily="49" charset="0"/>
              </a:rPr>
              <a:t> 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smtClean="0">
                <a:latin typeface="Courier New" pitchFamily="49" charset="0"/>
              </a:rPr>
              <a:t>   </a:t>
            </a:r>
            <a:r>
              <a:rPr lang="en-GB" sz="2000" smtClean="0">
                <a:latin typeface="Courier New" pitchFamily="49" charset="0"/>
              </a:rPr>
              <a:t>ocena = "zadostno"</a:t>
            </a:r>
            <a:r>
              <a:rPr lang="sl-SI" sz="2000" smtClean="0">
                <a:latin typeface="Courier New" pitchFamily="49" charset="0"/>
              </a:rPr>
              <a:t>    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else </a:t>
            </a:r>
            <a:r>
              <a:rPr lang="sl-SI" sz="2000" smtClean="0">
                <a:latin typeface="Courier New" pitchFamily="49" charset="0"/>
              </a:rPr>
              <a:t>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sl-SI" sz="2000" smtClean="0">
                <a:latin typeface="Courier New" pitchFamily="49" charset="0"/>
              </a:rPr>
              <a:t>   </a:t>
            </a:r>
            <a:r>
              <a:rPr lang="en-GB" sz="2000" smtClean="0">
                <a:latin typeface="Courier New" pitchFamily="49" charset="0"/>
              </a:rPr>
              <a:t>ocena = "nezadostno"</a:t>
            </a:r>
            <a:endParaRPr lang="sl-SI" sz="200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GB" sz="200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odg = "Za " + točke + " točk dobiš oceno " + ocena</a:t>
            </a:r>
          </a:p>
          <a:p>
            <a:pPr>
              <a:spcBef>
                <a:spcPct val="0"/>
              </a:spcBef>
            </a:pPr>
            <a:endParaRPr lang="en-GB" sz="2000" smtClean="0"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GB" sz="2000" smtClean="0">
              <a:latin typeface="Courier New" pitchFamily="49" charset="0"/>
            </a:endParaRPr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BB9D6037-4CF3-404D-A250-30C25E07C0DC}" type="slidenum">
              <a:rPr lang="sl-SI"/>
              <a:pPr>
                <a:defRPr/>
              </a:pPr>
              <a:t>20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smtClean="0"/>
              <a:t>Ali je naključno število med 0 in 1000 dvomestno?</a:t>
            </a:r>
            <a:endParaRPr lang="en-US" sz="3600" smtClean="0"/>
          </a:p>
        </p:txBody>
      </p:sp>
      <p:sp>
        <p:nvSpPr>
          <p:cNvPr id="34818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195388"/>
          </a:xfrm>
        </p:spPr>
        <p:txBody>
          <a:bodyPr/>
          <a:lstStyle/>
          <a:p>
            <a:r>
              <a:rPr lang="sl-SI" smtClean="0"/>
              <a:t>Zanima nas, če je "izžrebano" število dvomestno</a:t>
            </a:r>
          </a:p>
          <a:p>
            <a:r>
              <a:rPr lang="sl-SI" smtClean="0"/>
              <a:t>Torej ali je med 10 in 99?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7188" y="3000375"/>
            <a:ext cx="82867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# Ali je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izžrebano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število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med 1 in 1000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dvomestno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import random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izžrebano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random.ran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dint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1, 1000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print('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Izžrebali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smo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'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izžrebano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print('To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število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', end='')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10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izžrebano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99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print(' je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dvomestno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.')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else 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print('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dvomestno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.')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27584" y="4941168"/>
            <a:ext cx="3357562" cy="28575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214688" y="4643438"/>
            <a:ext cx="1285875" cy="28575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Pogojni stavek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341438"/>
            <a:ext cx="4433888" cy="5040312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Char char="•"/>
            </a:pPr>
            <a:endParaRPr lang="sl-SI" sz="240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FontTx/>
              <a:buChar char="•"/>
            </a:pPr>
            <a:r>
              <a:rPr lang="en-GB" sz="2400" smtClean="0">
                <a:latin typeface="Courier New" pitchFamily="49" charset="0"/>
              </a:rPr>
              <a:t>if </a:t>
            </a:r>
            <a:r>
              <a:rPr lang="sl-SI" sz="2400" i="1" u="sng" smtClean="0">
                <a:latin typeface="Courier New" pitchFamily="49" charset="0"/>
              </a:rPr>
              <a:t>pogoj :</a:t>
            </a:r>
            <a:r>
              <a:rPr lang="sl-SI" sz="2400" smtClean="0">
                <a:latin typeface="Courier New" pitchFamily="49" charset="0"/>
              </a:rPr>
              <a:t> </a:t>
            </a:r>
            <a:br>
              <a:rPr lang="sl-SI" sz="2400" smtClean="0">
                <a:latin typeface="Courier New" pitchFamily="49" charset="0"/>
              </a:rPr>
            </a:br>
            <a:r>
              <a:rPr lang="sl-SI" sz="2400" smtClean="0">
                <a:latin typeface="Courier New" pitchFamily="49" charset="0"/>
              </a:rPr>
              <a:t>  </a:t>
            </a:r>
            <a:r>
              <a:rPr lang="sl-SI" sz="2400" i="1" smtClean="0">
                <a:latin typeface="Courier New" pitchFamily="49" charset="0"/>
              </a:rPr>
              <a:t>A </a:t>
            </a:r>
            <a:br>
              <a:rPr lang="sl-SI" sz="2400" i="1" smtClean="0">
                <a:latin typeface="Courier New" pitchFamily="49" charset="0"/>
              </a:rPr>
            </a:br>
            <a:r>
              <a:rPr lang="sl-SI" sz="2400" smtClean="0">
                <a:latin typeface="Courier New" pitchFamily="49" charset="0"/>
              </a:rPr>
              <a:t>else : </a:t>
            </a:r>
            <a:br>
              <a:rPr lang="sl-SI" sz="2400" smtClean="0">
                <a:latin typeface="Courier New" pitchFamily="49" charset="0"/>
              </a:rPr>
            </a:br>
            <a:r>
              <a:rPr lang="sl-SI" sz="2400" smtClean="0">
                <a:latin typeface="Courier New" pitchFamily="49" charset="0"/>
              </a:rPr>
              <a:t>  B </a:t>
            </a:r>
            <a:br>
              <a:rPr lang="sl-SI" sz="2400" smtClean="0">
                <a:latin typeface="Courier New" pitchFamily="49" charset="0"/>
              </a:rPr>
            </a:br>
            <a:endParaRPr lang="sl-SI" sz="240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FontTx/>
              <a:buChar char="•"/>
            </a:pPr>
            <a:endParaRPr lang="en-GB" sz="2400" i="1" baseline="-2500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FontTx/>
              <a:buChar char="•"/>
            </a:pPr>
            <a:endParaRPr lang="en-US" sz="2400" smtClean="0"/>
          </a:p>
        </p:txBody>
      </p:sp>
      <p:sp>
        <p:nvSpPr>
          <p:cNvPr id="3584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86288" y="1341438"/>
            <a:ext cx="4557712" cy="5040312"/>
          </a:xfrm>
        </p:spPr>
        <p:txBody>
          <a:bodyPr/>
          <a:lstStyle/>
          <a:p>
            <a:pPr>
              <a:buFontTx/>
              <a:buChar char="•"/>
            </a:pPr>
            <a:r>
              <a:rPr lang="en-GB" sz="2800" dirty="0" smtClean="0">
                <a:latin typeface="Courier New" pitchFamily="49" charset="0"/>
              </a:rPr>
              <a:t>if </a:t>
            </a:r>
            <a:r>
              <a:rPr lang="sl-SI" sz="2800" i="1" u="sng" dirty="0" smtClean="0">
                <a:latin typeface="Courier New" pitchFamily="49" charset="0"/>
              </a:rPr>
              <a:t>pogoj</a:t>
            </a:r>
            <a:r>
              <a:rPr lang="sl-SI" sz="2800" dirty="0" smtClean="0">
                <a:latin typeface="Courier New" pitchFamily="49" charset="0"/>
              </a:rPr>
              <a:t>: </a:t>
            </a:r>
            <a:br>
              <a:rPr lang="sl-SI" sz="2800" dirty="0" smtClean="0">
                <a:latin typeface="Courier New" pitchFamily="49" charset="0"/>
              </a:rPr>
            </a:br>
            <a:r>
              <a:rPr lang="sl-SI" sz="2800" dirty="0" smtClean="0">
                <a:latin typeface="Courier New" pitchFamily="49" charset="0"/>
              </a:rPr>
              <a:t>  </a:t>
            </a:r>
            <a:r>
              <a:rPr lang="sl-SI" sz="2800" i="1" dirty="0" smtClean="0">
                <a:latin typeface="Courier New" pitchFamily="49" charset="0"/>
              </a:rPr>
              <a:t>A </a:t>
            </a:r>
            <a:br>
              <a:rPr lang="sl-SI" sz="2800" i="1" dirty="0" smtClean="0">
                <a:latin typeface="Courier New" pitchFamily="49" charset="0"/>
              </a:rPr>
            </a:br>
            <a:endParaRPr lang="sl-SI" sz="2800" dirty="0" smtClean="0">
              <a:latin typeface="Courier New" pitchFamily="49" charset="0"/>
            </a:endParaRPr>
          </a:p>
          <a:p>
            <a:endParaRPr lang="en-US" sz="2200" dirty="0" smtClean="0"/>
          </a:p>
        </p:txBody>
      </p:sp>
      <p:sp>
        <p:nvSpPr>
          <p:cNvPr id="35844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35845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337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A0B6340-8920-4E6C-AECA-BDEE24A47940}" type="slidenum">
              <a:rPr lang="sl-SI"/>
              <a:pPr>
                <a:defRPr/>
              </a:pPr>
              <a:t>22</a:t>
            </a:fld>
            <a:endParaRPr lang="sl-SI"/>
          </a:p>
        </p:txBody>
      </p:sp>
      <p:pic>
        <p:nvPicPr>
          <p:cNvPr id="35847" name="Picture 5" descr="if_then_e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997200"/>
            <a:ext cx="1712912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8" name="Picture 6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852738"/>
            <a:ext cx="1695450" cy="263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Pogojni stavek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341438"/>
            <a:ext cx="4433888" cy="5040312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Char char="•"/>
            </a:pPr>
            <a:r>
              <a:rPr lang="en-GB" sz="1800" smtClean="0">
                <a:latin typeface="Courier New" pitchFamily="49" charset="0"/>
              </a:rPr>
              <a:t>if </a:t>
            </a:r>
            <a:r>
              <a:rPr lang="sl-SI" sz="1800" i="1" u="sng" smtClean="0">
                <a:latin typeface="Courier New" pitchFamily="49" charset="0"/>
              </a:rPr>
              <a:t>pogoj</a:t>
            </a:r>
            <a:r>
              <a:rPr lang="sl-SI" sz="1800" smtClean="0">
                <a:latin typeface="Courier New" pitchFamily="49" charset="0"/>
              </a:rPr>
              <a:t> :</a:t>
            </a:r>
            <a:br>
              <a:rPr lang="sl-SI" sz="1800" smtClean="0">
                <a:latin typeface="Courier New" pitchFamily="49" charset="0"/>
              </a:rPr>
            </a:br>
            <a:r>
              <a:rPr lang="sl-SI" sz="1800" smtClean="0">
                <a:latin typeface="Courier New" pitchFamily="49" charset="0"/>
              </a:rPr>
              <a:t>  </a:t>
            </a:r>
            <a:r>
              <a:rPr lang="en-GB" sz="1800" i="1" smtClean="0">
                <a:latin typeface="Courier New" pitchFamily="49" charset="0"/>
              </a:rPr>
              <a:t>stavek</a:t>
            </a:r>
            <a:r>
              <a:rPr lang="sl-SI" sz="1800" i="1" baseline="-25000" smtClean="0">
                <a:latin typeface="Courier New" pitchFamily="49" charset="0"/>
              </a:rPr>
              <a:t>1a</a:t>
            </a:r>
            <a:r>
              <a:rPr lang="sl-SI" sz="1800" smtClean="0">
                <a:latin typeface="Courier New" pitchFamily="49" charset="0"/>
              </a:rPr>
              <a:t/>
            </a:r>
            <a:br>
              <a:rPr lang="sl-SI" sz="1800" smtClean="0">
                <a:latin typeface="Courier New" pitchFamily="49" charset="0"/>
              </a:rPr>
            </a:br>
            <a:r>
              <a:rPr lang="sl-SI" sz="1800" smtClean="0">
                <a:latin typeface="Courier New" pitchFamily="49" charset="0"/>
              </a:rPr>
              <a:t>    </a:t>
            </a:r>
            <a:r>
              <a:rPr lang="sl-SI" sz="1800" i="1" smtClean="0">
                <a:latin typeface="Courier New" pitchFamily="49" charset="0"/>
              </a:rPr>
              <a:t>...</a:t>
            </a:r>
            <a:br>
              <a:rPr lang="sl-SI" sz="1800" i="1" smtClean="0">
                <a:latin typeface="Courier New" pitchFamily="49" charset="0"/>
              </a:rPr>
            </a:br>
            <a:r>
              <a:rPr lang="sl-SI" sz="1800" i="1" smtClean="0">
                <a:latin typeface="Courier New" pitchFamily="49" charset="0"/>
              </a:rPr>
              <a:t>  Stavek</a:t>
            </a:r>
            <a:r>
              <a:rPr lang="sl-SI" sz="1800" i="1" baseline="-25000" smtClean="0">
                <a:latin typeface="Courier New" pitchFamily="49" charset="0"/>
              </a:rPr>
              <a:t>na</a:t>
            </a:r>
            <a:r>
              <a:rPr lang="sl-SI" sz="1800" i="1" smtClean="0">
                <a:latin typeface="Courier New" pitchFamily="49" charset="0"/>
              </a:rPr>
              <a:t/>
            </a:r>
            <a:br>
              <a:rPr lang="sl-SI" sz="1800" i="1" smtClean="0">
                <a:latin typeface="Courier New" pitchFamily="49" charset="0"/>
              </a:rPr>
            </a:br>
            <a:r>
              <a:rPr lang="sl-SI" sz="1800" smtClean="0">
                <a:latin typeface="Courier New" pitchFamily="49" charset="0"/>
              </a:rPr>
              <a:t>else :</a:t>
            </a:r>
            <a:br>
              <a:rPr lang="sl-SI" sz="1800" smtClean="0">
                <a:latin typeface="Courier New" pitchFamily="49" charset="0"/>
              </a:rPr>
            </a:br>
            <a:r>
              <a:rPr lang="sl-SI" sz="1800" smtClean="0">
                <a:latin typeface="Courier New" pitchFamily="49" charset="0"/>
              </a:rPr>
              <a:t>  </a:t>
            </a:r>
            <a:r>
              <a:rPr lang="en-GB" sz="1800" i="1" smtClean="0">
                <a:latin typeface="Courier New" pitchFamily="49" charset="0"/>
              </a:rPr>
              <a:t>stavek</a:t>
            </a:r>
            <a:r>
              <a:rPr lang="sl-SI" sz="1800" i="1" baseline="-25000" smtClean="0">
                <a:latin typeface="Courier New" pitchFamily="49" charset="0"/>
              </a:rPr>
              <a:t>1b</a:t>
            </a:r>
            <a:r>
              <a:rPr lang="sl-SI" sz="1800" smtClean="0">
                <a:latin typeface="Courier New" pitchFamily="49" charset="0"/>
              </a:rPr>
              <a:t/>
            </a:r>
            <a:br>
              <a:rPr lang="sl-SI" sz="1800" smtClean="0">
                <a:latin typeface="Courier New" pitchFamily="49" charset="0"/>
              </a:rPr>
            </a:br>
            <a:r>
              <a:rPr lang="sl-SI" sz="1800" smtClean="0">
                <a:latin typeface="Courier New" pitchFamily="49" charset="0"/>
              </a:rPr>
              <a:t>   </a:t>
            </a:r>
            <a:r>
              <a:rPr lang="sl-SI" sz="1800" i="1" smtClean="0">
                <a:latin typeface="Courier New" pitchFamily="49" charset="0"/>
              </a:rPr>
              <a:t>...</a:t>
            </a:r>
            <a:br>
              <a:rPr lang="sl-SI" sz="1800" i="1" smtClean="0">
                <a:latin typeface="Courier New" pitchFamily="49" charset="0"/>
              </a:rPr>
            </a:br>
            <a:r>
              <a:rPr lang="sl-SI" sz="1800" i="1" smtClean="0">
                <a:latin typeface="Courier New" pitchFamily="49" charset="0"/>
              </a:rPr>
              <a:t>  stavek</a:t>
            </a:r>
            <a:r>
              <a:rPr lang="sl-SI" sz="1800" i="1" baseline="-25000" smtClean="0">
                <a:latin typeface="Courier New" pitchFamily="49" charset="0"/>
              </a:rPr>
              <a:t>mb</a:t>
            </a:r>
            <a:r>
              <a:rPr lang="sl-SI" sz="1800" i="1" smtClean="0">
                <a:latin typeface="Courier New" pitchFamily="49" charset="0"/>
              </a:rPr>
              <a:t/>
            </a:r>
            <a:br>
              <a:rPr lang="sl-SI" sz="1800" i="1" smtClean="0">
                <a:latin typeface="Courier New" pitchFamily="49" charset="0"/>
              </a:rPr>
            </a:br>
            <a:endParaRPr lang="sl-SI" sz="180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FontTx/>
              <a:buChar char="•"/>
            </a:pPr>
            <a:r>
              <a:rPr lang="en-GB" sz="2000" smtClean="0"/>
              <a:t>Kaj pomeni:</a:t>
            </a:r>
            <a:br>
              <a:rPr lang="en-GB" sz="2000" smtClean="0"/>
            </a:br>
            <a:r>
              <a:rPr lang="en-GB" sz="2000" smtClean="0"/>
              <a:t>če je </a:t>
            </a:r>
            <a:r>
              <a:rPr lang="sl-SI" sz="2000" smtClean="0"/>
              <a:t>pogoj </a:t>
            </a:r>
            <a:r>
              <a:rPr lang="sl-SI" sz="1800" smtClean="0">
                <a:latin typeface="Courier New" pitchFamily="49" charset="0"/>
              </a:rPr>
              <a:t>pogoj</a:t>
            </a:r>
            <a:r>
              <a:rPr lang="sl-SI" sz="2000" smtClean="0"/>
              <a:t> izpolnjen</a:t>
            </a:r>
            <a:r>
              <a:rPr lang="en-GB" sz="2000" smtClean="0"/>
              <a:t>, se izvede</a:t>
            </a:r>
            <a:r>
              <a:rPr lang="sl-SI" sz="2000" smtClean="0"/>
              <a:t>jo</a:t>
            </a:r>
            <a:r>
              <a:rPr lang="en-GB" sz="2000" smtClean="0"/>
              <a:t> </a:t>
            </a:r>
            <a:r>
              <a:rPr lang="en-GB" sz="1800" smtClean="0">
                <a:latin typeface="Courier New" pitchFamily="49" charset="0"/>
              </a:rPr>
              <a:t>stavek</a:t>
            </a:r>
            <a:r>
              <a:rPr lang="en-GB" sz="1800" baseline="-25000" smtClean="0">
                <a:latin typeface="Courier New" pitchFamily="49" charset="0"/>
              </a:rPr>
              <a:t>1</a:t>
            </a:r>
            <a:r>
              <a:rPr lang="sl-SI" sz="1800" baseline="-25000" smtClean="0">
                <a:latin typeface="Courier New" pitchFamily="49" charset="0"/>
              </a:rPr>
              <a:t>a</a:t>
            </a:r>
            <a:r>
              <a:rPr lang="en-GB" sz="2000" smtClean="0"/>
              <a:t>,</a:t>
            </a:r>
            <a:r>
              <a:rPr lang="sl-SI" sz="2000" smtClean="0"/>
              <a:t> ..., </a:t>
            </a:r>
            <a:r>
              <a:rPr lang="sl-SI" sz="1800" i="1" smtClean="0">
                <a:latin typeface="Courier New" pitchFamily="49" charset="0"/>
              </a:rPr>
              <a:t>stavek</a:t>
            </a:r>
            <a:r>
              <a:rPr lang="sl-SI" sz="1800" i="1" baseline="-25000" smtClean="0">
                <a:latin typeface="Courier New" pitchFamily="49" charset="0"/>
              </a:rPr>
              <a:t>na</a:t>
            </a:r>
            <a:r>
              <a:rPr lang="en-GB" sz="2000" smtClean="0"/>
              <a:t> sicer pa </a:t>
            </a:r>
            <a:r>
              <a:rPr lang="en-GB" sz="1800" smtClean="0">
                <a:latin typeface="Courier New" pitchFamily="49" charset="0"/>
              </a:rPr>
              <a:t>stavek</a:t>
            </a:r>
            <a:r>
              <a:rPr lang="sl-SI" sz="1800" baseline="-25000" smtClean="0">
                <a:latin typeface="Courier New" pitchFamily="49" charset="0"/>
              </a:rPr>
              <a:t>1b</a:t>
            </a:r>
            <a:r>
              <a:rPr lang="en-GB" sz="2000" smtClean="0"/>
              <a:t>,</a:t>
            </a:r>
            <a:r>
              <a:rPr lang="sl-SI" sz="2000" smtClean="0"/>
              <a:t> ..., </a:t>
            </a:r>
            <a:r>
              <a:rPr lang="sl-SI" sz="1800" i="1" smtClean="0">
                <a:latin typeface="Courier New" pitchFamily="49" charset="0"/>
              </a:rPr>
              <a:t>stavek</a:t>
            </a:r>
            <a:r>
              <a:rPr lang="sl-SI" sz="1800" i="1" baseline="-25000" smtClean="0">
                <a:latin typeface="Courier New" pitchFamily="49" charset="0"/>
              </a:rPr>
              <a:t>mb</a:t>
            </a:r>
            <a:endParaRPr lang="en-GB" sz="1800" i="1" baseline="-2500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FontTx/>
              <a:buChar char="•"/>
            </a:pPr>
            <a:endParaRPr lang="en-US" sz="1800" smtClean="0"/>
          </a:p>
        </p:txBody>
      </p:sp>
      <p:sp>
        <p:nvSpPr>
          <p:cNvPr id="3686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86288" y="1341438"/>
            <a:ext cx="4557712" cy="50403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en-GB" sz="2000" smtClean="0">
                <a:latin typeface="Courier New" pitchFamily="49" charset="0"/>
              </a:rPr>
              <a:t>if </a:t>
            </a:r>
            <a:r>
              <a:rPr lang="sl-SI" sz="2000" i="1" u="sng" smtClean="0">
                <a:latin typeface="Courier New" pitchFamily="49" charset="0"/>
              </a:rPr>
              <a:t>pogoj</a:t>
            </a:r>
            <a:r>
              <a:rPr lang="sl-SI" sz="2000" smtClean="0">
                <a:latin typeface="Courier New" pitchFamily="49" charset="0"/>
              </a:rPr>
              <a:t>: </a:t>
            </a:r>
            <a:br>
              <a:rPr lang="sl-SI" sz="2000" smtClean="0">
                <a:latin typeface="Courier New" pitchFamily="49" charset="0"/>
              </a:rPr>
            </a:br>
            <a:r>
              <a:rPr lang="sl-SI" sz="2000" smtClean="0">
                <a:latin typeface="Courier New" pitchFamily="49" charset="0"/>
              </a:rPr>
              <a:t>  </a:t>
            </a:r>
            <a:r>
              <a:rPr lang="en-GB" sz="2000" i="1" smtClean="0">
                <a:latin typeface="Courier New" pitchFamily="49" charset="0"/>
              </a:rPr>
              <a:t>stavek</a:t>
            </a:r>
            <a:r>
              <a:rPr lang="sl-SI" sz="2000" i="1" baseline="-25000" smtClean="0">
                <a:latin typeface="Courier New" pitchFamily="49" charset="0"/>
              </a:rPr>
              <a:t>1</a:t>
            </a:r>
            <a:r>
              <a:rPr lang="sl-SI" sz="2000" smtClean="0">
                <a:latin typeface="Courier New" pitchFamily="49" charset="0"/>
              </a:rPr>
              <a:t/>
            </a:r>
            <a:br>
              <a:rPr lang="sl-SI" sz="2000" smtClean="0">
                <a:latin typeface="Courier New" pitchFamily="49" charset="0"/>
              </a:rPr>
            </a:br>
            <a:r>
              <a:rPr lang="sl-SI" sz="2000" smtClean="0">
                <a:latin typeface="Courier New" pitchFamily="49" charset="0"/>
              </a:rPr>
              <a:t>  </a:t>
            </a:r>
            <a:r>
              <a:rPr lang="sl-SI" sz="2000" i="1" smtClean="0">
                <a:latin typeface="Courier New" pitchFamily="49" charset="0"/>
              </a:rPr>
              <a:t>stavek</a:t>
            </a:r>
            <a:r>
              <a:rPr lang="sl-SI" sz="2000" i="1" baseline="-25000" smtClean="0">
                <a:latin typeface="Courier New" pitchFamily="49" charset="0"/>
              </a:rPr>
              <a:t>2</a:t>
            </a:r>
            <a:r>
              <a:rPr lang="sl-SI" sz="2000" i="1" smtClean="0">
                <a:latin typeface="Courier New" pitchFamily="49" charset="0"/>
              </a:rPr>
              <a:t/>
            </a:r>
            <a:br>
              <a:rPr lang="sl-SI" sz="2000" i="1" smtClean="0">
                <a:latin typeface="Courier New" pitchFamily="49" charset="0"/>
              </a:rPr>
            </a:br>
            <a:r>
              <a:rPr lang="sl-SI" sz="2000" i="1" smtClean="0">
                <a:latin typeface="Courier New" pitchFamily="49" charset="0"/>
              </a:rPr>
              <a:t>  ...</a:t>
            </a:r>
            <a:br>
              <a:rPr lang="sl-SI" sz="2000" i="1" smtClean="0">
                <a:latin typeface="Courier New" pitchFamily="49" charset="0"/>
              </a:rPr>
            </a:br>
            <a:r>
              <a:rPr lang="sl-SI" sz="2000" i="1" smtClean="0">
                <a:latin typeface="Courier New" pitchFamily="49" charset="0"/>
              </a:rPr>
              <a:t>  stavek</a:t>
            </a:r>
            <a:r>
              <a:rPr lang="sl-SI" sz="2000" i="1" baseline="-25000" smtClean="0">
                <a:latin typeface="Courier New" pitchFamily="49" charset="0"/>
              </a:rPr>
              <a:t>n</a:t>
            </a:r>
            <a:r>
              <a:rPr lang="sl-SI" sz="2000" i="1" smtClean="0">
                <a:latin typeface="Courier New" pitchFamily="49" charset="0"/>
              </a:rPr>
              <a:t/>
            </a:r>
            <a:br>
              <a:rPr lang="sl-SI" sz="2000" i="1" smtClean="0">
                <a:latin typeface="Courier New" pitchFamily="49" charset="0"/>
              </a:rPr>
            </a:br>
            <a:endParaRPr lang="sl-SI" sz="200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2000" smtClean="0"/>
              <a:t>Stavk</a:t>
            </a:r>
            <a:r>
              <a:rPr lang="sl-SI" sz="2000" smtClean="0"/>
              <a:t>i</a:t>
            </a:r>
            <a:r>
              <a:rPr lang="en-GB" sz="2000" smtClean="0"/>
              <a:t> se izvede</a:t>
            </a:r>
            <a:r>
              <a:rPr lang="sl-SI" sz="2000" smtClean="0"/>
              <a:t>jo</a:t>
            </a:r>
            <a:r>
              <a:rPr lang="en-GB" sz="2000" smtClean="0"/>
              <a:t>, </a:t>
            </a:r>
            <a:r>
              <a:rPr lang="sl-SI" sz="2000" smtClean="0"/>
              <a:t>č</a:t>
            </a:r>
            <a:r>
              <a:rPr lang="en-GB" sz="2000" smtClean="0"/>
              <a:t>e je </a:t>
            </a:r>
            <a:r>
              <a:rPr lang="sl-SI" sz="2000" smtClean="0"/>
              <a:t>pogoj izpolnjen.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sl-SI" sz="2000" smtClean="0"/>
              <a:t>To obliko uporabimo, če takrat, ko pogoj ni izpolnjen, nimamo opraviti ničesar.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sl-SI" sz="2000" smtClean="0"/>
              <a:t>Stavki se torej izvedejo le, če je pogoj izpolnjen. Če ni izpolnjen, se ne zgodi nič.</a:t>
            </a:r>
            <a:endParaRPr lang="en-GB" sz="2200" smtClean="0"/>
          </a:p>
          <a:p>
            <a:pPr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36868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36869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348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BD7C8822-83EB-41AA-91AE-7CB2ADAF46FA}" type="slidenum">
              <a:rPr lang="sl-SI"/>
              <a:pPr>
                <a:defRPr/>
              </a:pPr>
              <a:t>23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Limone</a:t>
            </a:r>
            <a:endParaRPr lang="en-GB" smtClean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610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sz="2200" smtClean="0"/>
              <a:t>Na trgu sodelavec prodaja limone </a:t>
            </a:r>
          </a:p>
          <a:p>
            <a:pPr lvl="1">
              <a:lnSpc>
                <a:spcPct val="80000"/>
              </a:lnSpc>
            </a:pPr>
            <a:r>
              <a:rPr lang="sl-SI" sz="1400" smtClean="0"/>
              <a:t>zbira denar za sindikalno zabavo</a:t>
            </a:r>
            <a:endParaRPr lang="sl-SI" sz="2800" smtClean="0"/>
          </a:p>
          <a:p>
            <a:pPr>
              <a:lnSpc>
                <a:spcPct val="80000"/>
              </a:lnSpc>
            </a:pPr>
            <a:r>
              <a:rPr lang="sl-SI" sz="2200" smtClean="0"/>
              <a:t>Vsakih nekaj minut se oglasi s klicem</a:t>
            </a:r>
            <a:br>
              <a:rPr lang="sl-SI" sz="2200" smtClean="0"/>
            </a:br>
            <a:r>
              <a:rPr lang="sl-SI" sz="2200" smtClean="0"/>
              <a:t>     </a:t>
            </a:r>
            <a:r>
              <a:rPr lang="sl-SI" sz="2200" i="1" smtClean="0"/>
              <a:t>KUPITE! KUPITE! ŠE 3 LIMONE!</a:t>
            </a:r>
            <a:r>
              <a:rPr lang="sl-SI" sz="2200" smtClean="0"/>
              <a:t/>
            </a:r>
            <a:br>
              <a:rPr lang="sl-SI" sz="2200" smtClean="0"/>
            </a:br>
            <a:r>
              <a:rPr lang="sl-SI" sz="2200" smtClean="0"/>
              <a:t>oziroma</a:t>
            </a:r>
            <a:br>
              <a:rPr lang="sl-SI" sz="2200" smtClean="0"/>
            </a:br>
            <a:r>
              <a:rPr lang="sl-SI" sz="2200" smtClean="0"/>
              <a:t>     </a:t>
            </a:r>
            <a:r>
              <a:rPr lang="sl-SI" sz="2200" i="1" smtClean="0"/>
              <a:t>KUPITE! KUPITE! ŠE 75 LIMON!</a:t>
            </a:r>
            <a:br>
              <a:rPr lang="sl-SI" sz="2200" i="1" smtClean="0"/>
            </a:br>
            <a:r>
              <a:rPr lang="sl-SI" sz="2200" smtClean="0"/>
              <a:t>glede na to, koliko limon ima.</a:t>
            </a:r>
          </a:p>
          <a:p>
            <a:pPr>
              <a:lnSpc>
                <a:spcPct val="80000"/>
              </a:lnSpc>
            </a:pPr>
            <a:r>
              <a:rPr lang="sl-SI" sz="2200" smtClean="0"/>
              <a:t>Seveda je po nekaj dneh že čisto hripav!</a:t>
            </a:r>
          </a:p>
          <a:p>
            <a:pPr>
              <a:lnSpc>
                <a:spcPct val="80000"/>
              </a:lnSpc>
            </a:pPr>
            <a:r>
              <a:rPr lang="sl-SI" sz="2200" smtClean="0"/>
              <a:t>Zato mu boste pripravili sintetizator govora, ki bo vpil namesto njega</a:t>
            </a:r>
          </a:p>
          <a:p>
            <a:pPr>
              <a:lnSpc>
                <a:spcPct val="80000"/>
              </a:lnSpc>
            </a:pPr>
            <a:r>
              <a:rPr lang="sl-SI" sz="2200" smtClean="0"/>
              <a:t>Kot prvi korak napišimo program, ki bo prebral število limon in izpisal stavek </a:t>
            </a:r>
            <a:r>
              <a:rPr lang="sl-SI" sz="1700" i="1" smtClean="0"/>
              <a:t>KUPITE! KUPITE! ŠE x LIMON! </a:t>
            </a:r>
          </a:p>
          <a:p>
            <a:pPr>
              <a:lnSpc>
                <a:spcPct val="80000"/>
              </a:lnSpc>
            </a:pPr>
            <a:r>
              <a:rPr lang="sl-SI" sz="2200" smtClean="0"/>
              <a:t>Seveda v pravilni slovenščini!</a:t>
            </a:r>
            <a:endParaRPr lang="sl-SI" sz="1700" smtClean="0"/>
          </a:p>
          <a:p>
            <a:pPr lvl="1">
              <a:lnSpc>
                <a:spcPct val="80000"/>
              </a:lnSpc>
            </a:pPr>
            <a:r>
              <a:rPr lang="sl-SI" smtClean="0">
                <a:cs typeface="Times New Roman" pitchFamily="18" charset="0"/>
              </a:rPr>
              <a:t>1 limona, 2 limoni, 3 limone, 4 limone, 5 limon, 6 limon, 7 limon, ...</a:t>
            </a:r>
            <a:endParaRPr lang="en-GB" smtClean="0"/>
          </a:p>
        </p:txBody>
      </p:sp>
      <p:sp>
        <p:nvSpPr>
          <p:cNvPr id="3789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9B00CAA-4886-4EF6-9F0B-ACD854D3F89A}" type="slidenum">
              <a:rPr lang="sl-SI"/>
              <a:pPr>
                <a:defRPr/>
              </a:pPr>
              <a:t>24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 bldLvl="3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Limone</a:t>
            </a:r>
            <a:endParaRPr lang="en-GB" smtClean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sz="2200" smtClean="0"/>
              <a:t>Ločimo primere</a:t>
            </a:r>
          </a:p>
          <a:p>
            <a:pPr lvl="1">
              <a:lnSpc>
                <a:spcPct val="90000"/>
              </a:lnSpc>
            </a:pPr>
            <a:r>
              <a:rPr lang="sl-SI" sz="2000" smtClean="0"/>
              <a:t>1 (limona)</a:t>
            </a:r>
          </a:p>
          <a:p>
            <a:pPr lvl="1">
              <a:lnSpc>
                <a:spcPct val="90000"/>
              </a:lnSpc>
            </a:pPr>
            <a:r>
              <a:rPr lang="sl-SI" sz="2000" smtClean="0"/>
              <a:t>2 (limoni)</a:t>
            </a:r>
          </a:p>
          <a:p>
            <a:pPr lvl="1">
              <a:lnSpc>
                <a:spcPct val="90000"/>
              </a:lnSpc>
            </a:pPr>
            <a:r>
              <a:rPr lang="sl-SI" sz="2000" smtClean="0"/>
              <a:t>3 ali 4 (limone)</a:t>
            </a:r>
          </a:p>
          <a:p>
            <a:pPr lvl="1">
              <a:lnSpc>
                <a:spcPct val="90000"/>
              </a:lnSpc>
            </a:pPr>
            <a:r>
              <a:rPr lang="sl-SI" sz="2000" smtClean="0"/>
              <a:t>5 ali več (limon)</a:t>
            </a:r>
          </a:p>
          <a:p>
            <a:pPr>
              <a:lnSpc>
                <a:spcPct val="90000"/>
              </a:lnSpc>
            </a:pPr>
            <a:r>
              <a:rPr lang="sl-SI" sz="2200" smtClean="0"/>
              <a:t>4 pogojni stavki</a:t>
            </a:r>
          </a:p>
          <a:p>
            <a:pPr>
              <a:lnSpc>
                <a:spcPct val="90000"/>
              </a:lnSpc>
            </a:pPr>
            <a:r>
              <a:rPr lang="sl-SI" sz="2200" smtClean="0"/>
              <a:t>Kaj pa 103, 28304, 201, ...</a:t>
            </a:r>
          </a:p>
          <a:p>
            <a:pPr>
              <a:lnSpc>
                <a:spcPct val="90000"/>
              </a:lnSpc>
            </a:pPr>
            <a:r>
              <a:rPr lang="sl-SI" sz="2200" smtClean="0"/>
              <a:t>Zgodba se ponovi na vsakih 100!</a:t>
            </a:r>
          </a:p>
          <a:p>
            <a:pPr lvl="1">
              <a:lnSpc>
                <a:spcPct val="90000"/>
              </a:lnSpc>
            </a:pPr>
            <a:r>
              <a:rPr lang="sl-SI" sz="2000" smtClean="0"/>
              <a:t>Dejansko za pravilno obliko upoštevamo ostanek pri deljenju s 100</a:t>
            </a:r>
          </a:p>
          <a:p>
            <a:pPr lvl="1">
              <a:lnSpc>
                <a:spcPct val="90000"/>
              </a:lnSpc>
            </a:pPr>
            <a:r>
              <a:rPr lang="sl-SI" sz="2000" smtClean="0"/>
              <a:t>% 100</a:t>
            </a:r>
          </a:p>
          <a:p>
            <a:pPr>
              <a:lnSpc>
                <a:spcPct val="90000"/>
              </a:lnSpc>
            </a:pPr>
            <a:r>
              <a:rPr lang="sl-SI" sz="2200" smtClean="0">
                <a:latin typeface="Arial" charset="0"/>
              </a:rPr>
              <a:t>Kaj pa 100, 200, 2000</a:t>
            </a:r>
            <a:r>
              <a:rPr lang="sl-SI" sz="2200" smtClean="0">
                <a:latin typeface="Courier New" pitchFamily="49" charset="0"/>
              </a:rPr>
              <a:t>? </a:t>
            </a:r>
            <a:r>
              <a:rPr lang="sl-SI" sz="2200" smtClean="0">
                <a:latin typeface="Arial" charset="0"/>
              </a:rPr>
              <a:t>Popravi!</a:t>
            </a:r>
            <a:endParaRPr lang="en-GB" sz="2200" smtClean="0">
              <a:latin typeface="Arial" charset="0"/>
            </a:endParaRP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4A67ACA-5078-4B2D-AD6F-7B2BCCCB3FEC}" type="slidenum">
              <a:rPr lang="sl-SI"/>
              <a:pPr>
                <a:defRPr/>
              </a:pPr>
              <a:t>25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1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1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 bldLvl="3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Največja števka</a:t>
            </a:r>
            <a:endParaRPr lang="en-GB" smtClean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sz="2200" smtClean="0"/>
              <a:t>Preberemo naravno število, manjše kot 1.000.000.</a:t>
            </a:r>
          </a:p>
          <a:p>
            <a:r>
              <a:rPr lang="sl-SI" sz="2200" smtClean="0"/>
              <a:t>Ugotovi največjo števko.</a:t>
            </a:r>
          </a:p>
          <a:p>
            <a:r>
              <a:rPr lang="sl-SI" sz="2200" smtClean="0"/>
              <a:t>4367 </a:t>
            </a:r>
            <a:r>
              <a:rPr lang="sl-SI" sz="2200" smtClean="0">
                <a:sym typeface="Wingdings" pitchFamily="2" charset="2"/>
              </a:rPr>
              <a:t> 7, </a:t>
            </a:r>
            <a:r>
              <a:rPr lang="sl-SI" sz="2200" smtClean="0"/>
              <a:t>445124 </a:t>
            </a:r>
            <a:r>
              <a:rPr lang="sl-SI" sz="2200" smtClean="0">
                <a:sym typeface="Wingdings" pitchFamily="2" charset="2"/>
              </a:rPr>
              <a:t> 5, 1</a:t>
            </a:r>
            <a:r>
              <a:rPr lang="sl-SI" sz="2200" smtClean="0"/>
              <a:t>6621 </a:t>
            </a:r>
            <a:r>
              <a:rPr lang="sl-SI" sz="2200" smtClean="0">
                <a:sym typeface="Wingdings" pitchFamily="2" charset="2"/>
              </a:rPr>
              <a:t> 6, </a:t>
            </a:r>
            <a:r>
              <a:rPr lang="sl-SI" sz="2200" smtClean="0"/>
              <a:t>781 </a:t>
            </a:r>
            <a:r>
              <a:rPr lang="sl-SI" sz="2200" smtClean="0">
                <a:sym typeface="Wingdings" pitchFamily="2" charset="2"/>
              </a:rPr>
              <a:t> 8 ...</a:t>
            </a:r>
          </a:p>
          <a:p>
            <a:r>
              <a:rPr lang="sl-SI" sz="2200" smtClean="0">
                <a:sym typeface="Wingdings" pitchFamily="2" charset="2"/>
              </a:rPr>
              <a:t>Ideja</a:t>
            </a:r>
          </a:p>
          <a:p>
            <a:pPr lvl="1"/>
            <a:r>
              <a:rPr lang="sl-SI" sz="2000" smtClean="0">
                <a:sym typeface="Wingdings" pitchFamily="2" charset="2"/>
              </a:rPr>
              <a:t>Išči največje število v razmetani sobi!</a:t>
            </a:r>
          </a:p>
          <a:p>
            <a:pPr lvl="1"/>
            <a:r>
              <a:rPr lang="sl-SI" sz="2000" smtClean="0">
                <a:sym typeface="Wingdings" pitchFamily="2" charset="2"/>
              </a:rPr>
              <a:t>Zaporedoma jemljemo števke </a:t>
            </a:r>
          </a:p>
          <a:p>
            <a:pPr lvl="2"/>
            <a:r>
              <a:rPr lang="sl-SI" sz="1900" smtClean="0">
                <a:sym typeface="Wingdings" pitchFamily="2" charset="2"/>
              </a:rPr>
              <a:t>enice ( % )</a:t>
            </a:r>
          </a:p>
          <a:p>
            <a:pPr lvl="2"/>
            <a:r>
              <a:rPr lang="sl-SI" sz="1900" smtClean="0">
                <a:sym typeface="Wingdings" pitchFamily="2" charset="2"/>
              </a:rPr>
              <a:t>//</a:t>
            </a:r>
          </a:p>
          <a:p>
            <a:pPr lvl="1"/>
            <a:r>
              <a:rPr lang="sl-SI" sz="2000" smtClean="0">
                <a:sym typeface="Wingdings" pitchFamily="2" charset="2"/>
              </a:rPr>
              <a:t>Če je trenutna števka večja od doslej največje, si jo zapomnimo!</a:t>
            </a:r>
          </a:p>
          <a:p>
            <a:pPr lvl="1"/>
            <a:r>
              <a:rPr lang="sl-SI" sz="2000" smtClean="0">
                <a:sym typeface="Wingdings" pitchFamily="2" charset="2"/>
              </a:rPr>
              <a:t>Ko smo pregledali vseh 5, poznamo največjo!</a:t>
            </a:r>
            <a:endParaRPr lang="en-GB" sz="2000" smtClean="0">
              <a:sym typeface="Wingdings" pitchFamily="2" charset="2"/>
            </a:endParaRPr>
          </a:p>
        </p:txBody>
      </p:sp>
      <p:sp>
        <p:nvSpPr>
          <p:cNvPr id="3993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3994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65721EA-B7D6-4F5F-86BC-B755CACA695F}" type="slidenum">
              <a:rPr lang="sl-SI"/>
              <a:pPr>
                <a:defRPr/>
              </a:pPr>
              <a:t>26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3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3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 bldLvl="4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Za eno</a:t>
            </a:r>
            <a:endParaRPr lang="en-GB" smtClean="0"/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sl-SI" smtClean="0"/>
              <a:t>   </a:t>
            </a:r>
            <a:r>
              <a:rPr lang="en-GB" smtClean="0"/>
              <a:t> </a:t>
            </a:r>
            <a:r>
              <a:rPr lang="sl-SI" smtClean="0"/>
              <a:t>     </a:t>
            </a:r>
            <a:r>
              <a:rPr lang="en-GB" smtClean="0">
                <a:latin typeface="Courier New" pitchFamily="49" charset="0"/>
              </a:rPr>
              <a:t>stevka = stevilo % 10</a:t>
            </a:r>
          </a:p>
          <a:p>
            <a:pPr>
              <a:buFont typeface="Wingdings" pitchFamily="2" charset="2"/>
              <a:buNone/>
            </a:pPr>
            <a:r>
              <a:rPr lang="en-GB" smtClean="0">
                <a:latin typeface="Courier New" pitchFamily="49" charset="0"/>
              </a:rPr>
              <a:t>   if stevka &gt; naj</a:t>
            </a:r>
            <a:r>
              <a:rPr lang="sl-SI" smtClean="0">
                <a:latin typeface="Courier New" pitchFamily="49" charset="0"/>
              </a:rPr>
              <a:t>S</a:t>
            </a:r>
            <a:r>
              <a:rPr lang="en-GB" smtClean="0">
                <a:latin typeface="Courier New" pitchFamily="49" charset="0"/>
              </a:rPr>
              <a:t>tevka</a:t>
            </a:r>
            <a:r>
              <a:rPr lang="sl-SI" smtClean="0">
                <a:latin typeface="Courier New" pitchFamily="49" charset="0"/>
              </a:rPr>
              <a:t> :</a:t>
            </a:r>
          </a:p>
          <a:p>
            <a:pPr>
              <a:buFont typeface="Wingdings" pitchFamily="2" charset="2"/>
              <a:buNone/>
            </a:pPr>
            <a:r>
              <a:rPr lang="sl-SI" smtClean="0">
                <a:latin typeface="Courier New" pitchFamily="49" charset="0"/>
              </a:rPr>
              <a:t>       </a:t>
            </a:r>
            <a:r>
              <a:rPr lang="en-GB" smtClean="0">
                <a:latin typeface="Courier New" pitchFamily="49" charset="0"/>
              </a:rPr>
              <a:t> naj</a:t>
            </a:r>
            <a:r>
              <a:rPr lang="sl-SI" smtClean="0">
                <a:latin typeface="Courier New" pitchFamily="49" charset="0"/>
              </a:rPr>
              <a:t>S</a:t>
            </a:r>
            <a:r>
              <a:rPr lang="en-GB" smtClean="0">
                <a:latin typeface="Courier New" pitchFamily="49" charset="0"/>
              </a:rPr>
              <a:t>tevka = stevka</a:t>
            </a:r>
          </a:p>
          <a:p>
            <a:pPr>
              <a:buFont typeface="Wingdings" pitchFamily="2" charset="2"/>
              <a:buNone/>
            </a:pPr>
            <a:r>
              <a:rPr lang="en-GB" smtClean="0">
                <a:latin typeface="Courier New" pitchFamily="49" charset="0"/>
              </a:rPr>
              <a:t>   stevilo = stevilo /</a:t>
            </a:r>
            <a:r>
              <a:rPr lang="sl-SI" smtClean="0">
                <a:latin typeface="Courier New" pitchFamily="49" charset="0"/>
              </a:rPr>
              <a:t>/</a:t>
            </a:r>
            <a:r>
              <a:rPr lang="en-GB" smtClean="0">
                <a:latin typeface="Courier New" pitchFamily="49" charset="0"/>
              </a:rPr>
              <a:t> 10</a:t>
            </a:r>
          </a:p>
          <a:p>
            <a:pPr>
              <a:buFont typeface="Wingdings" pitchFamily="2" charset="2"/>
              <a:buNone/>
            </a:pPr>
            <a:endParaRPr lang="en-GB" smtClean="0">
              <a:latin typeface="Courier New" pitchFamily="49" charset="0"/>
            </a:endParaRP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C2C63F31-C256-43DC-B3F3-296FEA3CAE3A}" type="slidenum">
              <a:rPr lang="sl-SI"/>
              <a:pPr>
                <a:defRPr/>
              </a:pPr>
              <a:t>27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Ali je datum pred drugim?</a:t>
            </a:r>
            <a:endParaRPr lang="en-GB" smtClean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sz="2200" dirty="0" smtClean="0"/>
              <a:t>Datum podan z letom, mesecem in dnevom</a:t>
            </a:r>
          </a:p>
          <a:p>
            <a:r>
              <a:rPr lang="sl-SI" sz="2200" dirty="0" smtClean="0"/>
              <a:t>Primerjamo leti</a:t>
            </a:r>
          </a:p>
          <a:p>
            <a:pPr lvl="1"/>
            <a:r>
              <a:rPr lang="sl-SI" sz="2000" dirty="0" smtClean="0"/>
              <a:t>Če sta enaki, primerjamo meseca</a:t>
            </a:r>
          </a:p>
          <a:p>
            <a:pPr lvl="2"/>
            <a:r>
              <a:rPr lang="sl-SI" sz="1900" dirty="0" smtClean="0"/>
              <a:t>Če sta enaka, primerjamo dneva</a:t>
            </a:r>
          </a:p>
          <a:p>
            <a:pPr lvl="3"/>
            <a:r>
              <a:rPr lang="sl-SI" sz="1600" dirty="0" smtClean="0"/>
              <a:t>Zvemo odgovor</a:t>
            </a:r>
          </a:p>
          <a:p>
            <a:pPr lvl="2"/>
            <a:r>
              <a:rPr lang="sl-SI" sz="1900" dirty="0" smtClean="0"/>
              <a:t>Če nista, poznamo odgovor</a:t>
            </a:r>
          </a:p>
          <a:p>
            <a:pPr lvl="1"/>
            <a:r>
              <a:rPr lang="sl-SI" sz="2000" dirty="0" smtClean="0"/>
              <a:t>Če nista, poznamo odgovor</a:t>
            </a:r>
          </a:p>
          <a:p>
            <a:r>
              <a:rPr lang="sl-SI" sz="2200" dirty="0" smtClean="0"/>
              <a:t>Torej datum1 je pred datumom 2, če velja</a:t>
            </a:r>
          </a:p>
          <a:p>
            <a:r>
              <a:rPr lang="en-GB" sz="2200" dirty="0" smtClean="0">
                <a:latin typeface="Courier New" pitchFamily="49" charset="0"/>
              </a:rPr>
              <a:t>(leto1 </a:t>
            </a:r>
            <a:r>
              <a:rPr lang="en-GB" sz="2200" dirty="0" smtClean="0">
                <a:latin typeface="Courier New" pitchFamily="49" charset="0"/>
              </a:rPr>
              <a:t>&lt; leto2)</a:t>
            </a:r>
            <a:r>
              <a:rPr lang="en-GB" sz="2200" dirty="0" smtClean="0"/>
              <a:t> </a:t>
            </a:r>
            <a:r>
              <a:rPr lang="sl-SI" sz="2200" dirty="0" smtClean="0"/>
              <a:t> ALI</a:t>
            </a:r>
            <a:endParaRPr lang="en-GB" sz="2200" dirty="0" smtClean="0"/>
          </a:p>
          <a:p>
            <a:r>
              <a:rPr lang="en-GB" sz="2200" dirty="0" smtClean="0">
                <a:latin typeface="Courier New" pitchFamily="49" charset="0"/>
              </a:rPr>
              <a:t>(</a:t>
            </a:r>
            <a:r>
              <a:rPr lang="en-GB" sz="2200" dirty="0" smtClean="0">
                <a:latin typeface="Courier New" pitchFamily="49" charset="0"/>
              </a:rPr>
              <a:t>leto1 == leto2 </a:t>
            </a:r>
            <a:r>
              <a:rPr lang="sl-SI" sz="2200" b="1" dirty="0" smtClean="0">
                <a:latin typeface="Courier New" pitchFamily="49" charset="0"/>
              </a:rPr>
              <a:t>IN</a:t>
            </a:r>
            <a:r>
              <a:rPr lang="en-GB" sz="2200" dirty="0" smtClean="0">
                <a:latin typeface="Courier New" pitchFamily="49" charset="0"/>
              </a:rPr>
              <a:t> mesec1 &lt; mesec2)</a:t>
            </a:r>
            <a:r>
              <a:rPr lang="en-GB" sz="2200" dirty="0" smtClean="0"/>
              <a:t> </a:t>
            </a:r>
            <a:r>
              <a:rPr lang="sl-SI" sz="2200" dirty="0" smtClean="0"/>
              <a:t> ALI </a:t>
            </a:r>
            <a:endParaRPr lang="en-GB" sz="2200" dirty="0" smtClean="0"/>
          </a:p>
          <a:p>
            <a:r>
              <a:rPr lang="en-GB" sz="2200" dirty="0" smtClean="0">
                <a:latin typeface="Courier New" pitchFamily="49" charset="0"/>
              </a:rPr>
              <a:t>leto1 </a:t>
            </a:r>
            <a:r>
              <a:rPr lang="en-GB" sz="2200" dirty="0" smtClean="0">
                <a:latin typeface="Courier New" pitchFamily="49" charset="0"/>
              </a:rPr>
              <a:t>== leto2</a:t>
            </a:r>
            <a:r>
              <a:rPr lang="en-GB" sz="2200" dirty="0" smtClean="0"/>
              <a:t> </a:t>
            </a:r>
            <a:r>
              <a:rPr lang="sl-SI" sz="2200" dirty="0" smtClean="0"/>
              <a:t>IN </a:t>
            </a:r>
            <a:r>
              <a:rPr lang="en-GB" sz="2200" dirty="0" smtClean="0">
                <a:latin typeface="Courier New" pitchFamily="49" charset="0"/>
              </a:rPr>
              <a:t>mesec1 == mesec2</a:t>
            </a:r>
            <a:r>
              <a:rPr lang="en-GB" sz="2200" dirty="0" smtClean="0"/>
              <a:t> </a:t>
            </a:r>
            <a:r>
              <a:rPr lang="sl-SI" sz="2200" dirty="0" smtClean="0"/>
              <a:t>IN</a:t>
            </a:r>
            <a:r>
              <a:rPr lang="en-GB" sz="2200" dirty="0" smtClean="0"/>
              <a:t> </a:t>
            </a:r>
            <a:r>
              <a:rPr lang="en-GB" sz="2200" dirty="0" smtClean="0">
                <a:latin typeface="Courier New" pitchFamily="49" charset="0"/>
              </a:rPr>
              <a:t>dan1 &lt; dan2</a:t>
            </a:r>
            <a:endParaRPr lang="sl-SI" sz="2200" dirty="0" smtClean="0"/>
          </a:p>
          <a:p>
            <a:endParaRPr lang="en-GB" sz="2200" dirty="0" smtClean="0"/>
          </a:p>
        </p:txBody>
      </p:sp>
      <p:sp>
        <p:nvSpPr>
          <p:cNvPr id="4198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F24EF4B9-1888-4EF2-BB40-E323F235B7D2}" type="slidenum">
              <a:rPr lang="sl-SI"/>
              <a:pPr>
                <a:defRPr/>
              </a:pPr>
              <a:t>28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7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7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Pogojni stavek</a:t>
            </a:r>
            <a:endParaRPr lang="sl-SI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Denimo</a:t>
            </a:r>
            <a:r>
              <a:rPr lang="sl-SI" dirty="0" smtClean="0"/>
              <a:t>:</a:t>
            </a:r>
          </a:p>
          <a:p>
            <a:pPr lvl="1"/>
            <a:r>
              <a:rPr lang="sl-SI" dirty="0" smtClean="0"/>
              <a:t>Program nas ob zagonu vpraša po imenu, nato po uri in nas v skladu z uro pozdravi</a:t>
            </a:r>
          </a:p>
          <a:p>
            <a:pPr lvl="2"/>
            <a:r>
              <a:rPr lang="sl-SI" dirty="0" smtClean="0"/>
              <a:t>Če je ura &lt; 8, z </a:t>
            </a:r>
            <a:r>
              <a:rPr lang="sl-SI" i="1" dirty="0" smtClean="0"/>
              <a:t>Dobro jutro!</a:t>
            </a:r>
          </a:p>
          <a:p>
            <a:pPr lvl="2"/>
            <a:r>
              <a:rPr lang="sl-SI" dirty="0" smtClean="0"/>
              <a:t>Drugače z </a:t>
            </a:r>
            <a:r>
              <a:rPr lang="sl-SI" i="1" dirty="0" smtClean="0"/>
              <a:t>Dober dan!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2AEF7AC-94D8-4087-8B5F-98691559CE9E}" type="slidenum">
              <a:rPr lang="sl-SI"/>
              <a:pPr>
                <a:defRPr/>
              </a:pPr>
              <a:t>3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title"/>
          </p:nvPr>
        </p:nvSpPr>
        <p:spPr>
          <a:xfrm>
            <a:off x="857250" y="0"/>
            <a:ext cx="7772400" cy="1143000"/>
          </a:xfrm>
        </p:spPr>
        <p:txBody>
          <a:bodyPr/>
          <a:lstStyle/>
          <a:p>
            <a:r>
              <a:rPr lang="sl-SI" smtClean="0"/>
              <a:t>Zgled I</a:t>
            </a:r>
            <a:endParaRPr lang="en-GB" smtClean="0"/>
          </a:p>
        </p:txBody>
      </p:sp>
      <p:sp>
        <p:nvSpPr>
          <p:cNvPr id="16386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7772400" cy="46958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sl-SI" sz="2000" dirty="0" smtClean="0"/>
              <a:t>Preberemo ime</a:t>
            </a:r>
          </a:p>
          <a:p>
            <a:pPr lvl="1">
              <a:spcBef>
                <a:spcPct val="0"/>
              </a:spcBef>
            </a:pP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ime = </a:t>
            </a:r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('Kako ti je ime: ')</a:t>
            </a:r>
          </a:p>
          <a:p>
            <a:pPr>
              <a:spcBef>
                <a:spcPct val="0"/>
              </a:spcBef>
            </a:pPr>
            <a:r>
              <a:rPr lang="sl-SI" sz="2000" dirty="0" smtClean="0"/>
              <a:t>Preberemo uro</a:t>
            </a:r>
          </a:p>
          <a:p>
            <a:pPr lvl="1">
              <a:spcBef>
                <a:spcPct val="0"/>
              </a:spcBef>
            </a:pP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beri = </a:t>
            </a:r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('Koliko je ura: ')</a:t>
            </a:r>
          </a:p>
          <a:p>
            <a:pPr lvl="1">
              <a:spcBef>
                <a:spcPct val="0"/>
              </a:spcBef>
            </a:pP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ura = </a:t>
            </a:r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(beri)</a:t>
            </a:r>
          </a:p>
          <a:p>
            <a:pPr>
              <a:spcBef>
                <a:spcPct val="0"/>
              </a:spcBef>
            </a:pPr>
            <a:r>
              <a:rPr lang="sl-SI" sz="2000" dirty="0" smtClean="0"/>
              <a:t>Če je ura manjša kot 8 </a:t>
            </a:r>
          </a:p>
          <a:p>
            <a:pPr lvl="1">
              <a:spcBef>
                <a:spcPct val="0"/>
              </a:spcBef>
            </a:pPr>
            <a:r>
              <a:rPr lang="sl-SI" sz="1800" dirty="0" smtClean="0"/>
              <a:t>če je vrednost, shranjena v spremenljivki ura manj kot 8</a:t>
            </a:r>
          </a:p>
          <a:p>
            <a:pPr lvl="1">
              <a:spcBef>
                <a:spcPct val="0"/>
              </a:spcBef>
            </a:pPr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 ura &lt; 8 :</a:t>
            </a:r>
          </a:p>
          <a:p>
            <a:pPr lvl="1">
              <a:spcBef>
                <a:spcPct val="0"/>
              </a:spcBef>
            </a:pPr>
            <a:r>
              <a:rPr lang="sl-SI" sz="1800" dirty="0" smtClean="0"/>
              <a:t>Pozdravimo na en način</a:t>
            </a:r>
          </a:p>
          <a:p>
            <a:pPr lvl="2">
              <a:spcBef>
                <a:spcPct val="0"/>
              </a:spcBef>
            </a:pPr>
            <a:r>
              <a:rPr lang="sl-SI" sz="1600" dirty="0" smtClean="0"/>
              <a:t>Zapomnimo si, kako bomo pozdravljali</a:t>
            </a:r>
          </a:p>
          <a:p>
            <a:pPr lvl="2">
              <a:spcBef>
                <a:spcPct val="0"/>
              </a:spcBef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pozdrav = 'Dobro jutro'</a:t>
            </a:r>
          </a:p>
          <a:p>
            <a:pPr>
              <a:spcBef>
                <a:spcPct val="0"/>
              </a:spcBef>
            </a:pPr>
            <a:r>
              <a:rPr lang="sl-SI" sz="2000" dirty="0" smtClean="0"/>
              <a:t>sicer</a:t>
            </a:r>
          </a:p>
          <a:p>
            <a:pPr lvl="1">
              <a:spcBef>
                <a:spcPct val="0"/>
              </a:spcBef>
            </a:pPr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 :</a:t>
            </a:r>
          </a:p>
          <a:p>
            <a:pPr lvl="1">
              <a:spcBef>
                <a:spcPct val="0"/>
              </a:spcBef>
            </a:pPr>
            <a:r>
              <a:rPr lang="sl-SI" sz="1800" dirty="0" smtClean="0"/>
              <a:t>Pozdravimo na drug način</a:t>
            </a:r>
          </a:p>
          <a:p>
            <a:pPr lvl="2">
              <a:spcBef>
                <a:spcPct val="0"/>
              </a:spcBef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pozdrav = 'Dober dan'</a:t>
            </a:r>
          </a:p>
          <a:p>
            <a:pPr>
              <a:spcBef>
                <a:spcPct val="0"/>
              </a:spcBef>
            </a:pPr>
            <a:r>
              <a:rPr lang="sl-SI" sz="2000" dirty="0" smtClean="0"/>
              <a:t>Pozdravimo</a:t>
            </a:r>
          </a:p>
          <a:p>
            <a:pPr lvl="1">
              <a:spcBef>
                <a:spcPct val="0"/>
              </a:spcBef>
            </a:pPr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(pozdrav + ', ' + ime + '!')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115942-E751-4151-AD67-E436B8B3AC10}" type="slidenum">
              <a:rPr lang="sl-SI"/>
              <a:pPr>
                <a:defRPr/>
              </a:pPr>
              <a:t>4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Koda</a:t>
            </a:r>
            <a:endParaRPr lang="en-US" smtClean="0"/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input('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Kako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je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')</a:t>
            </a:r>
          </a:p>
          <a:p>
            <a:pPr>
              <a:buFont typeface="Wingdings 2" pitchFamily="18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beri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input('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Koliko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je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')</a:t>
            </a:r>
          </a:p>
          <a:p>
            <a:pPr>
              <a:buFont typeface="Wingdings 2" pitchFamily="18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beri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 8 :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pozdrav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Dobro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jutro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 :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pozdrav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Dober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pozdrav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', '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'!')</a:t>
            </a:r>
          </a:p>
          <a:p>
            <a:pPr>
              <a:buFont typeface="Wingdings 2" pitchFamily="18" charset="2"/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3429000"/>
            <a:ext cx="398145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Shematsko</a:t>
            </a:r>
            <a:endParaRPr lang="en-GB" smtClean="0"/>
          </a:p>
        </p:txBody>
      </p:sp>
      <p:sp>
        <p:nvSpPr>
          <p:cNvPr id="18434" name="AutoShap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Vejitev</a:t>
            </a:r>
          </a:p>
          <a:p>
            <a:r>
              <a:rPr lang="sl-SI" smtClean="0"/>
              <a:t>Preverimo pogoj p</a:t>
            </a:r>
          </a:p>
          <a:p>
            <a:r>
              <a:rPr lang="sl-SI" smtClean="0"/>
              <a:t>Če je resničen (</a:t>
            </a:r>
            <a:r>
              <a:rPr lang="sl-SI" smtClean="0">
                <a:latin typeface="Courier New" pitchFamily="49" charset="0"/>
              </a:rPr>
              <a:t>True</a:t>
            </a:r>
            <a:r>
              <a:rPr lang="sl-SI" smtClean="0"/>
              <a:t>), gremo in </a:t>
            </a:r>
            <a:br>
              <a:rPr lang="sl-SI" smtClean="0"/>
            </a:br>
            <a:r>
              <a:rPr lang="sl-SI" smtClean="0"/>
              <a:t>izvedemo akcijo A</a:t>
            </a:r>
          </a:p>
          <a:p>
            <a:r>
              <a:rPr lang="sl-SI" smtClean="0"/>
              <a:t>Če pogoj ni resničen (</a:t>
            </a:r>
            <a:r>
              <a:rPr lang="sl-SI" smtClean="0">
                <a:latin typeface="Courier New" pitchFamily="49" charset="0"/>
              </a:rPr>
              <a:t>False</a:t>
            </a:r>
            <a:r>
              <a:rPr lang="sl-SI" smtClean="0"/>
              <a:t>),</a:t>
            </a:r>
            <a:br>
              <a:rPr lang="sl-SI" smtClean="0"/>
            </a:br>
            <a:r>
              <a:rPr lang="sl-SI" smtClean="0"/>
              <a:t>izvedemo akcijo B</a:t>
            </a:r>
          </a:p>
          <a:p>
            <a:r>
              <a:rPr lang="sl-SI" smtClean="0"/>
              <a:t>Nadaljujemo za vejitvijo.</a:t>
            </a:r>
            <a:endParaRPr lang="en-GB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7B810365-37C3-40C8-B6A8-E70568ED3C83}" type="slidenum">
              <a:rPr lang="sl-SI"/>
              <a:pPr>
                <a:defRPr/>
              </a:pPr>
              <a:t>6</a:t>
            </a:fld>
            <a:endParaRPr lang="sl-SI"/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-1098550" y="147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l-SI">
              <a:latin typeface="Perpetua" pitchFamily="18" charset="0"/>
            </a:endParaRPr>
          </a:p>
        </p:txBody>
      </p:sp>
      <p:pic>
        <p:nvPicPr>
          <p:cNvPr id="18439" name="Picture 7" descr="if_then_e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1844675"/>
            <a:ext cx="2457450" cy="380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Pogojni stavek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447800"/>
            <a:ext cx="3749675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sl-SI" sz="2000" smtClean="0"/>
              <a:t>Več oblik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GB" sz="2000" smtClean="0">
                <a:latin typeface="Courier New" pitchFamily="49" charset="0"/>
              </a:rPr>
              <a:t>if </a:t>
            </a:r>
            <a:r>
              <a:rPr lang="sl-SI" sz="2000" i="1" u="sng" smtClean="0">
                <a:latin typeface="Courier New" pitchFamily="49" charset="0"/>
              </a:rPr>
              <a:t>pogoj</a:t>
            </a:r>
            <a:r>
              <a:rPr lang="sl-SI" sz="2000" smtClean="0">
                <a:latin typeface="Courier New" pitchFamily="49" charset="0"/>
              </a:rPr>
              <a:t> : </a:t>
            </a:r>
            <a:br>
              <a:rPr lang="sl-SI" sz="2000" smtClean="0">
                <a:latin typeface="Courier New" pitchFamily="49" charset="0"/>
              </a:rPr>
            </a:br>
            <a:r>
              <a:rPr lang="sl-SI" sz="2000" smtClean="0">
                <a:latin typeface="Courier New" pitchFamily="49" charset="0"/>
              </a:rPr>
              <a:t>  </a:t>
            </a:r>
            <a:r>
              <a:rPr lang="en-GB" sz="2000" i="1" smtClean="0">
                <a:latin typeface="Courier New" pitchFamily="49" charset="0"/>
              </a:rPr>
              <a:t>stavek</a:t>
            </a:r>
            <a:r>
              <a:rPr lang="sl-SI" sz="2000" i="1" baseline="-25000" smtClean="0">
                <a:latin typeface="Courier New" pitchFamily="49" charset="0"/>
              </a:rPr>
              <a:t>1a</a:t>
            </a:r>
            <a:r>
              <a:rPr lang="sl-SI" sz="2000" smtClean="0">
                <a:latin typeface="Courier New" pitchFamily="49" charset="0"/>
              </a:rPr>
              <a:t/>
            </a:r>
            <a:br>
              <a:rPr lang="sl-SI" sz="2000" smtClean="0">
                <a:latin typeface="Courier New" pitchFamily="49" charset="0"/>
              </a:rPr>
            </a:br>
            <a:r>
              <a:rPr lang="sl-SI" sz="2000" smtClean="0">
                <a:latin typeface="Courier New" pitchFamily="49" charset="0"/>
              </a:rPr>
              <a:t>    </a:t>
            </a:r>
            <a:r>
              <a:rPr lang="sl-SI" sz="2000" i="1" smtClean="0">
                <a:latin typeface="Courier New" pitchFamily="49" charset="0"/>
              </a:rPr>
              <a:t>...</a:t>
            </a:r>
            <a:br>
              <a:rPr lang="sl-SI" sz="2000" i="1" smtClean="0">
                <a:latin typeface="Courier New" pitchFamily="49" charset="0"/>
              </a:rPr>
            </a:br>
            <a:r>
              <a:rPr lang="sl-SI" sz="2000" i="1" smtClean="0">
                <a:latin typeface="Courier New" pitchFamily="49" charset="0"/>
              </a:rPr>
              <a:t>  stavek</a:t>
            </a:r>
            <a:r>
              <a:rPr lang="sl-SI" sz="2000" i="1" baseline="-25000" smtClean="0">
                <a:latin typeface="Courier New" pitchFamily="49" charset="0"/>
              </a:rPr>
              <a:t>na</a:t>
            </a:r>
            <a:r>
              <a:rPr lang="sl-SI" sz="2000" i="1" smtClean="0">
                <a:latin typeface="Courier New" pitchFamily="49" charset="0"/>
              </a:rPr>
              <a:t/>
            </a:r>
            <a:br>
              <a:rPr lang="sl-SI" sz="2000" i="1" smtClean="0">
                <a:latin typeface="Courier New" pitchFamily="49" charset="0"/>
              </a:rPr>
            </a:br>
            <a:r>
              <a:rPr lang="sl-SI" sz="2000" smtClean="0">
                <a:latin typeface="Courier New" pitchFamily="49" charset="0"/>
              </a:rPr>
              <a:t>else :</a:t>
            </a:r>
            <a:br>
              <a:rPr lang="sl-SI" sz="2000" smtClean="0">
                <a:latin typeface="Courier New" pitchFamily="49" charset="0"/>
              </a:rPr>
            </a:br>
            <a:r>
              <a:rPr lang="sl-SI" sz="2000" smtClean="0">
                <a:latin typeface="Courier New" pitchFamily="49" charset="0"/>
              </a:rPr>
              <a:t>  </a:t>
            </a:r>
            <a:r>
              <a:rPr lang="en-GB" sz="2000" i="1" smtClean="0">
                <a:latin typeface="Courier New" pitchFamily="49" charset="0"/>
              </a:rPr>
              <a:t>stavek</a:t>
            </a:r>
            <a:r>
              <a:rPr lang="sl-SI" sz="2000" i="1" baseline="-25000" smtClean="0">
                <a:latin typeface="Courier New" pitchFamily="49" charset="0"/>
              </a:rPr>
              <a:t>1b</a:t>
            </a:r>
            <a:r>
              <a:rPr lang="sl-SI" sz="2000" smtClean="0">
                <a:latin typeface="Courier New" pitchFamily="49" charset="0"/>
              </a:rPr>
              <a:t/>
            </a:r>
            <a:br>
              <a:rPr lang="sl-SI" sz="2000" smtClean="0">
                <a:latin typeface="Courier New" pitchFamily="49" charset="0"/>
              </a:rPr>
            </a:br>
            <a:r>
              <a:rPr lang="sl-SI" sz="2000" smtClean="0">
                <a:latin typeface="Courier New" pitchFamily="49" charset="0"/>
              </a:rPr>
              <a:t>   </a:t>
            </a:r>
            <a:r>
              <a:rPr lang="sl-SI" sz="2000" i="1" smtClean="0">
                <a:latin typeface="Courier New" pitchFamily="49" charset="0"/>
              </a:rPr>
              <a:t>...</a:t>
            </a:r>
            <a:br>
              <a:rPr lang="sl-SI" sz="2000" i="1" smtClean="0">
                <a:latin typeface="Courier New" pitchFamily="49" charset="0"/>
              </a:rPr>
            </a:br>
            <a:r>
              <a:rPr lang="sl-SI" sz="2000" i="1" smtClean="0">
                <a:latin typeface="Courier New" pitchFamily="49" charset="0"/>
              </a:rPr>
              <a:t>  stavek</a:t>
            </a:r>
            <a:r>
              <a:rPr lang="sl-SI" sz="2000" i="1" baseline="-25000" smtClean="0">
                <a:latin typeface="Courier New" pitchFamily="49" charset="0"/>
              </a:rPr>
              <a:t>mb</a:t>
            </a:r>
            <a:r>
              <a:rPr lang="sl-SI" sz="2000" i="1" smtClean="0">
                <a:latin typeface="Courier New" pitchFamily="49" charset="0"/>
              </a:rPr>
              <a:t/>
            </a:r>
            <a:br>
              <a:rPr lang="sl-SI" sz="2000" i="1" smtClean="0">
                <a:latin typeface="Courier New" pitchFamily="49" charset="0"/>
              </a:rPr>
            </a:br>
            <a:endParaRPr lang="sl-SI" sz="200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US" sz="2000" smtClean="0"/>
          </a:p>
        </p:txBody>
      </p:sp>
      <p:sp>
        <p:nvSpPr>
          <p:cNvPr id="19459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563938" y="1341438"/>
            <a:ext cx="5003800" cy="5040312"/>
          </a:xfrm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Kaj pomeni</a:t>
            </a:r>
            <a:endParaRPr lang="sl-SI" smtClean="0"/>
          </a:p>
          <a:p>
            <a:pPr lvl="1">
              <a:buFontTx/>
              <a:buChar char="•"/>
            </a:pPr>
            <a:r>
              <a:rPr lang="en-GB" smtClean="0"/>
              <a:t>če je </a:t>
            </a:r>
            <a:r>
              <a:rPr lang="sl-SI" smtClean="0"/>
              <a:t>pogoj </a:t>
            </a:r>
            <a:r>
              <a:rPr lang="sl-SI" sz="2200" smtClean="0">
                <a:latin typeface="Courier New" pitchFamily="49" charset="0"/>
              </a:rPr>
              <a:t>pogoj</a:t>
            </a:r>
            <a:r>
              <a:rPr lang="sl-SI" smtClean="0"/>
              <a:t> izpolnjen</a:t>
            </a:r>
            <a:r>
              <a:rPr lang="en-GB" smtClean="0"/>
              <a:t>, se izvede</a:t>
            </a:r>
            <a:r>
              <a:rPr lang="sl-SI" smtClean="0"/>
              <a:t>jo</a:t>
            </a:r>
            <a:br>
              <a:rPr lang="sl-SI" smtClean="0"/>
            </a:br>
            <a:r>
              <a:rPr lang="sl-SI" smtClean="0"/>
              <a:t>   </a:t>
            </a:r>
            <a:r>
              <a:rPr lang="en-GB" sz="2200" smtClean="0">
                <a:latin typeface="Courier New" pitchFamily="49" charset="0"/>
              </a:rPr>
              <a:t>stavek</a:t>
            </a:r>
            <a:r>
              <a:rPr lang="en-GB" sz="2200" baseline="-25000" smtClean="0">
                <a:latin typeface="Courier New" pitchFamily="49" charset="0"/>
              </a:rPr>
              <a:t>1</a:t>
            </a:r>
            <a:r>
              <a:rPr lang="sl-SI" sz="2200" baseline="-25000" smtClean="0">
                <a:latin typeface="Courier New" pitchFamily="49" charset="0"/>
              </a:rPr>
              <a:t>a</a:t>
            </a:r>
            <a:r>
              <a:rPr lang="en-GB" smtClean="0"/>
              <a:t>,</a:t>
            </a:r>
            <a:r>
              <a:rPr lang="sl-SI" smtClean="0"/>
              <a:t> ..., </a:t>
            </a:r>
            <a:r>
              <a:rPr lang="sl-SI" sz="2200" i="1" smtClean="0">
                <a:latin typeface="Courier New" pitchFamily="49" charset="0"/>
              </a:rPr>
              <a:t>stavek</a:t>
            </a:r>
            <a:r>
              <a:rPr lang="sl-SI" sz="2200" i="1" baseline="-25000" smtClean="0">
                <a:latin typeface="Courier New" pitchFamily="49" charset="0"/>
              </a:rPr>
              <a:t>na</a:t>
            </a:r>
            <a:r>
              <a:rPr lang="en-GB" smtClean="0"/>
              <a:t> sicer pa</a:t>
            </a:r>
            <a:r>
              <a:rPr lang="sl-SI" smtClean="0"/>
              <a:t/>
            </a:r>
            <a:br>
              <a:rPr lang="sl-SI" smtClean="0"/>
            </a:br>
            <a:r>
              <a:rPr lang="en-GB" smtClean="0"/>
              <a:t> </a:t>
            </a:r>
            <a:r>
              <a:rPr lang="sl-SI" smtClean="0"/>
              <a:t>  </a:t>
            </a:r>
            <a:r>
              <a:rPr lang="en-GB" sz="2200" smtClean="0">
                <a:latin typeface="Courier New" pitchFamily="49" charset="0"/>
              </a:rPr>
              <a:t>stavek</a:t>
            </a:r>
            <a:r>
              <a:rPr lang="sl-SI" sz="2200" baseline="-25000" smtClean="0">
                <a:latin typeface="Courier New" pitchFamily="49" charset="0"/>
              </a:rPr>
              <a:t>1b</a:t>
            </a:r>
            <a:r>
              <a:rPr lang="en-GB" smtClean="0"/>
              <a:t>,</a:t>
            </a:r>
            <a:r>
              <a:rPr lang="sl-SI" smtClean="0"/>
              <a:t> ..., </a:t>
            </a:r>
            <a:r>
              <a:rPr lang="sl-SI" sz="2200" i="1" smtClean="0">
                <a:latin typeface="Courier New" pitchFamily="49" charset="0"/>
              </a:rPr>
              <a:t>stavek</a:t>
            </a:r>
            <a:r>
              <a:rPr lang="sl-SI" sz="2200" i="1" baseline="-25000" smtClean="0">
                <a:latin typeface="Courier New" pitchFamily="49" charset="0"/>
              </a:rPr>
              <a:t>mb</a:t>
            </a:r>
            <a:endParaRPr lang="en-GB" sz="2200" i="1" baseline="-25000" smtClean="0">
              <a:latin typeface="Courier New" pitchFamily="49" charset="0"/>
            </a:endParaRPr>
          </a:p>
          <a:p>
            <a:endParaRPr lang="sl-SI" sz="2200" smtClean="0"/>
          </a:p>
        </p:txBody>
      </p:sp>
      <p:sp>
        <p:nvSpPr>
          <p:cNvPr id="19460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1946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3594268-A898-48DE-9603-144711D925B1}" type="slidenum">
              <a:rPr lang="sl-SI"/>
              <a:pPr>
                <a:defRPr/>
              </a:pPr>
              <a:t>7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Pogojni stavek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484313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GB" smtClean="0"/>
              <a:t>Druga oblika</a:t>
            </a:r>
            <a:endParaRPr lang="sl-SI" smtClean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sl-SI" sz="2200" smtClean="0"/>
              <a:t>S</a:t>
            </a:r>
            <a:r>
              <a:rPr lang="en-GB" sz="2200" smtClean="0"/>
              <a:t>intaksa</a:t>
            </a:r>
          </a:p>
          <a:p>
            <a:pPr lvl="2">
              <a:lnSpc>
                <a:spcPct val="110000"/>
              </a:lnSpc>
              <a:buFontTx/>
              <a:buChar char="•"/>
            </a:pPr>
            <a:r>
              <a:rPr lang="en-GB" sz="1900" smtClean="0">
                <a:latin typeface="Courier New" pitchFamily="49" charset="0"/>
              </a:rPr>
              <a:t>if </a:t>
            </a:r>
            <a:r>
              <a:rPr lang="sl-SI" sz="1900" i="1" u="sng" smtClean="0">
                <a:latin typeface="Courier New" pitchFamily="49" charset="0"/>
              </a:rPr>
              <a:t>pogoj</a:t>
            </a:r>
            <a:r>
              <a:rPr lang="sl-SI" sz="1900" smtClean="0">
                <a:latin typeface="Courier New" pitchFamily="49" charset="0"/>
              </a:rPr>
              <a:t> :</a:t>
            </a:r>
            <a:br>
              <a:rPr lang="sl-SI" sz="1900" smtClean="0">
                <a:latin typeface="Courier New" pitchFamily="49" charset="0"/>
              </a:rPr>
            </a:br>
            <a:r>
              <a:rPr lang="sl-SI" sz="1900" smtClean="0">
                <a:latin typeface="Courier New" pitchFamily="49" charset="0"/>
              </a:rPr>
              <a:t>   </a:t>
            </a:r>
            <a:r>
              <a:rPr lang="en-GB" sz="1900" i="1" smtClean="0">
                <a:latin typeface="Courier New" pitchFamily="49" charset="0"/>
              </a:rPr>
              <a:t>stavek</a:t>
            </a:r>
            <a:r>
              <a:rPr lang="sl-SI" sz="1900" i="1" baseline="-25000" smtClean="0">
                <a:latin typeface="Courier New" pitchFamily="49" charset="0"/>
              </a:rPr>
              <a:t>1</a:t>
            </a:r>
            <a:r>
              <a:rPr lang="sl-SI" sz="1900" smtClean="0">
                <a:latin typeface="Courier New" pitchFamily="49" charset="0"/>
              </a:rPr>
              <a:t/>
            </a:r>
            <a:br>
              <a:rPr lang="sl-SI" sz="1900" smtClean="0">
                <a:latin typeface="Courier New" pitchFamily="49" charset="0"/>
              </a:rPr>
            </a:br>
            <a:r>
              <a:rPr lang="sl-SI" sz="1900" smtClean="0">
                <a:latin typeface="Courier New" pitchFamily="49" charset="0"/>
              </a:rPr>
              <a:t>   </a:t>
            </a:r>
            <a:r>
              <a:rPr lang="sl-SI" sz="1900" i="1" smtClean="0">
                <a:latin typeface="Courier New" pitchFamily="49" charset="0"/>
              </a:rPr>
              <a:t>stavek</a:t>
            </a:r>
            <a:r>
              <a:rPr lang="sl-SI" sz="1900" i="1" baseline="-25000" smtClean="0">
                <a:latin typeface="Courier New" pitchFamily="49" charset="0"/>
              </a:rPr>
              <a:t>2</a:t>
            </a:r>
            <a:r>
              <a:rPr lang="sl-SI" sz="1900" i="1" smtClean="0">
                <a:latin typeface="Courier New" pitchFamily="49" charset="0"/>
              </a:rPr>
              <a:t/>
            </a:r>
            <a:br>
              <a:rPr lang="sl-SI" sz="1900" i="1" smtClean="0">
                <a:latin typeface="Courier New" pitchFamily="49" charset="0"/>
              </a:rPr>
            </a:br>
            <a:r>
              <a:rPr lang="sl-SI" sz="1900" i="1" smtClean="0">
                <a:latin typeface="Courier New" pitchFamily="49" charset="0"/>
              </a:rPr>
              <a:t>   ...</a:t>
            </a:r>
            <a:br>
              <a:rPr lang="sl-SI" sz="1900" i="1" smtClean="0">
                <a:latin typeface="Courier New" pitchFamily="49" charset="0"/>
              </a:rPr>
            </a:br>
            <a:r>
              <a:rPr lang="sl-SI" sz="1900" i="1" smtClean="0">
                <a:latin typeface="Courier New" pitchFamily="49" charset="0"/>
              </a:rPr>
              <a:t>   stavek</a:t>
            </a:r>
            <a:r>
              <a:rPr lang="sl-SI" sz="1900" i="1" baseline="-25000" smtClean="0">
                <a:latin typeface="Courier New" pitchFamily="49" charset="0"/>
              </a:rPr>
              <a:t>n</a:t>
            </a:r>
            <a:r>
              <a:rPr lang="sl-SI" sz="1900" i="1" smtClean="0">
                <a:latin typeface="Courier New" pitchFamily="49" charset="0"/>
              </a:rPr>
              <a:t/>
            </a:r>
            <a:br>
              <a:rPr lang="sl-SI" sz="1900" i="1" smtClean="0">
                <a:latin typeface="Courier New" pitchFamily="49" charset="0"/>
              </a:rPr>
            </a:br>
            <a:endParaRPr lang="sl-SI" sz="190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sz="2200" smtClean="0"/>
              <a:t>Pazi na </a:t>
            </a:r>
            <a:r>
              <a:rPr lang="sl-SI" sz="2200" smtClean="0"/>
              <a:t>dvopičje in zamikanje</a:t>
            </a:r>
            <a:endParaRPr lang="en-GB" sz="2200" smtClean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sz="2200" smtClean="0"/>
              <a:t>Stavk</a:t>
            </a:r>
            <a:r>
              <a:rPr lang="sl-SI" sz="2200" smtClean="0"/>
              <a:t>i</a:t>
            </a:r>
            <a:r>
              <a:rPr lang="en-GB" sz="2200" smtClean="0"/>
              <a:t> se izvede</a:t>
            </a:r>
            <a:r>
              <a:rPr lang="sl-SI" sz="2200" smtClean="0"/>
              <a:t>jo</a:t>
            </a:r>
            <a:r>
              <a:rPr lang="en-GB" sz="2200" smtClean="0"/>
              <a:t>, </a:t>
            </a:r>
            <a:r>
              <a:rPr lang="sl-SI" sz="2200" smtClean="0"/>
              <a:t>č</a:t>
            </a:r>
            <a:r>
              <a:rPr lang="en-GB" sz="2200" smtClean="0"/>
              <a:t>e je </a:t>
            </a:r>
            <a:r>
              <a:rPr lang="sl-SI" sz="2200" smtClean="0"/>
              <a:t>pogoj izpolnjen.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sl-SI" sz="2200" smtClean="0"/>
              <a:t>To obliko uporabimo, če takrat, ko pogoj ni izpolnjen, nimamo opraviti ničesar.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sl-SI" sz="2200" smtClean="0"/>
              <a:t>Stavki v </a:t>
            </a:r>
            <a:r>
              <a:rPr lang="sl-SI" sz="2200" smtClean="0">
                <a:latin typeface="Courier New" pitchFamily="49" charset="0"/>
              </a:rPr>
              <a:t>telesu pogojnega stavka (enako zamaknjeni!)</a:t>
            </a:r>
            <a:r>
              <a:rPr lang="sl-SI" sz="2200" smtClean="0"/>
              <a:t> se torej izvedejo le, če je pogoj izpolnjen. Če ni izpolnjen, se ne zgodi nič.</a:t>
            </a:r>
            <a:endParaRPr lang="en-GB" smtClean="0"/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/>
              <a:t>Matija Lokar, FMF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49E8FBFF-32ED-48C6-B3DC-78B9031DBF0A}" type="slidenum">
              <a:rPr lang="sl-SI"/>
              <a:pPr>
                <a:defRPr/>
              </a:pPr>
              <a:t>8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Pogoji</a:t>
            </a:r>
            <a:endParaRPr lang="en-GB" smtClean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Primerjanje (relacijski operatorji)</a:t>
            </a:r>
          </a:p>
          <a:p>
            <a:pPr lvl="1"/>
            <a:r>
              <a:rPr lang="sl-SI" smtClean="0"/>
              <a:t>&gt;</a:t>
            </a:r>
          </a:p>
          <a:p>
            <a:pPr lvl="1"/>
            <a:r>
              <a:rPr lang="sl-SI" smtClean="0"/>
              <a:t>&lt;</a:t>
            </a:r>
          </a:p>
          <a:p>
            <a:pPr lvl="1"/>
            <a:r>
              <a:rPr lang="sl-SI" smtClean="0"/>
              <a:t>&gt;=   (vrstni red pomemben!)</a:t>
            </a:r>
          </a:p>
          <a:p>
            <a:pPr lvl="1"/>
            <a:r>
              <a:rPr lang="sl-SI" smtClean="0"/>
              <a:t>&lt;=</a:t>
            </a:r>
          </a:p>
          <a:p>
            <a:pPr lvl="1"/>
            <a:r>
              <a:rPr lang="sl-SI" smtClean="0"/>
              <a:t>==   (pozor dva (2) enačaja)</a:t>
            </a:r>
          </a:p>
          <a:p>
            <a:pPr lvl="1"/>
            <a:r>
              <a:rPr lang="sl-SI" smtClean="0"/>
              <a:t>!=</a:t>
            </a:r>
          </a:p>
          <a:p>
            <a:pPr lvl="1">
              <a:buFont typeface="Wingdings" pitchFamily="2" charset="2"/>
              <a:buNone/>
            </a:pPr>
            <a:endParaRPr lang="en-GB" smtClean="0"/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dirty="0"/>
              <a:t>Matija Lokar, FMF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mtClean="0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AEEB1DC-9D6F-42D8-95D6-0118EE3C0CC8}" type="slidenum">
              <a:rPr lang="sl-SI"/>
              <a:pPr>
                <a:defRPr/>
              </a:pPr>
              <a:t>9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Python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Pogoji&amp;quot;&quot;/&gt;&lt;property id=&quot;20307&quot; value=&quot;298&quot;/&gt;&lt;/object&gt;&lt;object type=&quot;3&quot; unique_id=&quot;10005&quot;&gt;&lt;property id=&quot;20148&quot; value=&quot;5&quot;/&gt;&lt;property id=&quot;20300&quot; value=&quot;Slide 3 - &amp;quot;Pogojni stavek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Zgled I&amp;quot;&quot;/&gt;&lt;property id=&quot;20307&quot; value=&quot;258&quot;/&gt;&lt;/object&gt;&lt;object type=&quot;3&quot; unique_id=&quot;10007&quot;&gt;&lt;property id=&quot;20148&quot; value=&quot;5&quot;/&gt;&lt;property id=&quot;20300&quot; value=&quot;Slide 5 - &amp;quot;Koda&amp;quot;&quot;/&gt;&lt;property id=&quot;20307&quot; value=&quot;288&quot;/&gt;&lt;/object&gt;&lt;object type=&quot;3&quot; unique_id=&quot;10008&quot;&gt;&lt;property id=&quot;20148&quot; value=&quot;5&quot;/&gt;&lt;property id=&quot;20300&quot; value=&quot;Slide 6 - &amp;quot;Shematsko&amp;quot;&quot;/&gt;&lt;property id=&quot;20307&quot; value=&quot;261&quot;/&gt;&lt;/object&gt;&lt;object type=&quot;3&quot; unique_id=&quot;10009&quot;&gt;&lt;property id=&quot;20148&quot; value=&quot;5&quot;/&gt;&lt;property id=&quot;20300&quot; value=&quot;Slide 7 - &amp;quot;Pogojni stavek&amp;quot;&quot;/&gt;&lt;property id=&quot;20307&quot; value=&quot;262&quot;/&gt;&lt;/object&gt;&lt;object type=&quot;3&quot; unique_id=&quot;10010&quot;&gt;&lt;property id=&quot;20148&quot; value=&quot;5&quot;/&gt;&lt;property id=&quot;20300&quot; value=&quot;Slide 8 - &amp;quot;Pogojni stavek&amp;quot;&quot;/&gt;&lt;property id=&quot;20307&quot; value=&quot;263&quot;/&gt;&lt;/object&gt;&lt;object type=&quot;3&quot; unique_id=&quot;10011&quot;&gt;&lt;property id=&quot;20148&quot; value=&quot;5&quot;/&gt;&lt;property id=&quot;20300&quot; value=&quot;Slide 9 - &amp;quot;Pogoji&amp;quot;&quot;/&gt;&lt;property id=&quot;20307&quot; value=&quot;264&quot;/&gt;&lt;/object&gt;&lt;object type=&quot;3&quot; unique_id=&quot;10012&quot;&gt;&lt;property id=&quot;20148&quot; value=&quot;5&quot;/&gt;&lt;property id=&quot;20300&quot; value=&quot;Slide 10 - &amp;quot;Logične vrednosti&amp;quot;&quot;/&gt;&lt;property id=&quot;20307&quot; value=&quot;299&quot;/&gt;&lt;/object&gt;&lt;object type=&quot;3&quot; unique_id=&quot;10013&quot;&gt;&lt;property id=&quot;20148&quot; value=&quot;5&quot;/&gt;&lt;property id=&quot;20300&quot; value=&quot;Slide 11 - &amp;quot;Operacije&amp;quot;&quot;/&gt;&lt;property id=&quot;20307&quot; value=&quot;266&quot;/&gt;&lt;/object&gt;&lt;object type=&quot;3&quot; unique_id=&quot;10014&quot;&gt;&lt;property id=&quot;20148&quot; value=&quot;5&quot;/&gt;&lt;property id=&quot;20300&quot; value=&quot;Slide 12 - &amp;quot;Povzetek log. operacij&amp;quot;&quot;/&gt;&lt;property id=&quot;20307&quot; value=&quot;267&quot;/&gt;&lt;/object&gt;&lt;object type=&quot;3&quot; unique_id=&quot;10015&quot;&gt;&lt;property id=&quot;20148&quot; value=&quot;5&quot;/&gt;&lt;property id=&quot;20300&quot; value=&quot;Slide 13 - &amp;quot;Prestopno leto&amp;quot;&quot;/&gt;&lt;property id=&quot;20307&quot; value=&quot;270&quot;/&gt;&lt;/object&gt;&lt;object type=&quot;3&quot; unique_id=&quot;10016&quot;&gt;&lt;property id=&quot;20148&quot; value=&quot;5&quot;/&gt;&lt;property id=&quot;20300&quot; value=&quot;Slide 14 - &amp;quot;Prestopno leto&amp;quot;&quot;/&gt;&lt;property id=&quot;20307&quot; value=&quot;271&quot;/&gt;&lt;/object&gt;&lt;object type=&quot;3&quot; unique_id=&quot;10017&quot;&gt;&lt;property id=&quot;20148&quot; value=&quot;5&quot;/&gt;&lt;property id=&quot;20300&quot; value=&quot;Slide 15 - &amp;quot;Prestopno leto - funkcija&amp;quot;&quot;/&gt;&lt;property id=&quot;20307&quot; value=&quot;272&quot;/&gt;&lt;/object&gt;&lt;object type=&quot;3&quot; unique_id=&quot;10018&quot;&gt;&lt;property id=&quot;20148&quot; value=&quot;5&quot;/&gt;&lt;property id=&quot;20300&quot; value=&quot;Slide 16 - &amp;quot;&amp;quot;Gnezdeni&amp;quot; pogojni stavki&amp;quot;&quot;/&gt;&lt;property id=&quot;20307&quot; value=&quot;282&quot;/&gt;&lt;/object&gt;&lt;object type=&quot;3&quot; unique_id=&quot;10019&quot;&gt;&lt;property id=&quot;20148&quot; value=&quot;5&quot;/&gt;&lt;property id=&quot;20300&quot; value=&quot;Slide 17 - &amp;quot;Primerjaj števili po velikosti&amp;quot;&quot;/&gt;&lt;property id=&quot;20307&quot; value=&quot;283&quot;/&gt;&lt;/object&gt;&lt;object type=&quot;3&quot; unique_id=&quot;10020&quot;&gt;&lt;property id=&quot;20148&quot; value=&quot;5&quot;/&gt;&lt;property id=&quot;20300&quot; value=&quot;Slide 18 - &amp;quot;if – elif - else&amp;quot;&quot;/&gt;&lt;property id=&quot;20307&quot; value=&quot;289&quot;/&gt;&lt;/object&gt;&lt;object type=&quot;3&quot; unique_id=&quot;10021&quot;&gt;&lt;property id=&quot;20148&quot; value=&quot;5&quot;/&gt;&lt;property id=&quot;20300&quot; value=&quot;Slide 19 - &amp;quot;Kaj naredi del programa?&amp;quot;&quot;/&gt;&lt;property id=&quot;20307&quot; value=&quot;284&quot;/&gt;&lt;/object&gt;&lt;object type=&quot;3&quot; unique_id=&quot;10022&quot;&gt;&lt;property id=&quot;20148&quot; value=&quot;5&quot;/&gt;&lt;property id=&quot;20300&quot; value=&quot;Slide 20 - &amp;quot;Seveda raje&amp;quot;&quot;/&gt;&lt;property id=&quot;20307&quot; value=&quot;290&quot;/&gt;&lt;/object&gt;&lt;object type=&quot;3&quot; unique_id=&quot;10023&quot;&gt;&lt;property id=&quot;20148&quot; value=&quot;5&quot;/&gt;&lt;property id=&quot;20300&quot; value=&quot;Slide 21 - &amp;quot;Ali je naključno število med 0 in 1000 dvomestno?&amp;quot;&quot;/&gt;&lt;property id=&quot;20307&quot; value=&quot;291&quot;/&gt;&lt;/object&gt;&lt;object type=&quot;3&quot; unique_id=&quot;10024&quot;&gt;&lt;property id=&quot;20148&quot; value=&quot;5&quot;/&gt;&lt;property id=&quot;20300&quot; value=&quot;Slide 22 - &amp;quot;Pogojni stavek&amp;quot;&quot;/&gt;&lt;property id=&quot;20307&quot; value=&quot;286&quot;/&gt;&lt;/object&gt;&lt;object type=&quot;3&quot; unique_id=&quot;10025&quot;&gt;&lt;property id=&quot;20148&quot; value=&quot;5&quot;/&gt;&lt;property id=&quot;20300&quot; value=&quot;Slide 23 - &amp;quot;Pogojni stavek&amp;quot;&quot;/&gt;&lt;property id=&quot;20307&quot; value=&quot;287&quot;/&gt;&lt;/object&gt;&lt;object type=&quot;3&quot; unique_id=&quot;10026&quot;&gt;&lt;property id=&quot;20148&quot; value=&quot;5&quot;/&gt;&lt;property id=&quot;20300&quot; value=&quot;Slide 24 - &amp;quot;Limone&amp;quot;&quot;/&gt;&lt;property id=&quot;20307&quot; value=&quot;292&quot;/&gt;&lt;/object&gt;&lt;object type=&quot;3&quot; unique_id=&quot;10027&quot;&gt;&lt;property id=&quot;20148&quot; value=&quot;5&quot;/&gt;&lt;property id=&quot;20300&quot; value=&quot;Slide 25 - &amp;quot;Limone&amp;quot;&quot;/&gt;&lt;property id=&quot;20307&quot; value=&quot;293&quot;/&gt;&lt;/object&gt;&lt;object type=&quot;3&quot; unique_id=&quot;10028&quot;&gt;&lt;property id=&quot;20148&quot; value=&quot;5&quot;/&gt;&lt;property id=&quot;20300&quot; value=&quot;Slide 26 - &amp;quot;Največja števka&amp;quot;&quot;/&gt;&lt;property id=&quot;20307&quot; value=&quot;294&quot;/&gt;&lt;/object&gt;&lt;object type=&quot;3&quot; unique_id=&quot;10029&quot;&gt;&lt;property id=&quot;20148&quot; value=&quot;5&quot;/&gt;&lt;property id=&quot;20300&quot; value=&quot;Slide 27 - &amp;quot;Za eno&amp;quot;&quot;/&gt;&lt;property id=&quot;20307&quot; value=&quot;295&quot;/&gt;&lt;/object&gt;&lt;object type=&quot;3&quot; unique_id=&quot;10030&quot;&gt;&lt;property id=&quot;20148&quot; value=&quot;5&quot;/&gt;&lt;property id=&quot;20300&quot; value=&quot;Slide 28 - &amp;quot;Ali je datum pred drugim?&amp;quot;&quot;/&gt;&lt;property id=&quot;20307&quot; value=&quot;296&quot;/&gt;&lt;/object&gt;&lt;/object&gt;&lt;object type=&quot;8&quot; unique_id=&quot;10060&quot;&gt;&lt;/object&gt;&lt;/object&gt;&lt;/database&gt;"/>
  <p:tag name="MMPROD_NEXTUNIQUEID" val="10011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O_predmetu_ŠPIRI_UP</Template>
  <TotalTime>2887</TotalTime>
  <Words>1434</Words>
  <Application>Microsoft Office PowerPoint</Application>
  <PresentationFormat>On-screen Show (4:3)</PresentationFormat>
  <Paragraphs>323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Equity</vt:lpstr>
      <vt:lpstr>Python</vt:lpstr>
      <vt:lpstr>Pogoji</vt:lpstr>
      <vt:lpstr>Pogojni stavek</vt:lpstr>
      <vt:lpstr>Zgled I</vt:lpstr>
      <vt:lpstr>Koda</vt:lpstr>
      <vt:lpstr>Shematsko</vt:lpstr>
      <vt:lpstr>Pogojni stavek</vt:lpstr>
      <vt:lpstr>Pogojni stavek</vt:lpstr>
      <vt:lpstr>Pogoji</vt:lpstr>
      <vt:lpstr>Logične vrednosti</vt:lpstr>
      <vt:lpstr>Operacije</vt:lpstr>
      <vt:lpstr>Povzetek log. operacij</vt:lpstr>
      <vt:lpstr>Prestopno leto</vt:lpstr>
      <vt:lpstr>Prestopno leto</vt:lpstr>
      <vt:lpstr>Prestopno leto - funkcija</vt:lpstr>
      <vt:lpstr>"Gnezdeni" pogojni stavki</vt:lpstr>
      <vt:lpstr>Primerjaj števili po velikosti</vt:lpstr>
      <vt:lpstr>if – elif - else</vt:lpstr>
      <vt:lpstr>Kaj naredi del programa?</vt:lpstr>
      <vt:lpstr>Seveda raje</vt:lpstr>
      <vt:lpstr>Ali je naključno število med 0 in 1000 dvomestno?</vt:lpstr>
      <vt:lpstr>Pogojni stavek</vt:lpstr>
      <vt:lpstr>Pogojni stavek</vt:lpstr>
      <vt:lpstr>Limone</vt:lpstr>
      <vt:lpstr>Limone</vt:lpstr>
      <vt:lpstr>Največja števka</vt:lpstr>
      <vt:lpstr>Za eno</vt:lpstr>
      <vt:lpstr>Ali je datum pred drugim?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Matija Lokar</dc:creator>
  <cp:lastModifiedBy>Matija Lokar</cp:lastModifiedBy>
  <cp:revision>62</cp:revision>
  <dcterms:created xsi:type="dcterms:W3CDTF">2009-10-14T11:33:25Z</dcterms:created>
  <dcterms:modified xsi:type="dcterms:W3CDTF">2011-10-18T07:34:39Z</dcterms:modified>
</cp:coreProperties>
</file>