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8" r:id="rId3"/>
    <p:sldId id="261" r:id="rId4"/>
    <p:sldId id="260" r:id="rId5"/>
    <p:sldId id="262" r:id="rId6"/>
    <p:sldId id="257" r:id="rId7"/>
    <p:sldId id="263" r:id="rId8"/>
    <p:sldId id="264" r:id="rId9"/>
    <p:sldId id="265" r:id="rId10"/>
    <p:sldId id="266" r:id="rId11"/>
    <p:sldId id="269" r:id="rId12"/>
    <p:sldId id="281" r:id="rId13"/>
    <p:sldId id="283" r:id="rId14"/>
    <p:sldId id="268" r:id="rId15"/>
    <p:sldId id="280" r:id="rId16"/>
    <p:sldId id="270" r:id="rId17"/>
    <p:sldId id="271" r:id="rId18"/>
    <p:sldId id="272" r:id="rId19"/>
    <p:sldId id="273" r:id="rId20"/>
    <p:sldId id="274" r:id="rId21"/>
    <p:sldId id="267" r:id="rId22"/>
    <p:sldId id="275" r:id="rId23"/>
    <p:sldId id="282" r:id="rId24"/>
    <p:sldId id="278" r:id="rId25"/>
    <p:sldId id="279" r:id="rId26"/>
    <p:sldId id="277" r:id="rId27"/>
  </p:sldIdLst>
  <p:sldSz cx="9144000" cy="6858000" type="screen4x3"/>
  <p:notesSz cx="6858000" cy="9144000"/>
  <p:custDataLst>
    <p:tags r:id="rId29"/>
  </p:custDataLst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9E9956E-163E-4C9E-8135-751E0751011B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2FED66D-5E47-4BBB-95AD-0E3B7528C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2600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0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5786438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7DBC0D-4B65-4600-A558-DB18E7C75366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7D3580-F510-420E-A935-7318E01A6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5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6A0C2-BC76-417A-AD94-1388CCBD5F07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530D1-3238-4B88-90FD-D14B83236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D0ED1-5241-4B93-A28C-9E4AACD8953E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47424-E268-4DEE-8F73-AB792FD57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3A196A-C0F0-4E0B-B1A9-44C1E60891C4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6F00EE-E7D5-42E9-8A08-212B8D9C3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5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5E3043-4A74-46EE-9321-A79F0C61C38C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ABF7C1-4136-4BF7-A0CA-8C6BA2FE8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69646-85FE-4518-8E47-9352D56D5104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D3263-FFF1-447B-96CD-22BB647B2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58BAA-1B11-4B5B-9055-9282FF802C23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E918D-4E0B-4D17-A503-AD94B4C1D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EF3BE-692A-46CD-950F-6E52DFC2841C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F8069-99AF-434B-B57A-F1A605330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12A51-00DF-4B17-8B75-2ADA4182E494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D50FD-27E4-4E67-8942-0172B549D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9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9DAE72-595A-44E2-95A4-7B9652D1C61C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28D61E-D18D-4D6E-8747-1C6A61A6F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/>
      <p:bldP spid="11" grpId="0" build="p" bldLvl="5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123E7E-6562-42FB-B5D8-9532C9822355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048F37-C4A3-41AC-A52A-147CD0E53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 autoUpdateAnimBg="0"/>
      <p:bldP spid="3" grpId="0" build="p" bldLvl="5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92D016C-90E4-4073-B50C-81F8B9770CED}" type="datetimeFigureOut">
              <a:rPr lang="sl-SI"/>
              <a:pPr>
                <a:defRPr/>
              </a:pPr>
              <a:t>19.10.2011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2923512-ABC5-447B-BFAC-F2A38C9E0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8" descr="CC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38" name="Title 2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sl-SI" smtClean="0"/>
              <a:t>Funkcije</a:t>
            </a:r>
            <a:endParaRPr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Testna opisna datoteka (skripta)</a:t>
            </a:r>
            <a:endParaRPr lang="en-US" smtClean="0"/>
          </a:p>
        </p:txBody>
      </p:sp>
      <p:sp>
        <p:nvSpPr>
          <p:cNvPr id="23554" name="Content Placeholder 2"/>
          <p:cNvSpPr>
            <a:spLocks noGrp="1"/>
          </p:cNvSpPr>
          <p:nvPr>
            <p:ph sz="quarter" idx="1"/>
          </p:nvPr>
        </p:nvSpPr>
        <p:spPr>
          <a:xfrm>
            <a:off x="357188" y="1447800"/>
            <a:ext cx="8329612" cy="29813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# Testno okolje za obračanje tromestnih števil</a:t>
            </a:r>
          </a:p>
          <a:p>
            <a:pPr>
              <a:buFont typeface="Wingdings 2" pitchFamily="18" charset="2"/>
              <a:buNone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import VseTrimestno # tu so ustrezne funkcije</a:t>
            </a:r>
          </a:p>
          <a:p>
            <a:pPr>
              <a:buFont typeface="Wingdings 2" pitchFamily="18" charset="2"/>
              <a:buNone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prvo = 234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VseTrimestno.obrniTrimestno(prvo)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63" y="5857875"/>
            <a:ext cx="3071812" cy="369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latin typeface="Calibri" pitchFamily="34" charset="0"/>
                <a:cs typeface="Calibri" pitchFamily="34" charset="0"/>
              </a:rPr>
              <a:t>	</a:t>
            </a:r>
            <a:r>
              <a:rPr lang="sl-SI" dirty="0" err="1">
                <a:latin typeface="Calibri" pitchFamily="34" charset="0"/>
                <a:cs typeface="Calibri" pitchFamily="34" charset="0"/>
              </a:rPr>
              <a:t>TestTromestno.py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smtClean="0"/>
              <a:t>Razlika med opisno datoteko in  datoteko z definicijo funkcije</a:t>
            </a:r>
            <a:endParaRPr lang="en-US" sz="3600" smtClean="0"/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z="2400" smtClean="0"/>
              <a:t>Opisna datoteka (skripta)</a:t>
            </a:r>
          </a:p>
          <a:p>
            <a:pPr lvl="1"/>
            <a:r>
              <a:rPr lang="sl-SI" sz="2000" smtClean="0"/>
              <a:t>Vsebuje ukaze, kot bi jih tipkali neposredno v ukazno lupino</a:t>
            </a:r>
          </a:p>
          <a:p>
            <a:pPr lvl="1"/>
            <a:r>
              <a:rPr lang="sl-SI" sz="2000" smtClean="0"/>
              <a:t>Ukazi se izvajajo drug za drugim, kot so napisani</a:t>
            </a:r>
          </a:p>
          <a:p>
            <a:pPr lvl="1"/>
            <a:r>
              <a:rPr lang="sl-SI" sz="2000" smtClean="0"/>
              <a:t>Z F5 izvedemo vse ukaze, ki so na opisni datoteki</a:t>
            </a:r>
          </a:p>
          <a:p>
            <a:r>
              <a:rPr lang="sl-SI" sz="2400" smtClean="0"/>
              <a:t>Definicija funkcije</a:t>
            </a:r>
          </a:p>
          <a:p>
            <a:pPr lvl="1"/>
            <a:r>
              <a:rPr lang="sl-SI" sz="2000" smtClean="0"/>
              <a:t>Vsebuje opis, kako deluje funkcija</a:t>
            </a:r>
          </a:p>
          <a:p>
            <a:pPr lvl="1"/>
            <a:r>
              <a:rPr lang="sl-SI" sz="2000" smtClean="0"/>
              <a:t>Ukazi se bodo izvedli šele, ko funkcijo pokličemo</a:t>
            </a:r>
          </a:p>
          <a:p>
            <a:pPr lvl="1"/>
            <a:r>
              <a:rPr lang="sl-SI" sz="2000" smtClean="0"/>
              <a:t>Če uporabimo F5, se bo ukazna lupina le "naučila" te definicije</a:t>
            </a:r>
          </a:p>
          <a:p>
            <a:pPr lvl="2"/>
            <a:r>
              <a:rPr lang="sl-SI" sz="1800" smtClean="0"/>
              <a:t>Drugega se ne izvede nič</a:t>
            </a:r>
          </a:p>
          <a:p>
            <a:pPr lvl="2"/>
            <a:r>
              <a:rPr lang="sl-SI" sz="1800" smtClean="0"/>
              <a:t>Lahko pa sedaj to funkcijo kličemo v ukazni lupini</a:t>
            </a:r>
          </a:p>
          <a:p>
            <a:pPr lvl="3"/>
            <a:r>
              <a:rPr lang="sl-SI" sz="1800" smtClean="0"/>
              <a:t>Navedemo le njeno ime </a:t>
            </a:r>
          </a:p>
          <a:p>
            <a:pPr lvl="3"/>
            <a:r>
              <a:rPr lang="sl-SI" sz="1800" smtClean="0"/>
              <a:t> ni potrebno</a:t>
            </a:r>
          </a:p>
          <a:p>
            <a:pPr lvl="4"/>
            <a:r>
              <a:rPr lang="sl-SI" sz="1800" smtClean="0">
                <a:latin typeface="Courier New" pitchFamily="49" charset="0"/>
                <a:cs typeface="Courier New" pitchFamily="49" charset="0"/>
              </a:rPr>
              <a:t>import imeDatoteke</a:t>
            </a:r>
          </a:p>
          <a:p>
            <a:pPr lvl="4"/>
            <a:r>
              <a:rPr lang="sl-SI" sz="1800" smtClean="0">
                <a:latin typeface="Courier New" pitchFamily="49" charset="0"/>
                <a:cs typeface="Courier New" pitchFamily="49" charset="0"/>
              </a:rPr>
              <a:t>imeDatoteke.imeFunkcije</a:t>
            </a:r>
          </a:p>
          <a:p>
            <a:pPr lvl="4"/>
            <a:endParaRPr lang="sl-SI" sz="18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l-SI" smtClean="0">
                <a:latin typeface="Arial" charset="0"/>
              </a:rPr>
              <a:t>"Mešanje"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sz="2200" dirty="0" smtClean="0">
                <a:latin typeface="Arial" charset="0"/>
              </a:rPr>
              <a:t>Opisna datoteka lahko vsebuje tudi definicije </a:t>
            </a:r>
            <a:r>
              <a:rPr lang="sl-SI" sz="2200" dirty="0" smtClean="0">
                <a:latin typeface="Arial" charset="0"/>
              </a:rPr>
              <a:t>funkcij</a:t>
            </a:r>
            <a:endParaRPr lang="sl-SI" sz="22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obrniTrimestno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(n):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'''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Funkcija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obrne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trimestno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naravno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število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Predpostavljamo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je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podano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res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trimestno</a:t>
            </a:r>
            <a:endParaRPr lang="sl-SI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število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'''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enice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n % 10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desetice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n // 10 % 10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stotice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n // 100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print('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Iz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', n, '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smo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naredili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',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/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enice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desetice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stotice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sep = '')</a:t>
            </a:r>
            <a:endParaRPr lang="sl-SI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sl-SI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("testiranje funkcije\n\n")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obrniTrimestno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(125)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obrniTrimestno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(677)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obrniTrimestno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(215)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sl-SI" sz="1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1400" dirty="0" smtClean="0">
                <a:latin typeface="Courier New" pitchFamily="49" charset="0"/>
                <a:cs typeface="Courier New" pitchFamily="49" charset="0"/>
              </a:rPr>
              <a:t>("Konec testa")</a:t>
            </a:r>
          </a:p>
          <a:p>
            <a:pPr>
              <a:lnSpc>
                <a:spcPct val="80000"/>
              </a:lnSpc>
            </a:pPr>
            <a:r>
              <a:rPr lang="sl-SI" sz="1800" dirty="0" smtClean="0">
                <a:latin typeface="Arial" charset="0"/>
              </a:rPr>
              <a:t>Vendar se s tem dejansko "odpovemo" možnosti uporabe funkcije v drugih opisnih datotekah (zgled)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sl-SI" sz="1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Funcija kliče funkcijo</a:t>
            </a:r>
            <a:endParaRPr lang="en-US" smtClean="0"/>
          </a:p>
        </p:txBody>
      </p:sp>
      <p:sp>
        <p:nvSpPr>
          <p:cNvPr id="3379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Vsaka "naša" funkcija se obnaša kot vgrajena</a:t>
            </a:r>
          </a:p>
          <a:p>
            <a:r>
              <a:rPr lang="sl-SI" dirty="0" smtClean="0"/>
              <a:t>Zato jo lahko kličemo tudi pri drugih naših funkcijah</a:t>
            </a:r>
          </a:p>
          <a:p>
            <a:r>
              <a:rPr lang="sl-SI" dirty="0" smtClean="0"/>
              <a:t>Če je definirana v isti datoteki</a:t>
            </a:r>
          </a:p>
          <a:p>
            <a:pPr lvl="1"/>
            <a:r>
              <a:rPr lang="sl-SI" dirty="0" smtClean="0"/>
              <a:t>Klic</a:t>
            </a:r>
            <a:r>
              <a:rPr lang="sl-SI" dirty="0" smtClean="0">
                <a:latin typeface="+mn-lt"/>
                <a:cs typeface="Courier New" pitchFamily="49" charset="0"/>
              </a:rPr>
              <a:t>: 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imeFunkcije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(…</a:t>
            </a:r>
          </a:p>
          <a:p>
            <a:r>
              <a:rPr lang="sl-SI" dirty="0" smtClean="0"/>
              <a:t>Če je definirana v drugi datoteki</a:t>
            </a:r>
          </a:p>
          <a:p>
            <a:pPr lvl="1"/>
            <a:r>
              <a:rPr lang="sl-SI" dirty="0" smtClean="0"/>
              <a:t>Najprej: 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imeDatoteke</a:t>
            </a:r>
            <a:endParaRPr lang="sl-SI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sl-SI" dirty="0" smtClean="0"/>
              <a:t>Klic: 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imeDatoteke.imeFunkcije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(…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Ideja 1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l-SI" dirty="0" smtClean="0"/>
              <a:t>Zakaj ideja 0 ni prav?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sl-SI" dirty="0" smtClean="0"/>
              <a:t>Saj dobimo izpis</a:t>
            </a:r>
          </a:p>
          <a:p>
            <a:pPr marL="546100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Iz 234 smo naredili 432</a:t>
            </a:r>
          </a:p>
          <a:p>
            <a:r>
              <a:rPr lang="sl-SI" dirty="0" smtClean="0"/>
              <a:t>Hočemo novo število in ne le "pravi izpis"</a:t>
            </a:r>
          </a:p>
          <a:p>
            <a:endParaRPr lang="sl-SI" dirty="0" smtClean="0">
              <a:latin typeface="Arial" charset="0"/>
            </a:endParaRPr>
          </a:p>
          <a:p>
            <a:r>
              <a:rPr lang="sl-SI" dirty="0" smtClean="0">
                <a:latin typeface="Arial" charset="0"/>
              </a:rPr>
              <a:t>5 minut za didaktiko:</a:t>
            </a:r>
          </a:p>
          <a:p>
            <a:pPr marL="546100" lvl="2" indent="-273050"/>
            <a:r>
              <a:rPr lang="sl-SI" dirty="0" smtClean="0">
                <a:latin typeface="Arial" charset="0"/>
              </a:rPr>
              <a:t>Sestavi funkcijo, ki iz trimestnega naravnega število naredi novo število tako, da za 5 poveča število, ki ga dobimo, če prvotnemu "obrnemo" vrstni red števk</a:t>
            </a:r>
          </a:p>
          <a:p>
            <a:pPr marL="546100" lvl="2" indent="-273050"/>
            <a:r>
              <a:rPr lang="sl-SI" dirty="0" smtClean="0">
                <a:latin typeface="Arial" charset="0"/>
              </a:rPr>
              <a:t>Opomba: ostali bomo pri prvotnem besedilu (nalogi), ki </a:t>
            </a:r>
            <a:r>
              <a:rPr lang="sl-SI" b="1" dirty="0" smtClean="0">
                <a:latin typeface="Arial" charset="0"/>
              </a:rPr>
              <a:t>je</a:t>
            </a:r>
            <a:r>
              <a:rPr lang="sl-SI" dirty="0" smtClean="0">
                <a:latin typeface="Arial" charset="0"/>
              </a:rPr>
              <a:t> korektno.</a:t>
            </a:r>
          </a:p>
          <a:p>
            <a:pPr marL="820738" lvl="3" indent="-273050"/>
            <a:r>
              <a:rPr lang="sl-SI" dirty="0"/>
              <a:t>Sestavimo funkcijo, ki iz trimestnega naravnega število naredi novo število tako, da prvotnemu "obrne" vrstni red števk</a:t>
            </a:r>
          </a:p>
          <a:p>
            <a:pPr marL="547688" lvl="3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l-SI" smtClean="0"/>
              <a:t>Ideja 1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r>
              <a:rPr lang="sl-SI" smtClean="0"/>
              <a:t>Hočemo novo število in ne le "pravi izpis"</a:t>
            </a:r>
          </a:p>
          <a:p>
            <a:r>
              <a:rPr lang="sl-SI" smtClean="0"/>
              <a:t>Nova ideja:</a:t>
            </a:r>
          </a:p>
          <a:p>
            <a:pPr marL="273050" lvl="1" indent="-273050"/>
            <a:r>
              <a:rPr lang="sl-SI" smtClean="0"/>
              <a:t>Število razbijemo na enice, desetice in stotice</a:t>
            </a:r>
          </a:p>
          <a:p>
            <a:pPr marL="273050" lvl="1" indent="-273050"/>
            <a:r>
              <a:rPr lang="sl-SI" smtClean="0"/>
              <a:t>Enice množimo s 100, destice z 10 in stotice z 1 ter seštejemo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Funkcija po ideji 1</a:t>
            </a:r>
            <a:endParaRPr lang="en-US" smtClean="0"/>
          </a:p>
        </p:txBody>
      </p:sp>
      <p:sp>
        <p:nvSpPr>
          <p:cNvPr id="26626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def obrniTrimestno1(n):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''' Funkcija obrne trimestno naravno število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Predpostavljamo, da je podano res trimestno število</a:t>
            </a: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'''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enice = n % 10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desetice = n // 10 % 10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stotice = n // 100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novoStevilo = enice * 100 + desetice * 10 + stotice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print('Iz ', n, ' smo naredili ', novoStevilo)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Ampak še vedno ni čisto v redu</a:t>
            </a:r>
            <a:endParaRPr lang="en-US" smtClean="0"/>
          </a:p>
        </p:txBody>
      </p:sp>
      <p:sp>
        <p:nvSpPr>
          <p:cNvPr id="2765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Zakaj?</a:t>
            </a:r>
          </a:p>
          <a:p>
            <a:r>
              <a:rPr lang="sl-SI" smtClean="0"/>
              <a:t>Denimo, da želimo izračunati razliko med prvotnim in obrnjenim številom.</a:t>
            </a:r>
          </a:p>
          <a:p>
            <a:r>
              <a:rPr lang="sl-SI" smtClean="0"/>
              <a:t>Si lahko pomagamo z našo funkcijo?</a:t>
            </a:r>
          </a:p>
          <a:p>
            <a:r>
              <a:rPr lang="sl-SI" smtClean="0"/>
              <a:t>Ne, saj ne dobimo rezultata</a:t>
            </a:r>
          </a:p>
          <a:p>
            <a:pPr lvl="1"/>
            <a:r>
              <a:rPr lang="sl-SI" smtClean="0"/>
              <a:t>Le učinek (izpis)</a:t>
            </a:r>
          </a:p>
          <a:p>
            <a:r>
              <a:rPr lang="sl-SI" smtClean="0"/>
              <a:t>Na konec dodamo </a:t>
            </a:r>
          </a:p>
          <a:p>
            <a:pPr lvl="1"/>
            <a:r>
              <a:rPr lang="sl-SI" smtClean="0">
                <a:latin typeface="Courier New" pitchFamily="49" charset="0"/>
              </a:rPr>
              <a:t>return novoStevilo</a:t>
            </a:r>
            <a:endParaRPr lang="en-US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Različica 2</a:t>
            </a:r>
            <a:endParaRPr lang="en-US" smtClean="0"/>
          </a:p>
        </p:txBody>
      </p:sp>
      <p:sp>
        <p:nvSpPr>
          <p:cNvPr id="28674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8686800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def obrniTrimestno2(n):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''' Funkcija vrne obrnjeno trimestno naravno število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    Predpostavljamo, da je podano res trimestno število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'''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enice = n % 10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desetice = n // 10 % 10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stotice = n // 100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novoStevilo = enice * 100 + desetice * 10 + stotice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print('Iz ', n, ' smo naredili ', novoStevilo)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return novoStevilo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Ampak …</a:t>
            </a:r>
            <a:endParaRPr lang="en-US" smtClean="0"/>
          </a:p>
        </p:txBody>
      </p:sp>
      <p:sp>
        <p:nvSpPr>
          <p:cNvPr id="2969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Po nepotrebnem "packamo" po zaslonu</a:t>
            </a:r>
          </a:p>
          <a:p>
            <a:r>
              <a:rPr lang="sl-SI" smtClean="0"/>
              <a:t>Kdo pravi, da želimo obrnjeno število izpisati</a:t>
            </a:r>
          </a:p>
          <a:p>
            <a:r>
              <a:rPr lang="sl-SI" smtClean="0"/>
              <a:t>Pravilo:</a:t>
            </a:r>
          </a:p>
          <a:p>
            <a:pPr lvl="1"/>
            <a:r>
              <a:rPr lang="sl-SI" smtClean="0">
                <a:solidFill>
                  <a:srgbClr val="C00000"/>
                </a:solidFill>
              </a:rPr>
              <a:t>V funkciji ne izpisujemo nič </a:t>
            </a:r>
          </a:p>
          <a:p>
            <a:pPr lvl="1"/>
            <a:r>
              <a:rPr lang="sl-SI" smtClean="0"/>
              <a:t>Razen seveda, če hočemo početi le to!</a:t>
            </a:r>
          </a:p>
          <a:p>
            <a:r>
              <a:rPr lang="sl-SI" smtClean="0"/>
              <a:t>Tisti, ki funkcijo pokliče, se odloči, kaj bo naredil z rezultatom</a:t>
            </a:r>
          </a:p>
          <a:p>
            <a:pPr lvl="1"/>
            <a:r>
              <a:rPr lang="sl-SI" smtClean="0"/>
              <a:t>Izpisal, uporabil pri nadaljnjem računanju, oboje …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Vgrajene funkcije</a:t>
            </a:r>
            <a:endParaRPr lang="en-US" smtClean="0"/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Kaj je funkcija?</a:t>
            </a:r>
          </a:p>
          <a:p>
            <a:pPr lvl="1"/>
            <a:r>
              <a:rPr lang="sl-SI" smtClean="0"/>
              <a:t>Nek "kos" programske kode, ki nekaj dela!</a:t>
            </a:r>
          </a:p>
          <a:p>
            <a:r>
              <a:rPr lang="sl-SI" smtClean="0"/>
              <a:t>Doslej</a:t>
            </a:r>
          </a:p>
          <a:p>
            <a:pPr lvl="1"/>
            <a:r>
              <a:rPr lang="sl-SI" smtClean="0"/>
              <a:t>Vgrajene funkcije: </a:t>
            </a:r>
            <a:r>
              <a:rPr lang="sl-SI" smtClean="0">
                <a:latin typeface="Courier New" pitchFamily="49" charset="0"/>
                <a:cs typeface="Courier New" pitchFamily="49" charset="0"/>
              </a:rPr>
              <a:t>print, input, random.random, float, int, math.sqrt,</a:t>
            </a:r>
            <a:r>
              <a:rPr lang="sl-SI" smtClean="0"/>
              <a:t>  …</a:t>
            </a:r>
          </a:p>
          <a:p>
            <a:r>
              <a:rPr lang="sl-SI" smtClean="0"/>
              <a:t>Opravijo neko delo in</a:t>
            </a:r>
          </a:p>
          <a:p>
            <a:pPr lvl="1"/>
            <a:r>
              <a:rPr lang="sl-SI" smtClean="0"/>
              <a:t>Vrnejo rezultat</a:t>
            </a:r>
          </a:p>
          <a:p>
            <a:pPr lvl="2"/>
            <a:r>
              <a:rPr lang="sl-SI" smtClean="0">
                <a:latin typeface="Courier New" pitchFamily="49" charset="0"/>
                <a:cs typeface="Courier New" pitchFamily="49" charset="0"/>
              </a:rPr>
              <a:t>math.sqrt, random.random, input , int </a:t>
            </a:r>
            <a:r>
              <a:rPr lang="sl-SI" smtClean="0"/>
              <a:t>…</a:t>
            </a:r>
          </a:p>
          <a:p>
            <a:pPr lvl="1"/>
            <a:r>
              <a:rPr lang="sl-SI" smtClean="0"/>
              <a:t>imajo le učinek</a:t>
            </a:r>
          </a:p>
          <a:p>
            <a:pPr lvl="2"/>
            <a:r>
              <a:rPr lang="sl-SI" smtClean="0">
                <a:latin typeface="Courier New" pitchFamily="49" charset="0"/>
                <a:cs typeface="Courier New" pitchFamily="49" charset="0"/>
              </a:rPr>
              <a:t>print</a:t>
            </a:r>
          </a:p>
          <a:p>
            <a:pPr lvl="2">
              <a:buFont typeface="Wingdings 2" pitchFamily="18" charset="2"/>
              <a:buNone/>
            </a:pPr>
            <a:endParaRPr lang="sl-SI" smtClean="0"/>
          </a:p>
          <a:p>
            <a:pPr lvl="1"/>
            <a:endParaRPr lang="sl-SI" smtClean="0"/>
          </a:p>
          <a:p>
            <a:pPr lvl="2"/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Zato …</a:t>
            </a:r>
            <a:endParaRPr lang="en-US" smtClean="0"/>
          </a:p>
        </p:txBody>
      </p:sp>
      <p:sp>
        <p:nvSpPr>
          <p:cNvPr id="30722" name="Content Placeholder 2"/>
          <p:cNvSpPr>
            <a:spLocks noGrp="1"/>
          </p:cNvSpPr>
          <p:nvPr>
            <p:ph sz="quarter" idx="1"/>
          </p:nvPr>
        </p:nvSpPr>
        <p:spPr>
          <a:xfrm>
            <a:off x="142875" y="1785938"/>
            <a:ext cx="8543925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def obrniTrimestno3(n):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''' Funkcija vrne obrnjeno trimestno naravno število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    Predpostavljamo, da je podano res trimestno število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'''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enice = n % 10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desetice = n // 10 % 10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stotice = n // 100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novoStevilo = enice * 100 + desetice * 10 + stotice</a:t>
            </a:r>
          </a:p>
          <a:p>
            <a:pPr>
              <a:buFont typeface="Wingdings 2" pitchFamily="18" charset="2"/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return novoStevilo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Ideja 2</a:t>
            </a:r>
            <a:endParaRPr lang="en-US" smtClean="0"/>
          </a:p>
        </p:txBody>
      </p:sp>
      <p:sp>
        <p:nvSpPr>
          <p:cNvPr id="3174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Število razbijemo na </a:t>
            </a:r>
            <a:r>
              <a:rPr lang="sl-SI" dirty="0" err="1" smtClean="0"/>
              <a:t>enice</a:t>
            </a:r>
            <a:r>
              <a:rPr lang="sl-SI" dirty="0" smtClean="0"/>
              <a:t>, </a:t>
            </a:r>
            <a:r>
              <a:rPr lang="sl-SI" dirty="0" err="1" smtClean="0"/>
              <a:t>desetice</a:t>
            </a:r>
            <a:r>
              <a:rPr lang="sl-SI" dirty="0" smtClean="0"/>
              <a:t> in </a:t>
            </a:r>
            <a:r>
              <a:rPr lang="sl-SI" dirty="0" err="1" smtClean="0"/>
              <a:t>stotice</a:t>
            </a:r>
            <a:endParaRPr lang="sl-SI" dirty="0" smtClean="0"/>
          </a:p>
          <a:p>
            <a:r>
              <a:rPr lang="sl-SI" dirty="0" smtClean="0"/>
              <a:t>Števila pretvorimo v nize</a:t>
            </a:r>
          </a:p>
          <a:p>
            <a:r>
              <a:rPr lang="sl-SI" dirty="0" smtClean="0"/>
              <a:t>Ustrezno "zlepimo" skupaj nize</a:t>
            </a:r>
          </a:p>
          <a:p>
            <a:r>
              <a:rPr lang="sl-SI" dirty="0" smtClean="0"/>
              <a:t>In niza naredimo spet število</a:t>
            </a:r>
          </a:p>
          <a:p>
            <a:endParaRPr lang="sl-SI" dirty="0" smtClean="0"/>
          </a:p>
          <a:p>
            <a:r>
              <a:rPr lang="sl-SI" dirty="0" smtClean="0"/>
              <a:t>Primer, ko isti problem enako rešimo (torej dobimo enak rezultat) na različne načine</a:t>
            </a:r>
          </a:p>
          <a:p>
            <a:endParaRPr lang="sl-SI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Koda</a:t>
            </a:r>
            <a:endParaRPr lang="en-US" smtClean="0"/>
          </a:p>
        </p:txBody>
      </p:sp>
      <p:sp>
        <p:nvSpPr>
          <p:cNvPr id="3277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sl-SI" sz="16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def obrniTrimestno4(n):</a:t>
            </a: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''' Funkcija vrne obrnjeno trimestno naravno število</a:t>
            </a: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    Predpostavljamo, da je podano res trimestno število</a:t>
            </a: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'''</a:t>
            </a: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enice = n % 10</a:t>
            </a: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desetice = n // 10 % 10</a:t>
            </a: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stotice = n // 100</a:t>
            </a:r>
          </a:p>
          <a:p>
            <a:pPr>
              <a:buFont typeface="Wingdings 2" pitchFamily="18" charset="2"/>
              <a:buNone/>
            </a:pP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# sestavimo novo število</a:t>
            </a: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novoNiz = str(enice) + str(desetice) + str(stotice) </a:t>
            </a:r>
            <a:endParaRPr lang="sl-SI" sz="16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sl-SI" sz="1600" smtClean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# zlepimo števke</a:t>
            </a: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novoStevilo = int(novoNiz) # naredimo iz tega spet število</a:t>
            </a:r>
          </a:p>
          <a:p>
            <a:pPr>
              <a:buFont typeface="Wingdings 2" pitchFamily="18" charset="2"/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    return novoStevilo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Branje v funkcijah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Enako nezaželeno kot izpisovanje</a:t>
            </a:r>
          </a:p>
          <a:p>
            <a:r>
              <a:rPr lang="sl-SI" dirty="0" smtClean="0"/>
              <a:t>Omejevanje uporabnosti</a:t>
            </a:r>
          </a:p>
          <a:p>
            <a:r>
              <a:rPr lang="sl-SI" dirty="0" smtClean="0"/>
              <a:t>Podatki se v funkcijo prenašajo preko parametrov in ne z branjem znotraj funkcije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Zgled</a:t>
            </a:r>
            <a:endParaRPr lang="en-US" smtClean="0"/>
          </a:p>
        </p:txBody>
      </p:sp>
      <p:sp>
        <p:nvSpPr>
          <p:cNvPr id="3481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Sestavimo funkcijo, ki izpiše razliko med številom in obrnjenim tem številom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Koda</a:t>
            </a:r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razlikaZObratom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stevilo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'''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izpišemo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razliko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med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številom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stevilo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sl-SI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obrnjenim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številom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'''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obStevilo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obrniTrimestno4(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stevilo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razlika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stevilo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obStevilo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print('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Razlika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med',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stevilo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endParaRPr lang="sl-SI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sl-SI" sz="20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'in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njegovimo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obratom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je',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razlika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 rot="1297392">
            <a:off x="5003800" y="5229225"/>
            <a:ext cx="28082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dirty="0"/>
              <a:t>Kaj je narobe s to kodo?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 rot="1297392">
            <a:off x="352016" y="2996238"/>
            <a:ext cx="2808288" cy="24468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dirty="0" smtClean="0"/>
              <a:t>Didaktično je naloga zastavljena napačno – po eni strani govorimo, naj </a:t>
            </a:r>
            <a:r>
              <a:rPr lang="sl-SI" dirty="0" smtClean="0"/>
              <a:t>funkcija </a:t>
            </a:r>
            <a:r>
              <a:rPr lang="sl-SI" dirty="0" smtClean="0"/>
              <a:t>nič ne izpisuje, po drugi strani pa naloga sama to zahteva!</a:t>
            </a:r>
          </a:p>
          <a:p>
            <a:pPr>
              <a:spcBef>
                <a:spcPct val="50000"/>
              </a:spcBef>
            </a:pPr>
            <a:r>
              <a:rPr lang="sl-SI" dirty="0" smtClean="0">
                <a:solidFill>
                  <a:srgbClr val="FF0000"/>
                </a:solidFill>
              </a:rPr>
              <a:t>Spremeniti besedilo problema! 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rot="1297392">
            <a:off x="3606404" y="5238305"/>
            <a:ext cx="280828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dirty="0" smtClean="0"/>
              <a:t>Pravzaprav nič – naredi kar zahteva naloga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Zgled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z="2400" smtClean="0"/>
              <a:t>Za dano trimestno število ugotovi, ali je "palindrom" </a:t>
            </a:r>
          </a:p>
          <a:p>
            <a:r>
              <a:rPr lang="sl-SI" sz="2400" smtClean="0"/>
              <a:t>Torej, ali se naprej prebere enako kot nazaj</a:t>
            </a:r>
          </a:p>
          <a:p>
            <a:r>
              <a:rPr lang="sl-SI" sz="2400" smtClean="0"/>
              <a:t>Sestavimo funkcijo, ki izpiše</a:t>
            </a:r>
          </a:p>
          <a:p>
            <a:pPr lvl="1"/>
            <a:r>
              <a:rPr lang="sl-SI" sz="2000" smtClean="0">
                <a:latin typeface="Courier New" pitchFamily="49" charset="0"/>
                <a:cs typeface="Courier New" pitchFamily="49" charset="0"/>
              </a:rPr>
              <a:t>xyz je palindrom</a:t>
            </a:r>
          </a:p>
          <a:p>
            <a:r>
              <a:rPr lang="sl-SI" sz="2400" smtClean="0"/>
              <a:t>oziroma</a:t>
            </a:r>
          </a:p>
          <a:p>
            <a:pPr marL="546100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smtClean="0">
                <a:latin typeface="Courier New" pitchFamily="49" charset="0"/>
                <a:cs typeface="Courier New" pitchFamily="49" charset="0"/>
              </a:rPr>
              <a:t>xyz ni palindrom</a:t>
            </a:r>
          </a:p>
          <a:p>
            <a:pPr marL="546100" lvl="2" indent="-273050">
              <a:spcBef>
                <a:spcPts val="575"/>
              </a:spcBef>
              <a:buClr>
                <a:schemeClr val="accent1"/>
              </a:buClr>
            </a:pPr>
            <a:endParaRPr lang="sl-SI" sz="1800" smtClean="0"/>
          </a:p>
          <a:p>
            <a:pPr lvl="1">
              <a:spcBef>
                <a:spcPts val="575"/>
              </a:spcBef>
              <a:buClr>
                <a:schemeClr val="accent1"/>
              </a:buClr>
            </a:pPr>
            <a:r>
              <a:rPr lang="sl-SI" smtClean="0"/>
              <a:t>Ideja:</a:t>
            </a:r>
          </a:p>
          <a:p>
            <a:pPr marL="546100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smtClean="0"/>
              <a:t>Izračunamo razliko</a:t>
            </a:r>
          </a:p>
          <a:p>
            <a:pPr marL="546100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smtClean="0"/>
              <a:t>Če je …</a:t>
            </a:r>
          </a:p>
          <a:p>
            <a:pPr marL="546100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smtClean="0"/>
              <a:t>Težave  …</a:t>
            </a:r>
          </a:p>
          <a:p>
            <a:pPr marL="822325" lvl="3" indent="-273050">
              <a:spcBef>
                <a:spcPts val="575"/>
              </a:spcBef>
              <a:buClr>
                <a:schemeClr val="accent1"/>
              </a:buClr>
            </a:pPr>
            <a:r>
              <a:rPr lang="sl-SI" smtClean="0"/>
              <a:t>Eni stavki, če je razlika 0 in drugi, če drugače</a:t>
            </a:r>
            <a:r>
              <a:rPr lang="sl-SI" sz="1800" smtClean="0"/>
              <a:t>!</a:t>
            </a:r>
          </a:p>
          <a:p>
            <a:pPr>
              <a:buFont typeface="Wingdings 2" pitchFamily="18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smtClean="0"/>
              <a:t>Kaj se zgodi, ko "pokličemo" funkcijo</a:t>
            </a:r>
            <a:endParaRPr lang="en-US" sz="3600" smtClean="0"/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Definicija funkcije vsebuje neko zaporedje stavkov</a:t>
            </a:r>
          </a:p>
          <a:p>
            <a:r>
              <a:rPr lang="sl-SI" smtClean="0"/>
              <a:t>Ko jo pokličemo (navedemo njeno ime), se začno ti stavki, ki jih je avtor funkcije napisal, izvajati</a:t>
            </a:r>
          </a:p>
          <a:p>
            <a:r>
              <a:rPr lang="sl-SI" smtClean="0"/>
              <a:t>Ko pridemo do konca (ko se izvede zadnji stavek), se "vrnemo" tja, kjer smo funkcijo poklicali</a:t>
            </a:r>
          </a:p>
          <a:p>
            <a:pPr lvl="1"/>
            <a:r>
              <a:rPr lang="sl-SI" sz="2000" smtClean="0">
                <a:latin typeface="Courier New" pitchFamily="49" charset="0"/>
                <a:cs typeface="Courier New" pitchFamily="49" charset="0"/>
              </a:rPr>
              <a:t>x = 2 + math.sqrt(14) + 3 – math.sqrt(2)</a:t>
            </a:r>
          </a:p>
          <a:p>
            <a:r>
              <a:rPr lang="sl-SI" smtClean="0"/>
              <a:t>Če jo pokličemo drugič, se spet začno izvajati ti stavki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"podatki" za funkcije</a:t>
            </a:r>
            <a:endParaRPr 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z="2000" smtClean="0"/>
              <a:t>Imenujemo jih parametri</a:t>
            </a:r>
          </a:p>
          <a:p>
            <a:pPr lvl="1"/>
            <a:r>
              <a:rPr lang="sl-SI" sz="1800" smtClean="0"/>
              <a:t>Vrednosti izrazov, ki jih navedemo ob klicu</a:t>
            </a:r>
          </a:p>
          <a:p>
            <a:r>
              <a:rPr lang="sl-SI" sz="2000" smtClean="0"/>
              <a:t>Povemo, s čim naj funkcija začne računati, kakšna je določena začetna vrednost spremenljivk "znotraj" v funkciji zapisanega postopka </a:t>
            </a:r>
          </a:p>
          <a:p>
            <a:r>
              <a:rPr lang="sl-SI" sz="2000" smtClean="0">
                <a:latin typeface="Courier New" pitchFamily="49" charset="0"/>
                <a:cs typeface="Courier New" pitchFamily="49" charset="0"/>
              </a:rPr>
              <a:t>math.sqrt(12.5)</a:t>
            </a:r>
          </a:p>
          <a:p>
            <a:pPr lvl="2"/>
            <a:r>
              <a:rPr lang="sl-SI" sz="1600" smtClean="0"/>
              <a:t>Povemo, da želimo izračunati koren števila 12.5</a:t>
            </a:r>
          </a:p>
          <a:p>
            <a:r>
              <a:rPr lang="sl-SI" sz="2000" smtClean="0"/>
              <a:t>Funkcije imajo lahko </a:t>
            </a:r>
          </a:p>
          <a:p>
            <a:pPr lvl="1"/>
            <a:r>
              <a:rPr lang="sl-SI" sz="1800" smtClean="0"/>
              <a:t>En parameter</a:t>
            </a:r>
          </a:p>
          <a:p>
            <a:pPr lvl="2"/>
            <a:r>
              <a:rPr lang="sl-SI" sz="1600" smtClean="0">
                <a:latin typeface="Courier New" pitchFamily="49" charset="0"/>
                <a:cs typeface="Courier New" pitchFamily="49" charset="0"/>
              </a:rPr>
              <a:t>int(7 + 6.7)</a:t>
            </a:r>
          </a:p>
          <a:p>
            <a:pPr lvl="1"/>
            <a:r>
              <a:rPr lang="sl-SI" sz="1800" smtClean="0"/>
              <a:t>Več parametrov</a:t>
            </a:r>
          </a:p>
          <a:p>
            <a:pPr lvl="2"/>
            <a:r>
              <a:rPr lang="sl-SI" sz="1600" smtClean="0">
                <a:latin typeface="Courier New" pitchFamily="49" charset="0"/>
                <a:cs typeface="Courier New" pitchFamily="49" charset="0"/>
              </a:rPr>
              <a:t>max(12, x, 1 + 5, 66, 12)</a:t>
            </a:r>
          </a:p>
          <a:p>
            <a:r>
              <a:rPr lang="sl-SI" sz="2000" smtClean="0"/>
              <a:t>Ali pa so brez</a:t>
            </a:r>
          </a:p>
          <a:p>
            <a:pPr lvl="1"/>
            <a:r>
              <a:rPr lang="sl-SI" sz="1800" smtClean="0">
                <a:latin typeface="Courier New" pitchFamily="49" charset="0"/>
                <a:cs typeface="Courier New" pitchFamily="49" charset="0"/>
              </a:rPr>
              <a:t>random.random()</a:t>
            </a:r>
          </a:p>
          <a:p>
            <a:pPr lvl="2"/>
            <a:endParaRPr lang="en-US" sz="1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Primer</a:t>
            </a: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9812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def vsotaStevil(a, b):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vsota = a + b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    return vsota</a:t>
            </a:r>
            <a:endParaRPr lang="sl-SI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sl-SI" smtClean="0"/>
              <a:t>Shranimo: </a:t>
            </a:r>
            <a:r>
              <a:rPr lang="sl-SI" smtClean="0">
                <a:latin typeface="Courier New" pitchFamily="49" charset="0"/>
                <a:cs typeface="Courier New" pitchFamily="49" charset="0"/>
              </a:rPr>
              <a:t>MojeFun.py</a:t>
            </a:r>
            <a:endParaRPr lang="en-US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57250" y="3429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defRPr/>
            </a:pPr>
            <a:r>
              <a:rPr lang="sl-SI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Uporaba</a:t>
            </a:r>
            <a:endParaRPr lang="en-US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57250" y="4602163"/>
            <a:ext cx="777240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sl-SI" dirty="0">
                <a:latin typeface="Courier New" pitchFamily="49" charset="0"/>
                <a:cs typeface="Courier New" pitchFamily="49" charset="0"/>
              </a:rPr>
              <a:t>import MojeFun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sl-SI" dirty="0">
                <a:latin typeface="Courier New" pitchFamily="49" charset="0"/>
                <a:cs typeface="Courier New" pitchFamily="49" charset="0"/>
              </a:rPr>
              <a:t>prvoStevilo = int(input('Prvi podatek: '))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sl-SI" dirty="0">
                <a:latin typeface="Courier New" pitchFamily="49" charset="0"/>
                <a:cs typeface="Courier New" pitchFamily="49" charset="0"/>
              </a:rPr>
              <a:t>drugoStevilo = 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int(input(Drugi podatek</a:t>
            </a:r>
            <a:r>
              <a:rPr lang="sl-SI" dirty="0">
                <a:latin typeface="Courier New" pitchFamily="49" charset="0"/>
                <a:cs typeface="Courier New" pitchFamily="49" charset="0"/>
              </a:rPr>
              <a:t>: '))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sl-SI" dirty="0">
                <a:latin typeface="Courier New" pitchFamily="49" charset="0"/>
                <a:cs typeface="Courier New" pitchFamily="49" charset="0"/>
              </a:rPr>
              <a:t>rez = MojeFun.vsotaStevil(prvoStevilo, drugoStevilo)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sl-SI" dirty="0">
                <a:latin typeface="Courier New" pitchFamily="49" charset="0"/>
                <a:cs typeface="Courier New" pitchFamily="49" charset="0"/>
              </a:rPr>
              <a:t>print(rez)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Kako ustvarimo svojo funkcijo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z="2400" smtClean="0"/>
              <a:t>Glava</a:t>
            </a:r>
          </a:p>
          <a:p>
            <a:pPr lvl="1"/>
            <a:r>
              <a:rPr lang="sl-SI" sz="2000" smtClean="0"/>
              <a:t>Rezervirane beseda </a:t>
            </a:r>
            <a:r>
              <a:rPr lang="sl-SI" sz="2000" smtClean="0">
                <a:latin typeface="Courier New" pitchFamily="49" charset="0"/>
                <a:cs typeface="Courier New" pitchFamily="49" charset="0"/>
              </a:rPr>
              <a:t>def</a:t>
            </a:r>
          </a:p>
          <a:p>
            <a:pPr lvl="1"/>
            <a:r>
              <a:rPr lang="sl-SI" sz="2000" smtClean="0"/>
              <a:t> sledi ime funkcije </a:t>
            </a:r>
          </a:p>
          <a:p>
            <a:pPr lvl="2"/>
            <a:r>
              <a:rPr lang="sl-SI" sz="1800" smtClean="0"/>
              <a:t>ime naj bo takšno, da lahko iz njega sklepamo, kaj funkcija počne</a:t>
            </a:r>
          </a:p>
          <a:p>
            <a:pPr lvl="1"/>
            <a:r>
              <a:rPr lang="sl-SI" sz="2000" smtClean="0">
                <a:latin typeface="Courier New" pitchFamily="49" charset="0"/>
                <a:cs typeface="Courier New" pitchFamily="49" charset="0"/>
              </a:rPr>
              <a:t> (</a:t>
            </a:r>
          </a:p>
          <a:p>
            <a:pPr lvl="2"/>
            <a:r>
              <a:rPr lang="sl-SI" sz="1800" smtClean="0"/>
              <a:t>Obvezno, tudi če ni parametrov!</a:t>
            </a:r>
          </a:p>
          <a:p>
            <a:pPr lvl="1"/>
            <a:r>
              <a:rPr lang="sl-SI" sz="2000" smtClean="0"/>
              <a:t>imena parametrov</a:t>
            </a:r>
          </a:p>
          <a:p>
            <a:pPr lvl="2"/>
            <a:r>
              <a:rPr lang="sl-SI" sz="1800" smtClean="0"/>
              <a:t>Če je parametrov več, jih ločimo s vejicami. </a:t>
            </a:r>
          </a:p>
          <a:p>
            <a:pPr lvl="1"/>
            <a:r>
              <a:rPr lang="sl-SI" sz="2000" smtClean="0">
                <a:latin typeface="Courier New" pitchFamily="49" charset="0"/>
                <a:cs typeface="Courier New" pitchFamily="49" charset="0"/>
              </a:rPr>
              <a:t>) :</a:t>
            </a:r>
          </a:p>
          <a:p>
            <a:r>
              <a:rPr lang="sl-SI" sz="2400" smtClean="0"/>
              <a:t>Telo </a:t>
            </a:r>
          </a:p>
          <a:p>
            <a:pPr lvl="1"/>
            <a:r>
              <a:rPr lang="sl-SI" sz="2000" smtClean="0"/>
              <a:t>stavki, ki se bodo izvršili vsakič, ko bomo funkcijo poklicali. </a:t>
            </a:r>
          </a:p>
          <a:p>
            <a:pPr lvl="1"/>
            <a:r>
              <a:rPr lang="sl-SI" sz="2000" smtClean="0"/>
              <a:t>zamik stavkov obvezen</a:t>
            </a:r>
          </a:p>
          <a:p>
            <a:pPr lvl="2"/>
            <a:r>
              <a:rPr lang="sl-SI" sz="1600" smtClean="0"/>
              <a:t>enak</a:t>
            </a:r>
          </a:p>
          <a:p>
            <a:pPr>
              <a:buFont typeface="Wingdings 2" pitchFamily="18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857250" y="0"/>
            <a:ext cx="7772400" cy="1143000"/>
          </a:xfrm>
        </p:spPr>
        <p:txBody>
          <a:bodyPr/>
          <a:lstStyle/>
          <a:p>
            <a:r>
              <a:rPr lang="sl-SI" smtClean="0"/>
              <a:t>Konec funkcije</a:t>
            </a: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928688" y="1214438"/>
            <a:ext cx="7772400" cy="1338262"/>
          </a:xfrm>
        </p:spPr>
        <p:txBody>
          <a:bodyPr/>
          <a:lstStyle/>
          <a:p>
            <a:r>
              <a:rPr lang="sl-SI" smtClean="0"/>
              <a:t>Ko se izvede zadnji stavek v telesu</a:t>
            </a:r>
          </a:p>
          <a:p>
            <a:r>
              <a:rPr lang="sl-SI" smtClean="0"/>
              <a:t>Ali ko se izvede ukaz </a:t>
            </a:r>
            <a:r>
              <a:rPr lang="sl-SI" smtClean="0">
                <a:latin typeface="Courier New" pitchFamily="49" charset="0"/>
                <a:cs typeface="Courier New" pitchFamily="49" charset="0"/>
              </a:rPr>
              <a:t>return</a:t>
            </a:r>
          </a:p>
          <a:p>
            <a:pPr>
              <a:buFont typeface="Wingdings 2" pitchFamily="18" charset="2"/>
              <a:buNone/>
            </a:pPr>
            <a:endParaRPr lang="sl-SI" smtClean="0"/>
          </a:p>
          <a:p>
            <a:endParaRPr lang="en-US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928688" y="21431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0" anchor="b"/>
          <a:lstStyle/>
          <a:p>
            <a:pPr>
              <a:defRPr/>
            </a:pPr>
            <a:r>
              <a:rPr lang="sl-SI" sz="40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return</a:t>
            </a:r>
            <a:endParaRPr lang="en-US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000125" y="3143250"/>
            <a:ext cx="77724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l-SI" sz="2600">
                <a:latin typeface="Courier New" pitchFamily="49" charset="0"/>
                <a:cs typeface="Courier New" pitchFamily="49" charset="0"/>
              </a:rPr>
              <a:t>return izraz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l-SI" sz="2600">
                <a:latin typeface="Calibri" pitchFamily="34" charset="0"/>
              </a:rPr>
              <a:t>Funkcija kot svoj rezultat vrne vrednost izraza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l-SI" sz="2600">
                <a:latin typeface="Calibri" pitchFamily="34" charset="0"/>
              </a:rPr>
              <a:t>Običajno je to zadnji stavek v funkciji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l-SI" sz="2600">
                <a:latin typeface="Calibri" pitchFamily="34" charset="0"/>
              </a:rPr>
              <a:t>Ni pa nujno (pogojni stavki)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l-SI" sz="2600">
                <a:latin typeface="Calibri" pitchFamily="34" charset="0"/>
              </a:rPr>
              <a:t>V telesu je lahko več ukazov </a:t>
            </a:r>
            <a:r>
              <a:rPr lang="sl-SI" sz="2600">
                <a:latin typeface="Courier New" pitchFamily="49" charset="0"/>
                <a:cs typeface="Courier New" pitchFamily="49" charset="0"/>
              </a:rPr>
              <a:t>return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l-SI" sz="2600">
                <a:latin typeface="Calibri" pitchFamily="34" charset="0"/>
              </a:rPr>
              <a:t>Če ima funkcija le učinek</a:t>
            </a:r>
          </a:p>
          <a:p>
            <a:pPr marL="730250" lvl="1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sl-SI" sz="2600">
                <a:latin typeface="Calibri" pitchFamily="34" charset="0"/>
              </a:rPr>
              <a:t>Ukaza </a:t>
            </a:r>
            <a:r>
              <a:rPr lang="sl-SI" sz="2600">
                <a:latin typeface="Courier New" pitchFamily="49" charset="0"/>
                <a:cs typeface="Courier New" pitchFamily="49" charset="0"/>
              </a:rPr>
              <a:t>return</a:t>
            </a:r>
            <a:r>
              <a:rPr lang="sl-SI" sz="2600">
                <a:latin typeface="Calibri" pitchFamily="34" charset="0"/>
              </a:rPr>
              <a:t> ni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sl-SI" sz="2600">
              <a:latin typeface="Calibri" pitchFamily="34" charset="0"/>
            </a:endParaRP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n-US" sz="2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Zgled</a:t>
            </a:r>
            <a:endParaRPr lang="en-US" smtClean="0"/>
          </a:p>
        </p:txBody>
      </p:sp>
      <p:sp>
        <p:nvSpPr>
          <p:cNvPr id="2150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Sestavimo funkcijo, ki iz trimestnega naravnega število naredi novo število tako, da prvotnemu "obrne" vrstni red števk</a:t>
            </a:r>
          </a:p>
          <a:p>
            <a:pPr lvl="1"/>
            <a:r>
              <a:rPr lang="sl-SI" dirty="0" smtClean="0"/>
              <a:t>Iz 124 dobimo 421</a:t>
            </a:r>
          </a:p>
          <a:p>
            <a:pPr lvl="1"/>
            <a:r>
              <a:rPr lang="sl-SI" dirty="0" smtClean="0"/>
              <a:t>Iz 793 dobimo 397</a:t>
            </a:r>
          </a:p>
          <a:p>
            <a:pPr lvl="1"/>
            <a:r>
              <a:rPr lang="sl-SI" dirty="0" smtClean="0"/>
              <a:t>Iz 112 dobimo 211</a:t>
            </a:r>
          </a:p>
          <a:p>
            <a:r>
              <a:rPr lang="sl-SI" dirty="0" smtClean="0"/>
              <a:t>Ideja 0:</a:t>
            </a:r>
          </a:p>
          <a:p>
            <a:pPr marL="546100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dirty="0" smtClean="0"/>
              <a:t>Število razbijemo na </a:t>
            </a:r>
            <a:r>
              <a:rPr lang="sl-SI" dirty="0" err="1" smtClean="0"/>
              <a:t>enice</a:t>
            </a:r>
            <a:r>
              <a:rPr lang="sl-SI" dirty="0" smtClean="0"/>
              <a:t>, </a:t>
            </a:r>
            <a:r>
              <a:rPr lang="sl-SI" dirty="0" err="1" smtClean="0"/>
              <a:t>desetice</a:t>
            </a:r>
            <a:r>
              <a:rPr lang="sl-SI" dirty="0" smtClean="0"/>
              <a:t> in </a:t>
            </a:r>
            <a:r>
              <a:rPr lang="sl-SI" dirty="0" err="1" smtClean="0"/>
              <a:t>stotice</a:t>
            </a:r>
            <a:endParaRPr lang="sl-SI" dirty="0" smtClean="0"/>
          </a:p>
          <a:p>
            <a:pPr marL="546100" lvl="2" indent="-273050">
              <a:spcBef>
                <a:spcPts val="575"/>
              </a:spcBef>
              <a:buClr>
                <a:schemeClr val="accent1"/>
              </a:buClr>
            </a:pPr>
            <a:r>
              <a:rPr lang="sl-SI" dirty="0" smtClean="0"/>
              <a:t>Izpišemo najprej </a:t>
            </a:r>
            <a:r>
              <a:rPr lang="sl-SI" dirty="0" err="1" smtClean="0"/>
              <a:t>enice</a:t>
            </a:r>
            <a:r>
              <a:rPr lang="sl-SI" dirty="0" smtClean="0"/>
              <a:t>, nato </a:t>
            </a:r>
            <a:r>
              <a:rPr lang="sl-SI" dirty="0" err="1" smtClean="0"/>
              <a:t>des</a:t>
            </a:r>
            <a:r>
              <a:rPr lang="sl-SI" dirty="0" err="1" smtClean="0">
                <a:latin typeface="Arial" charset="0"/>
              </a:rPr>
              <a:t>e</a:t>
            </a:r>
            <a:r>
              <a:rPr lang="sl-SI" dirty="0" err="1" smtClean="0"/>
              <a:t>tice</a:t>
            </a:r>
            <a:r>
              <a:rPr lang="sl-SI" dirty="0" smtClean="0"/>
              <a:t> in potem </a:t>
            </a:r>
            <a:r>
              <a:rPr lang="sl-SI" dirty="0" err="1" smtClean="0"/>
              <a:t>stotice</a:t>
            </a:r>
            <a:endParaRPr lang="sl-SI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Funkcija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88" y="1447800"/>
            <a:ext cx="8329612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def obrniTrimestno(n):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''' Funkcija obrne trimestno naravno število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    Predpostavljamo, da je podano res trimestno</a:t>
            </a:r>
            <a:endParaRPr lang="sl-SI" sz="20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sl-SI" sz="200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število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'''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enice = n % 10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desetice = n // 10 % 10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stotice = n // 100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print('Iz ', n, ' smo naredili ',</a:t>
            </a:r>
            <a:r>
              <a:rPr lang="sl-SI" sz="2000" smtClean="0">
                <a:latin typeface="Courier New" pitchFamily="49" charset="0"/>
                <a:cs typeface="Courier New" pitchFamily="49" charset="0"/>
              </a:rPr>
              <a:t> /</a:t>
            </a:r>
          </a:p>
          <a:p>
            <a:pPr>
              <a:buFont typeface="Wingdings 2" pitchFamily="18" charset="2"/>
              <a:buNone/>
            </a:pPr>
            <a:r>
              <a:rPr lang="sl-SI" sz="200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enice, desetice, stotice, sep = '')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57250" y="1857375"/>
            <a:ext cx="7572375" cy="142875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072188" y="4357688"/>
            <a:ext cx="785812" cy="57150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4286250" y="785813"/>
            <a:ext cx="4429125" cy="642937"/>
          </a:xfrm>
          <a:prstGeom prst="wedgeRoundRectCallout">
            <a:avLst>
              <a:gd name="adj1" fmla="val -54754"/>
              <a:gd name="adj2" fmla="val 115034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Opisni komentar, izpiše se s </a:t>
            </a:r>
            <a:r>
              <a:rPr lang="sl-SI" sz="16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help</a:t>
            </a:r>
            <a:r>
              <a:rPr lang="sl-SI" sz="16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sl-SI" sz="16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VseTrimestno.obrniTrimestno</a:t>
            </a:r>
            <a:r>
              <a:rPr lang="sl-SI" sz="16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929188" y="5857875"/>
            <a:ext cx="2214562" cy="428625"/>
          </a:xfrm>
          <a:prstGeom prst="wedgeRoundRectCallout">
            <a:avLst>
              <a:gd name="adj1" fmla="val 21857"/>
              <a:gd name="adj2" fmla="val -257275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16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nadaljevanje vrstice</a:t>
            </a:r>
            <a:endParaRPr lang="en-US" sz="1600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63" y="5857875"/>
            <a:ext cx="3071812" cy="6461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latin typeface="Calibri" pitchFamily="34" charset="0"/>
                <a:cs typeface="Calibri" pitchFamily="34" charset="0"/>
              </a:rPr>
              <a:t>Shranimo na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dirty="0">
                <a:latin typeface="Calibri" pitchFamily="34" charset="0"/>
                <a:cs typeface="Calibri" pitchFamily="34" charset="0"/>
              </a:rPr>
              <a:t>	</a:t>
            </a:r>
            <a:r>
              <a:rPr lang="sl-SI" dirty="0" err="1">
                <a:latin typeface="Calibri" pitchFamily="34" charset="0"/>
                <a:cs typeface="Calibri" pitchFamily="34" charset="0"/>
              </a:rPr>
              <a:t>VseTrimestno.py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Funkcij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Vgrajene funkcije&amp;quot;&quot;/&gt;&lt;property id=&quot;20307&quot; value=&quot;258&quot;/&gt;&lt;/object&gt;&lt;object type=&quot;3&quot; unique_id=&quot;10005&quot;&gt;&lt;property id=&quot;20148&quot; value=&quot;5&quot;/&gt;&lt;property id=&quot;20300&quot; value=&quot;Slide 3 - &amp;quot;Kaj se zgodi, ko &amp;quot;pokličemo&amp;quot; funkcijo&amp;quot;&quot;/&gt;&lt;property id=&quot;20307&quot; value=&quot;261&quot;/&gt;&lt;/object&gt;&lt;object type=&quot;3&quot; unique_id=&quot;10006&quot;&gt;&lt;property id=&quot;20148&quot; value=&quot;5&quot;/&gt;&lt;property id=&quot;20300&quot; value=&quot;Slide 4 - &amp;quot;&amp;quot;podatki&amp;quot; za funkcije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Primer&amp;quot;&quot;/&gt;&lt;property id=&quot;20307&quot; value=&quot;262&quot;/&gt;&lt;/object&gt;&lt;object type=&quot;3&quot; unique_id=&quot;10008&quot;&gt;&lt;property id=&quot;20148&quot; value=&quot;5&quot;/&gt;&lt;property id=&quot;20300&quot; value=&quot;Slide 6 - &amp;quot;Kako ustvarimo svojo funkcijo&amp;quot;&quot;/&gt;&lt;property id=&quot;20307&quot; value=&quot;257&quot;/&gt;&lt;/object&gt;&lt;object type=&quot;3&quot; unique_id=&quot;10009&quot;&gt;&lt;property id=&quot;20148&quot; value=&quot;5&quot;/&gt;&lt;property id=&quot;20300&quot; value=&quot;Slide 7 - &amp;quot;Konec funkcije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Zgled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Funkcija&amp;quot;&quot;/&gt;&lt;property id=&quot;20307&quot; value=&quot;265&quot;/&gt;&lt;/object&gt;&lt;object type=&quot;3&quot; unique_id=&quot;10012&quot;&gt;&lt;property id=&quot;20148&quot; value=&quot;5&quot;/&gt;&lt;property id=&quot;20300&quot; value=&quot;Slide 10 - &amp;quot;Testna opisna datoteka (skripta)&amp;quot;&quot;/&gt;&lt;property id=&quot;20307&quot; value=&quot;266&quot;/&gt;&lt;/object&gt;&lt;object type=&quot;3&quot; unique_id=&quot;10013&quot;&gt;&lt;property id=&quot;20148&quot; value=&quot;5&quot;/&gt;&lt;property id=&quot;20300&quot; value=&quot;Slide 11 - &amp;quot;Razlika med opisno datoteko in  datoteko z definicijo funkcije&amp;quot;&quot;/&gt;&lt;property id=&quot;20307&quot; value=&quot;269&quot;/&gt;&lt;/object&gt;&lt;object type=&quot;3&quot; unique_id=&quot;10014&quot;&gt;&lt;property id=&quot;20148&quot; value=&quot;5&quot;/&gt;&lt;property id=&quot;20300&quot; value=&quot;Slide 12 - &amp;quot;&amp;quot;Mešanje&amp;quot;&amp;quot;&quot;/&gt;&lt;property id=&quot;20307&quot; value=&quot;281&quot;/&gt;&lt;/object&gt;&lt;object type=&quot;3&quot; unique_id=&quot;10015&quot;&gt;&lt;property id=&quot;20148&quot; value=&quot;5&quot;/&gt;&lt;property id=&quot;20300&quot; value=&quot;Slide 13 - &amp;quot;Funcija kliče funkcijo&amp;quot;&quot;/&gt;&lt;property id=&quot;20307&quot; value=&quot;283&quot;/&gt;&lt;/object&gt;&lt;object type=&quot;3&quot; unique_id=&quot;10016&quot;&gt;&lt;property id=&quot;20148&quot; value=&quot;5&quot;/&gt;&lt;property id=&quot;20300&quot; value=&quot;Slide 14 - &amp;quot;Ideja 1&amp;quot;&quot;/&gt;&lt;property id=&quot;20307&quot; value=&quot;268&quot;/&gt;&lt;/object&gt;&lt;object type=&quot;3&quot; unique_id=&quot;10017&quot;&gt;&lt;property id=&quot;20148&quot; value=&quot;5&quot;/&gt;&lt;property id=&quot;20300&quot; value=&quot;Slide 15 - &amp;quot;Ideja 1&amp;quot;&quot;/&gt;&lt;property id=&quot;20307&quot; value=&quot;280&quot;/&gt;&lt;/object&gt;&lt;object type=&quot;3&quot; unique_id=&quot;10018&quot;&gt;&lt;property id=&quot;20148&quot; value=&quot;5&quot;/&gt;&lt;property id=&quot;20300&quot; value=&quot;Slide 16 - &amp;quot;Funkcija po ideji 1&amp;quot;&quot;/&gt;&lt;property id=&quot;20307&quot; value=&quot;270&quot;/&gt;&lt;/object&gt;&lt;object type=&quot;3&quot; unique_id=&quot;10019&quot;&gt;&lt;property id=&quot;20148&quot; value=&quot;5&quot;/&gt;&lt;property id=&quot;20300&quot; value=&quot;Slide 17 - &amp;quot;Ampak še vedno ni čisto v redu&amp;quot;&quot;/&gt;&lt;property id=&quot;20307&quot; value=&quot;271&quot;/&gt;&lt;/object&gt;&lt;object type=&quot;3&quot; unique_id=&quot;10020&quot;&gt;&lt;property id=&quot;20148&quot; value=&quot;5&quot;/&gt;&lt;property id=&quot;20300&quot; value=&quot;Slide 18 - &amp;quot;Različica 2&amp;quot;&quot;/&gt;&lt;property id=&quot;20307&quot; value=&quot;272&quot;/&gt;&lt;/object&gt;&lt;object type=&quot;3&quot; unique_id=&quot;10021&quot;&gt;&lt;property id=&quot;20148&quot; value=&quot;5&quot;/&gt;&lt;property id=&quot;20300&quot; value=&quot;Slide 19 - &amp;quot;Ampak …&amp;quot;&quot;/&gt;&lt;property id=&quot;20307&quot; value=&quot;273&quot;/&gt;&lt;/object&gt;&lt;object type=&quot;3&quot; unique_id=&quot;10022&quot;&gt;&lt;property id=&quot;20148&quot; value=&quot;5&quot;/&gt;&lt;property id=&quot;20300&quot; value=&quot;Slide 20 - &amp;quot;Zato …&amp;quot;&quot;/&gt;&lt;property id=&quot;20307&quot; value=&quot;274&quot;/&gt;&lt;/object&gt;&lt;object type=&quot;3&quot; unique_id=&quot;10023&quot;&gt;&lt;property id=&quot;20148&quot; value=&quot;5&quot;/&gt;&lt;property id=&quot;20300&quot; value=&quot;Slide 21 - &amp;quot;Ideja 2&amp;quot;&quot;/&gt;&lt;property id=&quot;20307&quot; value=&quot;267&quot;/&gt;&lt;/object&gt;&lt;object type=&quot;3&quot; unique_id=&quot;10024&quot;&gt;&lt;property id=&quot;20148&quot; value=&quot;5&quot;/&gt;&lt;property id=&quot;20300&quot; value=&quot;Slide 22 - &amp;quot;Koda&amp;quot;&quot;/&gt;&lt;property id=&quot;20307&quot; value=&quot;275&quot;/&gt;&lt;/object&gt;&lt;object type=&quot;3&quot; unique_id=&quot;10025&quot;&gt;&lt;property id=&quot;20148&quot; value=&quot;5&quot;/&gt;&lt;property id=&quot;20300&quot; value=&quot;Slide 23 - &amp;quot;Branje v funkcijah&amp;quot;&quot;/&gt;&lt;property id=&quot;20307&quot; value=&quot;282&quot;/&gt;&lt;/object&gt;&lt;object type=&quot;3&quot; unique_id=&quot;10026&quot;&gt;&lt;property id=&quot;20148&quot; value=&quot;5&quot;/&gt;&lt;property id=&quot;20300&quot; value=&quot;Slide 24 - &amp;quot;Zgled&amp;quot;&quot;/&gt;&lt;property id=&quot;20307&quot; value=&quot;278&quot;/&gt;&lt;/object&gt;&lt;object type=&quot;3&quot; unique_id=&quot;10027&quot;&gt;&lt;property id=&quot;20148&quot; value=&quot;5&quot;/&gt;&lt;property id=&quot;20300&quot; value=&quot;Slide 25 - &amp;quot;Koda&amp;quot;&quot;/&gt;&lt;property id=&quot;20307&quot; value=&quot;279&quot;/&gt;&lt;/object&gt;&lt;object type=&quot;3&quot; unique_id=&quot;10028&quot;&gt;&lt;property id=&quot;20148&quot; value=&quot;5&quot;/&gt;&lt;property id=&quot;20300&quot; value=&quot;Slide 26 - &amp;quot;Zgled&amp;quot;&quot;/&gt;&lt;property id=&quot;20307&quot; value=&quot;277&quot;/&gt;&lt;/object&gt;&lt;/object&gt;&lt;object type=&quot;8&quot; unique_id=&quot;10056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O_predmetu_ŠPIRI_UP</Template>
  <TotalTime>1695</TotalTime>
  <Words>1515</Words>
  <Application>Microsoft Office PowerPoint</Application>
  <PresentationFormat>On-screen Show (4:3)</PresentationFormat>
  <Paragraphs>257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Equity</vt:lpstr>
      <vt:lpstr>Funkcije</vt:lpstr>
      <vt:lpstr>Vgrajene funkcije</vt:lpstr>
      <vt:lpstr>Kaj se zgodi, ko "pokličemo" funkcijo</vt:lpstr>
      <vt:lpstr>"podatki" za funkcije</vt:lpstr>
      <vt:lpstr>Primer</vt:lpstr>
      <vt:lpstr>Kako ustvarimo svojo funkcijo</vt:lpstr>
      <vt:lpstr>Konec funkcije</vt:lpstr>
      <vt:lpstr>Zgled</vt:lpstr>
      <vt:lpstr>Funkcija</vt:lpstr>
      <vt:lpstr>Testna opisna datoteka (skripta)</vt:lpstr>
      <vt:lpstr>Razlika med opisno datoteko in  datoteko z definicijo funkcije</vt:lpstr>
      <vt:lpstr>"Mešanje"</vt:lpstr>
      <vt:lpstr>Funcija kliče funkcijo</vt:lpstr>
      <vt:lpstr>Ideja 1</vt:lpstr>
      <vt:lpstr>Ideja 1</vt:lpstr>
      <vt:lpstr>Funkcija po ideji 1</vt:lpstr>
      <vt:lpstr>Ampak še vedno ni čisto v redu</vt:lpstr>
      <vt:lpstr>Različica 2</vt:lpstr>
      <vt:lpstr>Ampak …</vt:lpstr>
      <vt:lpstr>Zato …</vt:lpstr>
      <vt:lpstr>Ideja 2</vt:lpstr>
      <vt:lpstr>Koda</vt:lpstr>
      <vt:lpstr>Branje v funkcijah</vt:lpstr>
      <vt:lpstr>Zgled</vt:lpstr>
      <vt:lpstr>Koda</vt:lpstr>
      <vt:lpstr>Zgled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Matija Lokar</dc:creator>
  <cp:lastModifiedBy>praksa</cp:lastModifiedBy>
  <cp:revision>65</cp:revision>
  <dcterms:created xsi:type="dcterms:W3CDTF">2009-10-14T11:33:25Z</dcterms:created>
  <dcterms:modified xsi:type="dcterms:W3CDTF">2011-10-19T07:36:58Z</dcterms:modified>
</cp:coreProperties>
</file>