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72F9A7-3CA7-415F-906D-91876525EA5D}" type="datetimeFigureOut">
              <a:rPr lang="sl-SI" smtClean="0"/>
              <a:pPr/>
              <a:t>13.11.2009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CBA5F8-DED8-4CBB-AF53-7CCDF813E2C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11" name="Picture 10" descr="CC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29563" y="5786438"/>
            <a:ext cx="11176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4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 smtClean="0">
                <a:solidFill>
                  <a:srgbClr val="FFFFFF"/>
                </a:solidFill>
              </a:defRPr>
            </a:lvl1pPr>
          </a:lstStyle>
          <a:p>
            <a:fld id="{ADA373EF-0162-47DE-A8DA-2CC70A5990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A373EF-0162-47DE-A8DA-2CC70A5990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A373EF-0162-47DE-A8DA-2CC70A5990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A373EF-0162-47DE-A8DA-2CC70A5990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DA373EF-0162-47DE-A8DA-2CC70A5990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A373EF-0162-47DE-A8DA-2CC70A5990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A373EF-0162-47DE-A8DA-2CC70A5990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A373EF-0162-47DE-A8DA-2CC70A5990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A373EF-0162-47DE-A8DA-2CC70A5990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A373EF-0162-47DE-A8DA-2CC70A5990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DA373EF-0162-47DE-A8DA-2CC70A5990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 smtClean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 smtClean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 smtClean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DA373EF-0162-47DE-A8DA-2CC70A5990E8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33" name="Picture 8" descr="CC.gif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656638" y="6686550"/>
            <a:ext cx="487362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 bldLvl="5"/>
    </p:bldLst>
  </p:timing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 lIns="91440" tIns="45720" rIns="91440" bIns="45720"/>
          <a:lstStyle/>
          <a:p>
            <a:pPr marL="0" indent="0" eaLnBrk="1" hangingPunct="1">
              <a:buFont typeface="Arial" charset="0"/>
              <a:buNone/>
            </a:pPr>
            <a:r>
              <a:rPr lang="sl-SI" sz="2200" dirty="0" smtClean="0">
                <a:latin typeface="Arial" charset="0"/>
              </a:rPr>
              <a:t>Ugani število</a:t>
            </a:r>
            <a:endParaRPr lang="en-GB" sz="2200" dirty="0" smtClean="0">
              <a:latin typeface="Arial" charset="0"/>
            </a:endParaRP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ctrTitle"/>
          </p:nvPr>
        </p:nvSpPr>
        <p:spPr/>
        <p:txBody>
          <a:bodyPr anchor="b"/>
          <a:lstStyle/>
          <a:p>
            <a:pPr eaLnBrk="1" hangingPunct="1"/>
            <a:r>
              <a:rPr lang="sl-SI" sz="4500" dirty="0" smtClean="0"/>
              <a:t>Zgled</a:t>
            </a:r>
            <a:endParaRPr lang="en-GB" sz="4500" dirty="0" smtClean="0"/>
          </a:p>
        </p:txBody>
      </p:sp>
      <p:sp>
        <p:nvSpPr>
          <p:cNvPr id="5125" name="Footer Placeholder 5"/>
          <p:cNvSpPr>
            <a:spLocks noGrp="1"/>
          </p:cNvSpPr>
          <p:nvPr>
            <p:ph type="ftr" sz="quarter" idx="11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ctr"/>
            <a:endParaRPr lang="sl-SI" sz="1200"/>
          </a:p>
        </p:txBody>
      </p:sp>
      <p:sp>
        <p:nvSpPr>
          <p:cNvPr id="5122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 w="9525">
            <a:prstDash val="solid"/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r"/>
            <a:fld id="{A6CD39D2-662A-4C6F-9D22-6EA25B8BD9EE}" type="slidenum">
              <a:rPr lang="sl-SI" smtClean="0">
                <a:solidFill>
                  <a:schemeClr val="tx1"/>
                </a:solidFill>
              </a:rPr>
              <a:pPr algn="r"/>
              <a:t>1</a:t>
            </a:fld>
            <a:endParaRPr lang="sl-SI" smtClean="0">
              <a:solidFill>
                <a:schemeClr val="tx1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2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2563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Omejimo število poskusov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Omejimo</a:t>
            </a:r>
            <a:r>
              <a:rPr lang="en-US" dirty="0" smtClean="0"/>
              <a:t> </a:t>
            </a:r>
            <a:r>
              <a:rPr lang="en-US" dirty="0" err="1" smtClean="0"/>
              <a:t>število</a:t>
            </a:r>
            <a:r>
              <a:rPr lang="en-US" dirty="0" smtClean="0"/>
              <a:t> </a:t>
            </a:r>
            <a:r>
              <a:rPr lang="en-US" dirty="0" err="1" smtClean="0"/>
              <a:t>možnosti</a:t>
            </a:r>
            <a:r>
              <a:rPr lang="en-US" dirty="0" smtClean="0"/>
              <a:t> – </a:t>
            </a:r>
            <a:r>
              <a:rPr lang="en-US" dirty="0" err="1" smtClean="0"/>
              <a:t>recimo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5. </a:t>
            </a:r>
            <a:endParaRPr lang="sl-SI" dirty="0" smtClean="0"/>
          </a:p>
          <a:p>
            <a:pPr lvl="0"/>
            <a:r>
              <a:rPr lang="en-US" dirty="0" err="1" smtClean="0"/>
              <a:t>uvesti</a:t>
            </a:r>
            <a:r>
              <a:rPr lang="en-US" dirty="0" smtClean="0"/>
              <a:t> </a:t>
            </a:r>
            <a:r>
              <a:rPr lang="en-US" dirty="0" err="1" smtClean="0"/>
              <a:t>moramo</a:t>
            </a:r>
            <a:r>
              <a:rPr lang="en-US" dirty="0" smtClean="0"/>
              <a:t> </a:t>
            </a:r>
            <a:r>
              <a:rPr lang="en-US" dirty="0" err="1" smtClean="0"/>
              <a:t>števec</a:t>
            </a:r>
            <a:r>
              <a:rPr lang="en-US" dirty="0" smtClean="0"/>
              <a:t> </a:t>
            </a:r>
            <a:r>
              <a:rPr lang="en-US" dirty="0" err="1" smtClean="0"/>
              <a:t>možnosti</a:t>
            </a:r>
            <a:r>
              <a:rPr lang="en-US" dirty="0" smtClean="0"/>
              <a:t>.</a:t>
            </a:r>
            <a:endParaRPr lang="sl-SI" dirty="0" smtClean="0"/>
          </a:p>
          <a:p>
            <a:pPr lvl="0"/>
            <a:r>
              <a:rPr lang="sl-SI" dirty="0" smtClean="0"/>
              <a:t>Kako?</a:t>
            </a:r>
            <a:endParaRPr lang="sl-SI" dirty="0" smtClean="0"/>
          </a:p>
          <a:p>
            <a:pPr lvl="1"/>
            <a:r>
              <a:rPr lang="en-US" dirty="0" err="1" smtClean="0"/>
              <a:t>Pred</a:t>
            </a:r>
            <a:r>
              <a:rPr lang="en-US" dirty="0" smtClean="0"/>
              <a:t> </a:t>
            </a:r>
            <a:r>
              <a:rPr lang="en-US" dirty="0" err="1" smtClean="0"/>
              <a:t>vsakim</a:t>
            </a:r>
            <a:r>
              <a:rPr lang="en-US" dirty="0" smtClean="0"/>
              <a:t> </a:t>
            </a:r>
            <a:r>
              <a:rPr lang="en-US" dirty="0" err="1" smtClean="0"/>
              <a:t>vpisom</a:t>
            </a:r>
            <a:r>
              <a:rPr lang="en-US" dirty="0" smtClean="0"/>
              <a:t> </a:t>
            </a:r>
            <a:r>
              <a:rPr lang="en-US" dirty="0" err="1" smtClean="0"/>
              <a:t>števila</a:t>
            </a:r>
            <a:r>
              <a:rPr lang="en-US" dirty="0" smtClean="0"/>
              <a:t> s </a:t>
            </a:r>
            <a:r>
              <a:rPr lang="en-US" dirty="0" err="1" smtClean="0"/>
              <a:t>strani</a:t>
            </a:r>
            <a:r>
              <a:rPr lang="en-US" dirty="0" smtClean="0"/>
              <a:t> </a:t>
            </a:r>
            <a:r>
              <a:rPr lang="en-US" dirty="0" err="1" smtClean="0"/>
              <a:t>igralca</a:t>
            </a:r>
            <a:r>
              <a:rPr lang="en-US" dirty="0" smtClean="0"/>
              <a:t> </a:t>
            </a:r>
            <a:r>
              <a:rPr lang="en-US" dirty="0" err="1" smtClean="0"/>
              <a:t>ga</a:t>
            </a:r>
            <a:r>
              <a:rPr lang="en-US" dirty="0" smtClean="0"/>
              <a:t> </a:t>
            </a:r>
            <a:r>
              <a:rPr lang="en-US" dirty="0" err="1" smtClean="0"/>
              <a:t>opozorimo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število</a:t>
            </a:r>
            <a:r>
              <a:rPr lang="en-US" dirty="0" smtClean="0"/>
              <a:t> </a:t>
            </a:r>
            <a:r>
              <a:rPr lang="en-US" dirty="0" err="1" smtClean="0"/>
              <a:t>možnosti</a:t>
            </a:r>
            <a:r>
              <a:rPr lang="en-US" dirty="0" smtClean="0"/>
              <a:t>.</a:t>
            </a:r>
            <a:endParaRPr lang="sl-SI" dirty="0" smtClean="0"/>
          </a:p>
          <a:p>
            <a:pPr lvl="1"/>
            <a:r>
              <a:rPr lang="en-US" dirty="0" smtClean="0"/>
              <a:t>Po </a:t>
            </a:r>
            <a:r>
              <a:rPr lang="en-US" dirty="0" err="1" smtClean="0"/>
              <a:t>uganjevanju</a:t>
            </a:r>
            <a:r>
              <a:rPr lang="en-US" dirty="0" smtClean="0"/>
              <a:t> in </a:t>
            </a:r>
            <a:r>
              <a:rPr lang="en-US" dirty="0" err="1" smtClean="0"/>
              <a:t>preverjanju</a:t>
            </a:r>
            <a:r>
              <a:rPr lang="en-US" dirty="0" smtClean="0"/>
              <a:t> </a:t>
            </a:r>
            <a:r>
              <a:rPr lang="en-US" dirty="0" err="1" smtClean="0"/>
              <a:t>rezultata</a:t>
            </a:r>
            <a:r>
              <a:rPr lang="en-US" dirty="0" smtClean="0"/>
              <a:t> se </a:t>
            </a:r>
            <a:r>
              <a:rPr lang="en-US" dirty="0" err="1" smtClean="0"/>
              <a:t>števec</a:t>
            </a:r>
            <a:r>
              <a:rPr lang="en-US" dirty="0" smtClean="0"/>
              <a:t> </a:t>
            </a:r>
            <a:r>
              <a:rPr lang="en-US" dirty="0" err="1" smtClean="0"/>
              <a:t>možnosti</a:t>
            </a:r>
            <a:r>
              <a:rPr lang="en-US" dirty="0" smtClean="0"/>
              <a:t> </a:t>
            </a:r>
            <a:r>
              <a:rPr lang="en-US" dirty="0" err="1" smtClean="0"/>
              <a:t>zmanjša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ena</a:t>
            </a:r>
            <a:r>
              <a:rPr lang="en-US" dirty="0" smtClean="0"/>
              <a:t>. </a:t>
            </a:r>
            <a:endParaRPr lang="sl-SI" dirty="0" smtClean="0"/>
          </a:p>
          <a:p>
            <a:pPr lvl="1"/>
            <a:r>
              <a:rPr lang="en-US" dirty="0" err="1" smtClean="0"/>
              <a:t>Če</a:t>
            </a:r>
            <a:r>
              <a:rPr lang="en-US" dirty="0" smtClean="0"/>
              <a:t> se </a:t>
            </a:r>
            <a:r>
              <a:rPr lang="en-US" dirty="0" err="1" smtClean="0"/>
              <a:t>zgodi</a:t>
            </a:r>
            <a:r>
              <a:rPr lang="en-US" dirty="0" smtClean="0"/>
              <a:t>, </a:t>
            </a:r>
            <a:r>
              <a:rPr lang="en-US" dirty="0" err="1" smtClean="0"/>
              <a:t>da</a:t>
            </a:r>
            <a:r>
              <a:rPr lang="en-US" dirty="0" smtClean="0"/>
              <a:t> se </a:t>
            </a:r>
            <a:r>
              <a:rPr lang="en-US" dirty="0" err="1" smtClean="0"/>
              <a:t>števec</a:t>
            </a:r>
            <a:r>
              <a:rPr lang="en-US" dirty="0" smtClean="0"/>
              <a:t> </a:t>
            </a:r>
            <a:r>
              <a:rPr lang="en-US" dirty="0" err="1" smtClean="0"/>
              <a:t>zmanjša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nič</a:t>
            </a:r>
            <a:r>
              <a:rPr lang="en-US" dirty="0" smtClean="0"/>
              <a:t>, </a:t>
            </a:r>
            <a:r>
              <a:rPr lang="en-US" dirty="0" err="1" smtClean="0"/>
              <a:t>moramo</a:t>
            </a:r>
            <a:r>
              <a:rPr lang="en-US" dirty="0" smtClean="0"/>
              <a:t> </a:t>
            </a:r>
            <a:r>
              <a:rPr lang="en-US" dirty="0" err="1" smtClean="0"/>
              <a:t>igralca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to </a:t>
            </a:r>
            <a:r>
              <a:rPr lang="en-US" dirty="0" err="1" smtClean="0"/>
              <a:t>opozoriti</a:t>
            </a:r>
            <a:r>
              <a:rPr lang="en-US" dirty="0" smtClean="0"/>
              <a:t> </a:t>
            </a:r>
            <a:r>
              <a:rPr lang="en-US" dirty="0" err="1" smtClean="0"/>
              <a:t>ter</a:t>
            </a:r>
            <a:r>
              <a:rPr lang="en-US" dirty="0" smtClean="0"/>
              <a:t> </a:t>
            </a:r>
            <a:r>
              <a:rPr lang="en-US" dirty="0" err="1" smtClean="0"/>
              <a:t>zaključiti</a:t>
            </a:r>
            <a:r>
              <a:rPr lang="en-US" dirty="0" smtClean="0"/>
              <a:t> </a:t>
            </a:r>
            <a:r>
              <a:rPr lang="en-US" dirty="0" err="1" smtClean="0"/>
              <a:t>igro</a:t>
            </a:r>
            <a:r>
              <a:rPr lang="en-US" dirty="0" smtClean="0"/>
              <a:t>.</a:t>
            </a:r>
            <a:endParaRPr lang="sl-SI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373EF-0162-47DE-A8DA-2CC70A5990E8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Program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import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random</a:t>
            </a:r>
            <a:endParaRPr lang="sl-SI" sz="11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 </a:t>
            </a:r>
          </a:p>
          <a:p>
            <a:pPr>
              <a:buNone/>
            </a:pP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ugani():</a:t>
            </a:r>
          </a:p>
          <a:p>
            <a:pPr>
              <a:buNone/>
            </a:pP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stevilo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random.randint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(1, 10)</a:t>
            </a:r>
          </a:p>
          <a:p>
            <a:pPr>
              <a:buNone/>
            </a:pP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("Izmislil sem si število med 1 in 10. Poskusi ga uganiti!")</a:t>
            </a:r>
          </a:p>
          <a:p>
            <a:pPr>
              <a:buNone/>
            </a:pP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moznosti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= 5</a:t>
            </a:r>
          </a:p>
          <a:p>
            <a:pPr>
              <a:buNone/>
            </a:pP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while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True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>
              <a:buNone/>
            </a:pP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("Imaš še", </a:t>
            </a: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moznosti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, "možnosti")</a:t>
            </a:r>
          </a:p>
          <a:p>
            <a:pPr>
              <a:buNone/>
            </a:pP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       st = </a:t>
            </a: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input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("Katero število sem si izmislil: "))</a:t>
            </a:r>
          </a:p>
          <a:p>
            <a:pPr>
              <a:buNone/>
            </a:pP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stevilo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== st:</a:t>
            </a:r>
          </a:p>
          <a:p>
            <a:pPr>
              <a:buNone/>
            </a:pP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"Čestitam! Pa ti si genij!")</a:t>
            </a:r>
          </a:p>
          <a:p>
            <a:pPr>
              <a:buNone/>
            </a:pP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break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# prvi izhod</a:t>
            </a:r>
          </a:p>
          <a:p>
            <a:pPr>
              <a:buNone/>
            </a:pP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("Ja ... Še se bo treba </a:t>
            </a: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matrat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...")</a:t>
            </a:r>
          </a:p>
          <a:p>
            <a:pPr>
              <a:buNone/>
            </a:pP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moznosti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moznosti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- 1</a:t>
            </a:r>
          </a:p>
          <a:p>
            <a:pPr>
              <a:buNone/>
            </a:pP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moznosti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== 0:</a:t>
            </a:r>
          </a:p>
          <a:p>
            <a:pPr>
              <a:buNone/>
            </a:pP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("Joj joj </a:t>
            </a: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joj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. </a:t>
            </a: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Izgleda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, da ne bo šlo...")</a:t>
            </a:r>
          </a:p>
          <a:p>
            <a:pPr>
              <a:buNone/>
            </a:pP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("Število je " + str(</a:t>
            </a: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stevilo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))</a:t>
            </a:r>
          </a:p>
          <a:p>
            <a:pPr>
              <a:buNone/>
            </a:pP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break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# in še drugi </a:t>
            </a:r>
            <a:endParaRPr lang="sl-SI" sz="11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sl-SI" sz="1100" smtClean="0">
                <a:latin typeface="Courier New" pitchFamily="49" charset="0"/>
                <a:cs typeface="Courier New" pitchFamily="49" charset="0"/>
              </a:rPr>
              <a:t>    print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('Hvala za igro!')</a:t>
            </a:r>
            <a:endParaRPr lang="sl-SI" sz="11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en-US" sz="11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373EF-0162-47DE-A8DA-2CC70A5990E8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Napišimo</a:t>
            </a:r>
            <a:r>
              <a:rPr lang="en-US" dirty="0" smtClean="0"/>
              <a:t> program,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“</a:t>
            </a:r>
            <a:r>
              <a:rPr lang="en-US" dirty="0" err="1" smtClean="0"/>
              <a:t>izmisli</a:t>
            </a:r>
            <a:r>
              <a:rPr lang="en-US" dirty="0" smtClean="0"/>
              <a:t>” </a:t>
            </a:r>
            <a:r>
              <a:rPr lang="en-US" dirty="0" err="1" smtClean="0"/>
              <a:t>naključno</a:t>
            </a:r>
            <a:r>
              <a:rPr lang="en-US" dirty="0" smtClean="0"/>
              <a:t> </a:t>
            </a:r>
            <a:r>
              <a:rPr lang="en-US" dirty="0" err="1" smtClean="0"/>
              <a:t>število</a:t>
            </a:r>
            <a:r>
              <a:rPr lang="en-US" dirty="0" smtClean="0"/>
              <a:t>, </a:t>
            </a:r>
            <a:r>
              <a:rPr lang="en-US" dirty="0" err="1" smtClean="0"/>
              <a:t>potem</a:t>
            </a:r>
            <a:r>
              <a:rPr lang="en-US" dirty="0" smtClean="0"/>
              <a:t> pa </a:t>
            </a:r>
            <a:r>
              <a:rPr lang="en-US" dirty="0" err="1" smtClean="0"/>
              <a:t>nas</a:t>
            </a:r>
            <a:r>
              <a:rPr lang="en-US" dirty="0" smtClean="0"/>
              <a:t> v </a:t>
            </a:r>
            <a:r>
              <a:rPr lang="en-US" dirty="0" err="1" smtClean="0"/>
              <a:t>zanki</a:t>
            </a:r>
            <a:r>
              <a:rPr lang="en-US" dirty="0" smtClean="0"/>
              <a:t> </a:t>
            </a:r>
            <a:r>
              <a:rPr lang="en-US" dirty="0" err="1" smtClean="0"/>
              <a:t>sprašuje</a:t>
            </a:r>
            <a:r>
              <a:rPr lang="en-US" dirty="0" smtClean="0"/>
              <a:t>, </a:t>
            </a:r>
            <a:r>
              <a:rPr lang="en-US" dirty="0" err="1" smtClean="0"/>
              <a:t>katero</a:t>
            </a:r>
            <a:r>
              <a:rPr lang="en-US" dirty="0" smtClean="0"/>
              <a:t> je </a:t>
            </a:r>
            <a:r>
              <a:rPr lang="en-US" dirty="0" err="1" smtClean="0"/>
              <a:t>izmišljeno</a:t>
            </a:r>
            <a:r>
              <a:rPr lang="en-US" dirty="0" smtClean="0"/>
              <a:t> </a:t>
            </a:r>
            <a:r>
              <a:rPr lang="en-US" dirty="0" err="1" smtClean="0"/>
              <a:t>število</a:t>
            </a:r>
            <a:r>
              <a:rPr lang="en-US" dirty="0" smtClean="0"/>
              <a:t>. </a:t>
            </a:r>
            <a:r>
              <a:rPr lang="en-US" dirty="0" err="1" smtClean="0"/>
              <a:t>Če</a:t>
            </a:r>
            <a:r>
              <a:rPr lang="en-US" dirty="0" smtClean="0"/>
              <a:t> </a:t>
            </a:r>
            <a:r>
              <a:rPr lang="en-US" dirty="0" err="1" smtClean="0"/>
              <a:t>število</a:t>
            </a:r>
            <a:r>
              <a:rPr lang="en-US" dirty="0" smtClean="0"/>
              <a:t> </a:t>
            </a:r>
            <a:r>
              <a:rPr lang="en-US" dirty="0" err="1" smtClean="0"/>
              <a:t>uganemo</a:t>
            </a:r>
            <a:r>
              <a:rPr lang="en-US" dirty="0" smtClean="0"/>
              <a:t>, </a:t>
            </a:r>
            <a:r>
              <a:rPr lang="en-US" dirty="0" err="1" smtClean="0"/>
              <a:t>nas</a:t>
            </a:r>
            <a:r>
              <a:rPr lang="en-US" dirty="0" smtClean="0"/>
              <a:t> program </a:t>
            </a:r>
            <a:r>
              <a:rPr lang="en-US" dirty="0" err="1" smtClean="0"/>
              <a:t>pohvali</a:t>
            </a:r>
            <a:r>
              <a:rPr lang="en-US" dirty="0" smtClean="0"/>
              <a:t> in se </a:t>
            </a:r>
            <a:r>
              <a:rPr lang="en-US" dirty="0" err="1" smtClean="0"/>
              <a:t>zaključi</a:t>
            </a:r>
            <a:r>
              <a:rPr lang="en-US" dirty="0" smtClean="0"/>
              <a:t>, </a:t>
            </a:r>
            <a:r>
              <a:rPr lang="en-US" dirty="0" err="1" smtClean="0"/>
              <a:t>če</a:t>
            </a:r>
            <a:r>
              <a:rPr lang="en-US" dirty="0" smtClean="0"/>
              <a:t> pa </a:t>
            </a:r>
            <a:r>
              <a:rPr lang="en-US" dirty="0" err="1" smtClean="0"/>
              <a:t>ga</a:t>
            </a:r>
            <a:r>
              <a:rPr lang="en-US" dirty="0" smtClean="0"/>
              <a:t> ne </a:t>
            </a:r>
            <a:r>
              <a:rPr lang="en-US" dirty="0" err="1" smtClean="0"/>
              <a:t>uganemo</a:t>
            </a:r>
            <a:r>
              <a:rPr lang="en-US" dirty="0" smtClean="0"/>
              <a:t>, </a:t>
            </a:r>
            <a:r>
              <a:rPr lang="en-US" dirty="0" err="1" smtClean="0"/>
              <a:t>nam</a:t>
            </a:r>
            <a:r>
              <a:rPr lang="en-US" dirty="0" smtClean="0"/>
              <a:t> </a:t>
            </a:r>
            <a:r>
              <a:rPr lang="en-US" dirty="0" err="1" smtClean="0"/>
              <a:t>predlaga</a:t>
            </a:r>
            <a:r>
              <a:rPr lang="en-US" dirty="0" smtClean="0"/>
              <a:t>,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poskusimo</a:t>
            </a:r>
            <a:r>
              <a:rPr lang="en-US" dirty="0" smtClean="0"/>
              <a:t> </a:t>
            </a:r>
            <a:r>
              <a:rPr lang="en-US" dirty="0" err="1" smtClean="0"/>
              <a:t>še</a:t>
            </a:r>
            <a:r>
              <a:rPr lang="en-US" dirty="0" smtClean="0"/>
              <a:t> </a:t>
            </a:r>
            <a:r>
              <a:rPr lang="en-US" dirty="0" err="1" smtClean="0"/>
              <a:t>enkrat</a:t>
            </a:r>
            <a:r>
              <a:rPr lang="en-US" dirty="0" smtClean="0"/>
              <a:t>. </a:t>
            </a:r>
            <a:endParaRPr lang="sl-SI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373EF-0162-47DE-A8DA-2CC70A5990E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Načrt</a:t>
            </a:r>
            <a:r>
              <a:rPr lang="en-US" dirty="0" smtClean="0"/>
              <a:t> </a:t>
            </a:r>
            <a:r>
              <a:rPr lang="en-US" dirty="0" err="1" smtClean="0"/>
              <a:t>programa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sz="2800" dirty="0" err="1" smtClean="0"/>
              <a:t>generiramo</a:t>
            </a:r>
            <a:r>
              <a:rPr lang="en-US" sz="2800" dirty="0" smtClean="0"/>
              <a:t> </a:t>
            </a:r>
            <a:r>
              <a:rPr lang="en-US" sz="2800" dirty="0" err="1" smtClean="0"/>
              <a:t>naključno</a:t>
            </a:r>
            <a:r>
              <a:rPr lang="en-US" sz="2800" dirty="0" smtClean="0"/>
              <a:t> </a:t>
            </a:r>
            <a:r>
              <a:rPr lang="en-US" sz="2800" dirty="0" err="1" smtClean="0"/>
              <a:t>število</a:t>
            </a:r>
            <a:r>
              <a:rPr lang="en-US" sz="2800" dirty="0" smtClean="0"/>
              <a:t> in </a:t>
            </a:r>
            <a:r>
              <a:rPr lang="en-US" sz="2800" dirty="0" err="1" smtClean="0"/>
              <a:t>si</a:t>
            </a:r>
            <a:r>
              <a:rPr lang="en-US" sz="2800" dirty="0" smtClean="0"/>
              <a:t> </a:t>
            </a:r>
            <a:r>
              <a:rPr lang="en-US" sz="2800" dirty="0" err="1" smtClean="0"/>
              <a:t>ga</a:t>
            </a:r>
            <a:r>
              <a:rPr lang="en-US" sz="2800" dirty="0" smtClean="0"/>
              <a:t> </a:t>
            </a:r>
            <a:r>
              <a:rPr lang="en-US" sz="2800" dirty="0" err="1" smtClean="0"/>
              <a:t>zapomnimo</a:t>
            </a:r>
            <a:r>
              <a:rPr lang="en-US" sz="2800" dirty="0" smtClean="0"/>
              <a:t> v </a:t>
            </a:r>
            <a:r>
              <a:rPr lang="en-US" sz="2800" dirty="0" err="1" smtClean="0"/>
              <a:t>spremenljivki</a:t>
            </a:r>
            <a:r>
              <a:rPr lang="en-US" sz="2800" dirty="0" smtClean="0"/>
              <a:t> </a:t>
            </a:r>
            <a:r>
              <a:rPr lang="sl-SI" sz="2800" dirty="0" err="1" smtClean="0"/>
              <a:t>stevilo</a:t>
            </a:r>
            <a:r>
              <a:rPr lang="en-US" sz="2800" dirty="0" smtClean="0"/>
              <a:t>.</a:t>
            </a:r>
            <a:endParaRPr lang="sl-SI" sz="2800" dirty="0" smtClean="0"/>
          </a:p>
          <a:p>
            <a:pPr lvl="0"/>
            <a:r>
              <a:rPr lang="en-US" sz="2800" dirty="0" err="1" smtClean="0"/>
              <a:t>Obvestimo</a:t>
            </a:r>
            <a:r>
              <a:rPr lang="en-US" sz="2800" dirty="0" smtClean="0"/>
              <a:t> </a:t>
            </a:r>
            <a:r>
              <a:rPr lang="en-US" sz="2800" dirty="0" err="1" smtClean="0"/>
              <a:t>uporabnika</a:t>
            </a:r>
            <a:r>
              <a:rPr lang="en-US" sz="2800" dirty="0" smtClean="0"/>
              <a:t> </a:t>
            </a:r>
            <a:r>
              <a:rPr lang="en-US" sz="2800" dirty="0" err="1" smtClean="0"/>
              <a:t>programa</a:t>
            </a:r>
            <a:r>
              <a:rPr lang="en-US" sz="2800" dirty="0" smtClean="0"/>
              <a:t> (</a:t>
            </a:r>
            <a:r>
              <a:rPr lang="en-US" sz="2800" dirty="0" err="1" smtClean="0"/>
              <a:t>igralca</a:t>
            </a:r>
            <a:r>
              <a:rPr lang="en-US" sz="2800" dirty="0" smtClean="0"/>
              <a:t>), </a:t>
            </a:r>
            <a:r>
              <a:rPr lang="en-US" sz="2800" dirty="0" err="1" smtClean="0"/>
              <a:t>kaj</a:t>
            </a:r>
            <a:r>
              <a:rPr lang="en-US" sz="2800" dirty="0" smtClean="0"/>
              <a:t> </a:t>
            </a:r>
            <a:r>
              <a:rPr lang="en-US" sz="2800" dirty="0" err="1" smtClean="0"/>
              <a:t>pričakujemo</a:t>
            </a:r>
            <a:r>
              <a:rPr lang="en-US" sz="2800" dirty="0" smtClean="0"/>
              <a:t> </a:t>
            </a:r>
            <a:r>
              <a:rPr lang="en-US" sz="2800" dirty="0" err="1" smtClean="0"/>
              <a:t>od</a:t>
            </a:r>
            <a:r>
              <a:rPr lang="en-US" sz="2800" dirty="0" smtClean="0"/>
              <a:t> </a:t>
            </a:r>
            <a:r>
              <a:rPr lang="en-US" sz="2800" dirty="0" err="1" smtClean="0"/>
              <a:t>njega</a:t>
            </a:r>
            <a:r>
              <a:rPr lang="en-US" sz="2800" dirty="0" smtClean="0"/>
              <a:t> (</a:t>
            </a:r>
            <a:r>
              <a:rPr lang="en-US" sz="2800" dirty="0" err="1" smtClean="0"/>
              <a:t>pravila</a:t>
            </a:r>
            <a:r>
              <a:rPr lang="en-US" sz="2800" dirty="0" smtClean="0"/>
              <a:t> </a:t>
            </a:r>
            <a:r>
              <a:rPr lang="en-US" sz="2800" dirty="0" err="1" smtClean="0"/>
              <a:t>igre</a:t>
            </a:r>
            <a:r>
              <a:rPr lang="en-US" sz="2800" dirty="0" smtClean="0"/>
              <a:t>).</a:t>
            </a:r>
            <a:endParaRPr lang="sl-SI" sz="2800" dirty="0" smtClean="0"/>
          </a:p>
          <a:p>
            <a:pPr lvl="0"/>
            <a:r>
              <a:rPr lang="en-US" sz="2800" dirty="0" err="1" smtClean="0"/>
              <a:t>Ponavljamo</a:t>
            </a:r>
            <a:r>
              <a:rPr lang="en-US" sz="2800" dirty="0" smtClean="0"/>
              <a:t> </a:t>
            </a:r>
            <a:r>
              <a:rPr lang="en-US" sz="2800" dirty="0" err="1" smtClean="0"/>
              <a:t>naslednji</a:t>
            </a:r>
            <a:r>
              <a:rPr lang="en-US" sz="2800" dirty="0" smtClean="0"/>
              <a:t> </a:t>
            </a:r>
            <a:r>
              <a:rPr lang="en-US" sz="2800" dirty="0" err="1" smtClean="0"/>
              <a:t>postopek</a:t>
            </a:r>
            <a:r>
              <a:rPr lang="en-US" sz="2800" dirty="0" smtClean="0"/>
              <a:t>:</a:t>
            </a:r>
            <a:endParaRPr lang="sl-SI" sz="2800" dirty="0" smtClean="0"/>
          </a:p>
          <a:p>
            <a:pPr lvl="1"/>
            <a:r>
              <a:rPr lang="en-US" dirty="0" err="1" smtClean="0"/>
              <a:t>pozovemo</a:t>
            </a:r>
            <a:r>
              <a:rPr lang="en-US" dirty="0" smtClean="0"/>
              <a:t> </a:t>
            </a:r>
            <a:r>
              <a:rPr lang="en-US" dirty="0" err="1" smtClean="0"/>
              <a:t>uporabnika</a:t>
            </a:r>
            <a:r>
              <a:rPr lang="en-US" dirty="0" smtClean="0"/>
              <a:t>, </a:t>
            </a:r>
            <a:r>
              <a:rPr lang="en-US" dirty="0" err="1" smtClean="0"/>
              <a:t>naj</a:t>
            </a:r>
            <a:r>
              <a:rPr lang="en-US" dirty="0" smtClean="0"/>
              <a:t> </a:t>
            </a:r>
            <a:r>
              <a:rPr lang="en-US" dirty="0" err="1" smtClean="0"/>
              <a:t>vpiše</a:t>
            </a:r>
            <a:r>
              <a:rPr lang="en-US" dirty="0" smtClean="0"/>
              <a:t> </a:t>
            </a:r>
            <a:r>
              <a:rPr lang="en-US" dirty="0" err="1" smtClean="0"/>
              <a:t>število</a:t>
            </a:r>
            <a:r>
              <a:rPr lang="en-US" dirty="0" smtClean="0"/>
              <a:t>:</a:t>
            </a:r>
            <a:endParaRPr lang="sl-SI" dirty="0" smtClean="0"/>
          </a:p>
          <a:p>
            <a:pPr lvl="1"/>
            <a:r>
              <a:rPr lang="en-US" dirty="0" err="1" smtClean="0"/>
              <a:t>če</a:t>
            </a:r>
            <a:r>
              <a:rPr lang="en-US" dirty="0" smtClean="0"/>
              <a:t> se </a:t>
            </a:r>
            <a:r>
              <a:rPr lang="en-US" dirty="0" err="1" smtClean="0"/>
              <a:t>prebrano</a:t>
            </a:r>
            <a:r>
              <a:rPr lang="en-US" dirty="0" smtClean="0"/>
              <a:t> </a:t>
            </a:r>
            <a:r>
              <a:rPr lang="en-US" dirty="0" err="1" smtClean="0"/>
              <a:t>število</a:t>
            </a:r>
            <a:r>
              <a:rPr lang="en-US" dirty="0" smtClean="0"/>
              <a:t> </a:t>
            </a:r>
            <a:r>
              <a:rPr lang="en-US" dirty="0" err="1" smtClean="0"/>
              <a:t>ujema</a:t>
            </a:r>
            <a:r>
              <a:rPr lang="en-US" dirty="0" smtClean="0"/>
              <a:t> z </a:t>
            </a:r>
            <a:r>
              <a:rPr lang="en-US" dirty="0" err="1" smtClean="0"/>
              <a:t>naključno</a:t>
            </a:r>
            <a:r>
              <a:rPr lang="en-US" dirty="0" smtClean="0"/>
              <a:t> </a:t>
            </a:r>
            <a:r>
              <a:rPr lang="en-US" dirty="0" err="1" smtClean="0"/>
              <a:t>generiranim</a:t>
            </a:r>
            <a:r>
              <a:rPr lang="en-US" dirty="0" smtClean="0"/>
              <a:t> (</a:t>
            </a:r>
            <a:r>
              <a:rPr lang="sl-SI" dirty="0" err="1" smtClean="0"/>
              <a:t>stevilo</a:t>
            </a:r>
            <a:r>
              <a:rPr lang="en-US" dirty="0" smtClean="0"/>
              <a:t>), </a:t>
            </a:r>
            <a:r>
              <a:rPr lang="en-US" dirty="0" err="1" smtClean="0"/>
              <a:t>uporabnika</a:t>
            </a:r>
            <a:r>
              <a:rPr lang="en-US" dirty="0" smtClean="0"/>
              <a:t> </a:t>
            </a:r>
            <a:r>
              <a:rPr lang="en-US" dirty="0" err="1" smtClean="0"/>
              <a:t>pohvalimo</a:t>
            </a:r>
            <a:r>
              <a:rPr lang="en-US" dirty="0" smtClean="0"/>
              <a:t> in program </a:t>
            </a:r>
            <a:r>
              <a:rPr lang="en-US" dirty="0" err="1" smtClean="0"/>
              <a:t>končamo</a:t>
            </a:r>
            <a:r>
              <a:rPr lang="en-US" dirty="0" smtClean="0"/>
              <a:t>;</a:t>
            </a:r>
            <a:endParaRPr lang="sl-SI" dirty="0" smtClean="0"/>
          </a:p>
          <a:p>
            <a:pPr lvl="1"/>
            <a:r>
              <a:rPr lang="en-US" dirty="0" err="1" smtClean="0"/>
              <a:t>sicer</a:t>
            </a:r>
            <a:r>
              <a:rPr lang="en-US" dirty="0" smtClean="0"/>
              <a:t> </a:t>
            </a:r>
            <a:r>
              <a:rPr lang="en-US" dirty="0" err="1" smtClean="0"/>
              <a:t>uporabniku</a:t>
            </a:r>
            <a:r>
              <a:rPr lang="en-US" dirty="0" smtClean="0"/>
              <a:t> </a:t>
            </a:r>
            <a:r>
              <a:rPr lang="en-US" dirty="0" err="1" smtClean="0"/>
              <a:t>povemo</a:t>
            </a:r>
            <a:r>
              <a:rPr lang="en-US" dirty="0" smtClean="0"/>
              <a:t>,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števila</a:t>
            </a:r>
            <a:r>
              <a:rPr lang="en-US" dirty="0" smtClean="0"/>
              <a:t> 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 smtClean="0"/>
              <a:t>uganil</a:t>
            </a:r>
            <a:r>
              <a:rPr lang="en-US" dirty="0" smtClean="0"/>
              <a:t>.</a:t>
            </a:r>
            <a:endParaRPr lang="sl-SI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373EF-0162-47DE-A8DA-2CC70A5990E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Neskončna zanka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0"/>
              </a:spcAft>
              <a:buNone/>
            </a:pPr>
            <a:r>
              <a:rPr lang="sl-SI" sz="2800" dirty="0" err="1" smtClean="0">
                <a:latin typeface="Courier New"/>
                <a:ea typeface="Calibri"/>
                <a:cs typeface="Courier New"/>
              </a:rPr>
              <a:t>while</a:t>
            </a:r>
            <a:r>
              <a:rPr lang="sl-SI" sz="2800" dirty="0" smtClean="0">
                <a:latin typeface="Courier New"/>
                <a:ea typeface="Calibri"/>
                <a:cs typeface="Courier New"/>
              </a:rPr>
              <a:t> </a:t>
            </a:r>
            <a:r>
              <a:rPr lang="sl-SI" sz="2800" dirty="0" err="1" smtClean="0">
                <a:latin typeface="Courier New"/>
                <a:ea typeface="Calibri"/>
                <a:cs typeface="Courier New"/>
              </a:rPr>
              <a:t>True</a:t>
            </a:r>
            <a:r>
              <a:rPr lang="sl-SI" sz="2800" dirty="0" smtClean="0">
                <a:latin typeface="Courier New"/>
                <a:ea typeface="Calibri"/>
                <a:cs typeface="Courier New"/>
              </a:rPr>
              <a:t>:</a:t>
            </a:r>
            <a:endParaRPr lang="sl-SI" sz="3600" dirty="0" smtClean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  <a:buNone/>
            </a:pPr>
            <a:r>
              <a:rPr lang="sl-SI" sz="2800" dirty="0" smtClean="0">
                <a:latin typeface="Courier New"/>
                <a:ea typeface="Calibri"/>
                <a:cs typeface="Courier New"/>
              </a:rPr>
              <a:t>	ukaz 1</a:t>
            </a:r>
            <a:endParaRPr lang="sl-SI" sz="3600" dirty="0" smtClean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  <a:buNone/>
            </a:pPr>
            <a:r>
              <a:rPr lang="sl-SI" sz="2800" dirty="0" smtClean="0">
                <a:latin typeface="Courier New"/>
                <a:ea typeface="Calibri"/>
                <a:cs typeface="Courier New"/>
              </a:rPr>
              <a:t>	ukaz 2</a:t>
            </a:r>
            <a:endParaRPr lang="sl-SI" sz="3600" dirty="0" smtClean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  <a:buNone/>
            </a:pPr>
            <a:r>
              <a:rPr lang="sl-SI" sz="2800" dirty="0" smtClean="0">
                <a:latin typeface="Courier New"/>
                <a:ea typeface="Calibri"/>
                <a:cs typeface="Courier New"/>
              </a:rPr>
              <a:t>	…</a:t>
            </a:r>
            <a:endParaRPr lang="sl-SI" sz="3600" dirty="0" smtClean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  <a:buNone/>
            </a:pPr>
            <a:r>
              <a:rPr lang="sl-SI" sz="2800" dirty="0" smtClean="0">
                <a:latin typeface="Courier New"/>
                <a:ea typeface="Calibri"/>
                <a:cs typeface="Courier New"/>
              </a:rPr>
              <a:t>	ukaz n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sl-SI" sz="2800" dirty="0" smtClean="0">
                <a:latin typeface="+mj-lt"/>
                <a:ea typeface="Calibri"/>
                <a:cs typeface="Courier New"/>
              </a:rPr>
              <a:t>Nikoli je ni konec!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sl-SI" sz="2800" dirty="0" smtClean="0">
                <a:latin typeface="+mj-lt"/>
                <a:ea typeface="Calibri"/>
                <a:cs typeface="Courier New"/>
              </a:rPr>
              <a:t>A enkrat bi bilo pa le dobro nehati …</a:t>
            </a:r>
            <a:endParaRPr lang="sl-SI" sz="3600" dirty="0" smtClean="0">
              <a:latin typeface="+mj-lt"/>
              <a:ea typeface="Calibri"/>
              <a:cs typeface="Times New Roman"/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373EF-0162-47DE-A8DA-2CC70A5990E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"Pobeg" iz zanke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sl-SI" sz="2800" dirty="0" smtClean="0">
                <a:latin typeface="+mj-lt"/>
                <a:ea typeface="Calibri"/>
                <a:cs typeface="Courier New"/>
              </a:rPr>
              <a:t>Shema</a:t>
            </a:r>
          </a:p>
          <a:p>
            <a:pPr>
              <a:lnSpc>
                <a:spcPct val="115000"/>
              </a:lnSpc>
              <a:spcAft>
                <a:spcPts val="0"/>
              </a:spcAft>
              <a:buNone/>
            </a:pPr>
            <a:r>
              <a:rPr lang="sl-SI" sz="2800" dirty="0" err="1" smtClean="0">
                <a:latin typeface="Courier New"/>
                <a:ea typeface="Calibri"/>
                <a:cs typeface="Courier New"/>
              </a:rPr>
              <a:t>while</a:t>
            </a:r>
            <a:r>
              <a:rPr lang="sl-SI" sz="2800" dirty="0" smtClean="0">
                <a:latin typeface="Courier New"/>
                <a:ea typeface="Calibri"/>
                <a:cs typeface="Courier New"/>
              </a:rPr>
              <a:t> </a:t>
            </a:r>
            <a:r>
              <a:rPr lang="sl-SI" sz="2800" dirty="0" err="1" smtClean="0">
                <a:latin typeface="Courier New"/>
                <a:ea typeface="Calibri"/>
                <a:cs typeface="Courier New"/>
              </a:rPr>
              <a:t>True</a:t>
            </a:r>
            <a:r>
              <a:rPr lang="sl-SI" sz="2800" dirty="0" smtClean="0">
                <a:latin typeface="Courier New"/>
                <a:ea typeface="Calibri"/>
                <a:cs typeface="Courier New"/>
              </a:rPr>
              <a:t>:</a:t>
            </a:r>
            <a:endParaRPr lang="sl-SI" sz="3600" dirty="0" smtClean="0">
              <a:latin typeface="Calibri"/>
              <a:ea typeface="Calibri"/>
              <a:cs typeface="Times New Roman"/>
            </a:endParaRPr>
          </a:p>
          <a:p>
            <a:pPr lvl="1">
              <a:lnSpc>
                <a:spcPct val="115000"/>
              </a:lnSpc>
              <a:spcAft>
                <a:spcPts val="0"/>
              </a:spcAft>
              <a:buNone/>
            </a:pPr>
            <a:r>
              <a:rPr lang="sl-SI" sz="2800" dirty="0" smtClean="0">
                <a:latin typeface="Courier New"/>
                <a:ea typeface="Calibri"/>
                <a:cs typeface="Courier New"/>
              </a:rPr>
              <a:t>	ukaz 1</a:t>
            </a:r>
            <a:endParaRPr lang="sl-SI" sz="3600" dirty="0" smtClean="0">
              <a:latin typeface="Calibri"/>
              <a:ea typeface="Calibri"/>
              <a:cs typeface="Times New Roman"/>
            </a:endParaRPr>
          </a:p>
          <a:p>
            <a:pPr lvl="1">
              <a:lnSpc>
                <a:spcPct val="115000"/>
              </a:lnSpc>
              <a:spcAft>
                <a:spcPts val="0"/>
              </a:spcAft>
              <a:buNone/>
            </a:pPr>
            <a:r>
              <a:rPr lang="sl-SI" sz="2800" dirty="0" smtClean="0">
                <a:latin typeface="Courier New"/>
                <a:ea typeface="Calibri"/>
                <a:cs typeface="Courier New"/>
              </a:rPr>
              <a:t>	ukaz 2</a:t>
            </a:r>
            <a:endParaRPr lang="sl-SI" sz="3600" dirty="0" smtClean="0">
              <a:latin typeface="Calibri"/>
              <a:ea typeface="Calibri"/>
              <a:cs typeface="Times New Roman"/>
            </a:endParaRPr>
          </a:p>
          <a:p>
            <a:pPr lvl="1">
              <a:lnSpc>
                <a:spcPct val="115000"/>
              </a:lnSpc>
              <a:spcAft>
                <a:spcPts val="0"/>
              </a:spcAft>
              <a:buNone/>
            </a:pPr>
            <a:r>
              <a:rPr lang="sl-SI" sz="2800" dirty="0" smtClean="0">
                <a:latin typeface="Courier New"/>
                <a:ea typeface="Calibri"/>
                <a:cs typeface="Courier New"/>
              </a:rPr>
              <a:t>	</a:t>
            </a:r>
            <a:r>
              <a:rPr lang="sl-SI" sz="2800" dirty="0" err="1" smtClean="0">
                <a:latin typeface="Courier New"/>
                <a:ea typeface="Calibri"/>
                <a:cs typeface="Courier New"/>
              </a:rPr>
              <a:t>if</a:t>
            </a:r>
            <a:r>
              <a:rPr lang="sl-SI" sz="2800" dirty="0" smtClean="0">
                <a:latin typeface="Courier New"/>
                <a:ea typeface="Calibri"/>
                <a:cs typeface="Courier New"/>
              </a:rPr>
              <a:t> nek_pogoj:</a:t>
            </a:r>
            <a:endParaRPr lang="sl-SI" sz="3600" dirty="0" smtClean="0">
              <a:latin typeface="Calibri"/>
              <a:ea typeface="Calibri"/>
              <a:cs typeface="Times New Roman"/>
            </a:endParaRPr>
          </a:p>
          <a:p>
            <a:pPr lvl="1">
              <a:lnSpc>
                <a:spcPct val="115000"/>
              </a:lnSpc>
              <a:spcAft>
                <a:spcPts val="0"/>
              </a:spcAft>
              <a:buNone/>
            </a:pPr>
            <a:r>
              <a:rPr lang="sl-SI" sz="2800" dirty="0" smtClean="0">
                <a:latin typeface="Courier New"/>
                <a:ea typeface="Calibri"/>
                <a:cs typeface="Courier New"/>
              </a:rPr>
              <a:t>		zaključi zanko</a:t>
            </a:r>
          </a:p>
          <a:p>
            <a:pPr lvl="1">
              <a:lnSpc>
                <a:spcPct val="115000"/>
              </a:lnSpc>
              <a:spcAft>
                <a:spcPts val="0"/>
              </a:spcAft>
              <a:buNone/>
            </a:pPr>
            <a:r>
              <a:rPr lang="sl-SI" sz="2800" dirty="0" smtClean="0">
                <a:latin typeface="Courier New"/>
                <a:ea typeface="Calibri"/>
                <a:cs typeface="Courier New"/>
              </a:rPr>
              <a:t> ukaz 3</a:t>
            </a:r>
          </a:p>
          <a:p>
            <a:pPr>
              <a:lnSpc>
                <a:spcPct val="115000"/>
              </a:lnSpc>
              <a:spcAft>
                <a:spcPts val="0"/>
              </a:spcAft>
              <a:buNone/>
            </a:pPr>
            <a:r>
              <a:rPr lang="sl-SI" sz="2800" dirty="0" err="1" smtClean="0">
                <a:latin typeface="Courier New"/>
                <a:ea typeface="Calibri"/>
                <a:cs typeface="Courier New"/>
              </a:rPr>
              <a:t>ukazZaZanko</a:t>
            </a:r>
            <a:endParaRPr lang="sl-SI" sz="2800" dirty="0" smtClean="0">
              <a:latin typeface="Courier New"/>
              <a:ea typeface="Calibri"/>
              <a:cs typeface="Courier New"/>
            </a:endParaRPr>
          </a:p>
          <a:p>
            <a:pPr>
              <a:lnSpc>
                <a:spcPct val="115000"/>
              </a:lnSpc>
              <a:spcAft>
                <a:spcPts val="0"/>
              </a:spcAft>
              <a:buNone/>
            </a:pPr>
            <a:endParaRPr lang="sl-SI" sz="3600" dirty="0" smtClean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3600" dirty="0" smtClean="0">
                <a:latin typeface="Calibri"/>
                <a:ea typeface="Calibri"/>
                <a:cs typeface="Times New Roman"/>
              </a:rPr>
              <a:t> </a:t>
            </a:r>
            <a:endParaRPr lang="sl-SI" sz="3600" dirty="0" smtClean="0">
              <a:latin typeface="Calibri"/>
              <a:ea typeface="Calibri"/>
              <a:cs typeface="Times New Roman"/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373EF-0162-47DE-A8DA-2CC70A5990E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Prison</a:t>
            </a:r>
            <a:r>
              <a:rPr lang="sl-SI" dirty="0" smtClean="0"/>
              <a:t> </a:t>
            </a:r>
            <a:r>
              <a:rPr lang="sl-SI" dirty="0" err="1" smtClean="0"/>
              <a:t>break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sz="2400" dirty="0" smtClean="0"/>
              <a:t>U</a:t>
            </a:r>
            <a:r>
              <a:rPr lang="en-US" sz="2400" dirty="0" err="1" smtClean="0"/>
              <a:t>kaz</a:t>
            </a:r>
            <a:r>
              <a:rPr lang="en-US" sz="2400" dirty="0" smtClean="0"/>
              <a:t> break </a:t>
            </a:r>
            <a:r>
              <a:rPr lang="en-US" sz="2400" dirty="0" err="1" smtClean="0"/>
              <a:t>zaključi</a:t>
            </a:r>
            <a:r>
              <a:rPr lang="en-US" sz="2400" dirty="0" smtClean="0"/>
              <a:t> </a:t>
            </a:r>
            <a:r>
              <a:rPr lang="en-US" sz="2400" dirty="0" err="1" smtClean="0"/>
              <a:t>prvo</a:t>
            </a:r>
            <a:r>
              <a:rPr lang="en-US" sz="2400" dirty="0" smtClean="0"/>
              <a:t> </a:t>
            </a:r>
            <a:r>
              <a:rPr lang="en-US" sz="2400" dirty="0" err="1" smtClean="0"/>
              <a:t>zanko</a:t>
            </a:r>
            <a:r>
              <a:rPr lang="sl-SI" sz="2400" dirty="0" smtClean="0"/>
              <a:t>,</a:t>
            </a:r>
            <a:r>
              <a:rPr lang="en-US" sz="2400" dirty="0" smtClean="0"/>
              <a:t> </a:t>
            </a:r>
            <a:r>
              <a:rPr lang="en-US" sz="2400" dirty="0" err="1" smtClean="0"/>
              <a:t>znotraj</a:t>
            </a:r>
            <a:r>
              <a:rPr lang="en-US" sz="2400" dirty="0" smtClean="0"/>
              <a:t> </a:t>
            </a:r>
            <a:r>
              <a:rPr lang="en-US" sz="2400" dirty="0" err="1" smtClean="0"/>
              <a:t>katere</a:t>
            </a:r>
            <a:r>
              <a:rPr lang="en-US" sz="2400" dirty="0" smtClean="0"/>
              <a:t> se </a:t>
            </a:r>
            <a:r>
              <a:rPr lang="en-US" sz="2400" dirty="0" err="1" smtClean="0"/>
              <a:t>nahaja</a:t>
            </a:r>
            <a:r>
              <a:rPr lang="en-US" sz="2400" dirty="0" smtClean="0"/>
              <a:t>. </a:t>
            </a:r>
            <a:endParaRPr lang="sl-SI" sz="2400" dirty="0" smtClean="0"/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sl-SI" sz="2000" dirty="0" smtClean="0">
                <a:ea typeface="Calibri"/>
                <a:cs typeface="Courier New"/>
              </a:rPr>
              <a:t>Shema</a:t>
            </a:r>
          </a:p>
          <a:p>
            <a:pPr>
              <a:lnSpc>
                <a:spcPct val="115000"/>
              </a:lnSpc>
              <a:spcAft>
                <a:spcPts val="0"/>
              </a:spcAft>
              <a:buNone/>
            </a:pPr>
            <a:r>
              <a:rPr lang="sl-SI" sz="2000" dirty="0" err="1" smtClean="0">
                <a:latin typeface="Courier New"/>
                <a:ea typeface="Calibri"/>
                <a:cs typeface="Courier New"/>
              </a:rPr>
              <a:t>while</a:t>
            </a:r>
            <a:r>
              <a:rPr lang="sl-SI" sz="2000" dirty="0" smtClean="0">
                <a:latin typeface="Courier New"/>
                <a:ea typeface="Calibri"/>
                <a:cs typeface="Courier New"/>
              </a:rPr>
              <a:t> </a:t>
            </a:r>
            <a:r>
              <a:rPr lang="sl-SI" sz="2000" dirty="0" err="1" smtClean="0">
                <a:latin typeface="Courier New"/>
                <a:ea typeface="Calibri"/>
                <a:cs typeface="Courier New"/>
              </a:rPr>
              <a:t>True</a:t>
            </a:r>
            <a:r>
              <a:rPr lang="sl-SI" sz="2000" dirty="0" smtClean="0">
                <a:latin typeface="Courier New"/>
                <a:ea typeface="Calibri"/>
                <a:cs typeface="Courier New"/>
              </a:rPr>
              <a:t>:</a:t>
            </a:r>
            <a:endParaRPr lang="sl-SI" sz="2800" dirty="0" smtClean="0">
              <a:latin typeface="Calibri"/>
              <a:ea typeface="Calibri"/>
              <a:cs typeface="Times New Roman"/>
            </a:endParaRPr>
          </a:p>
          <a:p>
            <a:pPr lvl="1">
              <a:lnSpc>
                <a:spcPct val="115000"/>
              </a:lnSpc>
              <a:spcAft>
                <a:spcPts val="0"/>
              </a:spcAft>
              <a:buNone/>
            </a:pPr>
            <a:r>
              <a:rPr lang="sl-SI" sz="1800" dirty="0" smtClean="0">
                <a:latin typeface="Courier New"/>
                <a:ea typeface="Calibri"/>
                <a:cs typeface="Courier New"/>
              </a:rPr>
              <a:t>	ukaz 1</a:t>
            </a:r>
            <a:endParaRPr lang="sl-SI" dirty="0" smtClean="0">
              <a:latin typeface="Calibri"/>
              <a:ea typeface="Calibri"/>
              <a:cs typeface="Times New Roman"/>
            </a:endParaRPr>
          </a:p>
          <a:p>
            <a:pPr lvl="1">
              <a:lnSpc>
                <a:spcPct val="115000"/>
              </a:lnSpc>
              <a:spcAft>
                <a:spcPts val="0"/>
              </a:spcAft>
              <a:buNone/>
            </a:pPr>
            <a:r>
              <a:rPr lang="sl-SI" sz="1800" dirty="0" smtClean="0">
                <a:latin typeface="Courier New"/>
                <a:ea typeface="Calibri"/>
                <a:cs typeface="Courier New"/>
              </a:rPr>
              <a:t>	ukaz 2</a:t>
            </a:r>
            <a:endParaRPr lang="sl-SI" dirty="0" smtClean="0">
              <a:latin typeface="Calibri"/>
              <a:ea typeface="Calibri"/>
              <a:cs typeface="Times New Roman"/>
            </a:endParaRPr>
          </a:p>
          <a:p>
            <a:pPr lvl="1">
              <a:lnSpc>
                <a:spcPct val="115000"/>
              </a:lnSpc>
              <a:spcAft>
                <a:spcPts val="0"/>
              </a:spcAft>
              <a:buNone/>
            </a:pPr>
            <a:r>
              <a:rPr lang="sl-SI" sz="1800" dirty="0" smtClean="0">
                <a:latin typeface="Courier New"/>
                <a:ea typeface="Calibri"/>
                <a:cs typeface="Courier New"/>
              </a:rPr>
              <a:t>	</a:t>
            </a:r>
            <a:r>
              <a:rPr lang="sl-SI" sz="1800" dirty="0" err="1" smtClean="0">
                <a:latin typeface="Courier New"/>
                <a:ea typeface="Calibri"/>
                <a:cs typeface="Courier New"/>
              </a:rPr>
              <a:t>if</a:t>
            </a:r>
            <a:r>
              <a:rPr lang="sl-SI" sz="1800" dirty="0" smtClean="0">
                <a:latin typeface="Courier New"/>
                <a:ea typeface="Calibri"/>
                <a:cs typeface="Courier New"/>
              </a:rPr>
              <a:t> nek_pogoj:</a:t>
            </a:r>
            <a:br>
              <a:rPr lang="sl-SI" sz="1800" dirty="0" smtClean="0">
                <a:latin typeface="Courier New"/>
                <a:ea typeface="Calibri"/>
                <a:cs typeface="Courier New"/>
              </a:rPr>
            </a:br>
            <a:r>
              <a:rPr lang="sl-SI" sz="1800" dirty="0" smtClean="0">
                <a:latin typeface="Courier New"/>
                <a:ea typeface="Calibri"/>
                <a:cs typeface="Courier New"/>
              </a:rPr>
              <a:t>   ukaz2a</a:t>
            </a:r>
          </a:p>
          <a:p>
            <a:pPr lvl="1">
              <a:lnSpc>
                <a:spcPct val="115000"/>
              </a:lnSpc>
              <a:spcAft>
                <a:spcPts val="0"/>
              </a:spcAft>
              <a:buNone/>
            </a:pPr>
            <a:r>
              <a:rPr lang="sl-SI" sz="1800" dirty="0" smtClean="0">
                <a:latin typeface="Courier New"/>
                <a:ea typeface="Calibri"/>
                <a:cs typeface="Courier New"/>
              </a:rPr>
              <a:t>    </a:t>
            </a:r>
            <a:r>
              <a:rPr lang="sl-SI" sz="1200" dirty="0" smtClean="0">
                <a:latin typeface="Courier New"/>
                <a:ea typeface="Calibri"/>
                <a:cs typeface="Courier New"/>
              </a:rPr>
              <a:t> </a:t>
            </a:r>
            <a:r>
              <a:rPr lang="sl-SI" sz="1800" dirty="0" smtClean="0">
                <a:latin typeface="Courier New"/>
                <a:ea typeface="Calibri"/>
                <a:cs typeface="Courier New"/>
              </a:rPr>
              <a:t>ukaz2b</a:t>
            </a:r>
            <a:endParaRPr lang="sl-SI" dirty="0" smtClean="0">
              <a:latin typeface="Calibri"/>
              <a:ea typeface="Calibri"/>
              <a:cs typeface="Times New Roman"/>
            </a:endParaRPr>
          </a:p>
          <a:p>
            <a:pPr lvl="1">
              <a:lnSpc>
                <a:spcPct val="115000"/>
              </a:lnSpc>
              <a:spcAft>
                <a:spcPts val="0"/>
              </a:spcAft>
              <a:buNone/>
            </a:pPr>
            <a:r>
              <a:rPr lang="sl-SI" sz="1800" dirty="0" smtClean="0">
                <a:latin typeface="Courier New"/>
                <a:ea typeface="Calibri"/>
                <a:cs typeface="Courier New"/>
              </a:rPr>
              <a:t>	   </a:t>
            </a:r>
            <a:r>
              <a:rPr lang="sl-SI" sz="1800" dirty="0" err="1" smtClean="0">
                <a:latin typeface="Courier New"/>
                <a:ea typeface="Calibri"/>
                <a:cs typeface="Courier New"/>
              </a:rPr>
              <a:t>break</a:t>
            </a:r>
            <a:endParaRPr lang="sl-SI" sz="1800" dirty="0" smtClean="0">
              <a:latin typeface="Courier New"/>
              <a:ea typeface="Calibri"/>
              <a:cs typeface="Courier New"/>
            </a:endParaRPr>
          </a:p>
          <a:p>
            <a:pPr lvl="1">
              <a:lnSpc>
                <a:spcPct val="115000"/>
              </a:lnSpc>
              <a:spcAft>
                <a:spcPts val="0"/>
              </a:spcAft>
              <a:buNone/>
            </a:pPr>
            <a:r>
              <a:rPr lang="sl-SI" sz="1800" dirty="0" smtClean="0">
                <a:latin typeface="Courier New"/>
                <a:ea typeface="Calibri"/>
                <a:cs typeface="Courier New"/>
              </a:rPr>
              <a:t> ukaz 3</a:t>
            </a:r>
          </a:p>
          <a:p>
            <a:pPr>
              <a:lnSpc>
                <a:spcPct val="115000"/>
              </a:lnSpc>
              <a:spcAft>
                <a:spcPts val="0"/>
              </a:spcAft>
              <a:buNone/>
            </a:pPr>
            <a:r>
              <a:rPr lang="sl-SI" sz="2000" dirty="0" err="1" smtClean="0">
                <a:latin typeface="Courier New"/>
                <a:ea typeface="Calibri"/>
                <a:cs typeface="Courier New"/>
              </a:rPr>
              <a:t>ukazZaZanko</a:t>
            </a:r>
            <a:endParaRPr lang="sl-SI" sz="2800" dirty="0" smtClean="0">
              <a:latin typeface="Calibri"/>
              <a:ea typeface="Calibri"/>
              <a:cs typeface="Times New Roman"/>
            </a:endParaRPr>
          </a:p>
          <a:p>
            <a:endParaRPr lang="sl-SI" sz="2400" dirty="0" smtClean="0"/>
          </a:p>
          <a:p>
            <a:endParaRPr lang="sl-SI" sz="2400" dirty="0" smtClean="0"/>
          </a:p>
          <a:p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373EF-0162-47DE-A8DA-2CC70A5990E8}" type="slidenum">
              <a:rPr lang="en-US" smtClean="0"/>
              <a:pPr/>
              <a:t>6</a:t>
            </a:fld>
            <a:endParaRPr lang="en-US"/>
          </a:p>
        </p:txBody>
      </p:sp>
      <p:cxnSp>
        <p:nvCxnSpPr>
          <p:cNvPr id="12" name="Curved Connector 11"/>
          <p:cNvCxnSpPr/>
          <p:nvPr/>
        </p:nvCxnSpPr>
        <p:spPr>
          <a:xfrm rot="10800000" flipV="1">
            <a:off x="1142976" y="4714884"/>
            <a:ext cx="1643074" cy="714380"/>
          </a:xfrm>
          <a:prstGeom prst="curvedConnector3">
            <a:avLst>
              <a:gd name="adj1" fmla="val -741"/>
            </a:avLst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Primer uporabe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Malo privlečen za lase</a:t>
            </a:r>
          </a:p>
          <a:p>
            <a:r>
              <a:rPr lang="sl-SI" dirty="0" smtClean="0"/>
              <a:t>Sestavi funkcijo, ki i</a:t>
            </a:r>
            <a:r>
              <a:rPr lang="en-US" dirty="0" err="1" smtClean="0"/>
              <a:t>zpiš</a:t>
            </a:r>
            <a:r>
              <a:rPr lang="sl-SI" dirty="0" smtClean="0"/>
              <a:t>e</a:t>
            </a:r>
            <a:r>
              <a:rPr lang="en-US" dirty="0" smtClean="0"/>
              <a:t> </a:t>
            </a:r>
            <a:r>
              <a:rPr lang="en-US" dirty="0" err="1" smtClean="0"/>
              <a:t>vsa</a:t>
            </a:r>
            <a:r>
              <a:rPr lang="en-US" dirty="0" smtClean="0"/>
              <a:t> </a:t>
            </a:r>
            <a:r>
              <a:rPr lang="en-US" dirty="0" err="1" smtClean="0"/>
              <a:t>števila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1 do </a:t>
            </a:r>
            <a:r>
              <a:rPr lang="en-US" dirty="0" smtClean="0"/>
              <a:t>n</a:t>
            </a:r>
            <a:r>
              <a:rPr lang="sl-SI" dirty="0" smtClean="0"/>
              <a:t>, na koncu pa še 'KONEC'</a:t>
            </a:r>
            <a:endParaRPr lang="sl-SI" dirty="0" smtClean="0"/>
          </a:p>
          <a:p>
            <a:pPr>
              <a:buNone/>
            </a:pP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enaDoDeset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(n):</a:t>
            </a:r>
          </a:p>
          <a:p>
            <a:pPr lvl="1">
              <a:buNone/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st = 1</a:t>
            </a:r>
          </a:p>
          <a:p>
            <a:pPr lvl="1">
              <a:buNone/>
            </a:pP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while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True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 lvl="1">
              <a:buNone/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(i)</a:t>
            </a:r>
          </a:p>
          <a:p>
            <a:pPr lvl="1">
              <a:buNone/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		i =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+ 1</a:t>
            </a:r>
          </a:p>
          <a:p>
            <a:pPr lvl="1">
              <a:buNone/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i &gt; n:</a:t>
            </a:r>
          </a:p>
          <a:p>
            <a:pPr lvl="1">
              <a:buNone/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			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break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pPr lvl="1">
              <a:buNone/>
            </a:pP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p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rint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('KONEC')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373EF-0162-47DE-A8DA-2CC70A5990E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Nazaj na Ugibanje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28596" y="1447800"/>
            <a:ext cx="8501122" cy="4572000"/>
          </a:xfrm>
        </p:spPr>
        <p:txBody>
          <a:bodyPr/>
          <a:lstStyle/>
          <a:p>
            <a:pPr>
              <a:buNone/>
            </a:pP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import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random</a:t>
            </a:r>
            <a:endParaRPr lang="sl-SI" sz="16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 </a:t>
            </a:r>
          </a:p>
          <a:p>
            <a:pPr>
              <a:buNone/>
            </a:pP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ugani():</a:t>
            </a:r>
          </a:p>
          <a:p>
            <a:pPr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stevilo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random.randint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(1, 10)</a:t>
            </a:r>
          </a:p>
          <a:p>
            <a:pPr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("Izmislil sem si število med 1 in 10. Poskusi ga uganiti!")</a:t>
            </a:r>
            <a:endParaRPr lang="sl-SI" sz="16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while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True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    st =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input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("Katero število sem si izmislil?"))</a:t>
            </a:r>
          </a:p>
          <a:p>
            <a:pPr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stevilo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== st:</a:t>
            </a:r>
          </a:p>
          <a:p>
            <a:pPr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("Čestitam! Pa ti si genij!")</a:t>
            </a:r>
          </a:p>
          <a:p>
            <a:pPr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break</a:t>
            </a:r>
            <a:endParaRPr lang="sl-SI" sz="16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else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("Ja ... Še se bo treba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matrat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...")</a:t>
            </a:r>
          </a:p>
          <a:p>
            <a:pPr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('Hvala za igro!')</a:t>
            </a:r>
            <a:endParaRPr lang="sl-SI" sz="16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en-US" sz="16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373EF-0162-47DE-A8DA-2CC70A5990E8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Lahko tudi brez </a:t>
            </a:r>
            <a:r>
              <a:rPr lang="sl-SI" dirty="0" err="1" smtClean="0"/>
              <a:t>else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28596" y="1447800"/>
            <a:ext cx="8501122" cy="4572000"/>
          </a:xfrm>
        </p:spPr>
        <p:txBody>
          <a:bodyPr/>
          <a:lstStyle/>
          <a:p>
            <a:pPr>
              <a:buNone/>
            </a:pP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import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random</a:t>
            </a:r>
            <a:endParaRPr lang="sl-SI" sz="16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 </a:t>
            </a:r>
          </a:p>
          <a:p>
            <a:pPr>
              <a:buNone/>
            </a:pP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ugani():</a:t>
            </a:r>
          </a:p>
          <a:p>
            <a:pPr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stevilo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random.randint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(1, 10)</a:t>
            </a:r>
          </a:p>
          <a:p>
            <a:pPr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("Izmislil sem si število med 1 in 10. Poskusi ga uganiti!")</a:t>
            </a:r>
            <a:endParaRPr lang="sl-SI" sz="16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while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True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    st =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input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("Katero število sem si izmislil?"))</a:t>
            </a:r>
          </a:p>
          <a:p>
            <a:pPr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stevilo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== st:</a:t>
            </a:r>
          </a:p>
          <a:p>
            <a:pPr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("Čestitam! Pa ti si genij!")</a:t>
            </a:r>
          </a:p>
          <a:p>
            <a:pPr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break</a:t>
            </a:r>
            <a:endParaRPr lang="sl-SI" sz="16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    #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break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nas tako ali tako vrže ven, torej …</a:t>
            </a:r>
          </a:p>
          <a:p>
            <a:pPr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("Ja ... Še se bo treba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matrat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...")</a:t>
            </a:r>
          </a:p>
          <a:p>
            <a:pPr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('Hvala za igro!')</a:t>
            </a:r>
            <a:endParaRPr lang="sl-SI" sz="16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en-US" sz="16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373EF-0162-47DE-A8DA-2CC70A5990E8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Izpisovanje</Template>
  <TotalTime>158</TotalTime>
  <Words>271</Words>
  <Application>Microsoft Office PowerPoint</Application>
  <PresentationFormat>On-screen Show (4:3)</PresentationFormat>
  <Paragraphs>119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Equity</vt:lpstr>
      <vt:lpstr>Zgled</vt:lpstr>
      <vt:lpstr>Problem</vt:lpstr>
      <vt:lpstr>Načrt programa</vt:lpstr>
      <vt:lpstr>Neskončna zanka</vt:lpstr>
      <vt:lpstr>"Pobeg" iz zanke</vt:lpstr>
      <vt:lpstr>Prison break</vt:lpstr>
      <vt:lpstr>Primer uporabe</vt:lpstr>
      <vt:lpstr>Nazaj na Ugibanje</vt:lpstr>
      <vt:lpstr>Lahko tudi brez else</vt:lpstr>
      <vt:lpstr>Omejimo število poskusov</vt:lpstr>
      <vt:lpstr>Program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Python</dc:title>
  <dc:creator>Matija Lokar</dc:creator>
  <cp:lastModifiedBy>Matija Lokar</cp:lastModifiedBy>
  <cp:revision>24</cp:revision>
  <dcterms:created xsi:type="dcterms:W3CDTF">2009-10-14T11:33:25Z</dcterms:created>
  <dcterms:modified xsi:type="dcterms:W3CDTF">2009-11-13T16:12:09Z</dcterms:modified>
</cp:coreProperties>
</file>