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86" r:id="rId2"/>
    <p:sldId id="287" r:id="rId3"/>
    <p:sldId id="288" r:id="rId4"/>
    <p:sldId id="289" r:id="rId5"/>
    <p:sldId id="303" r:id="rId6"/>
    <p:sldId id="294" r:id="rId7"/>
    <p:sldId id="295" r:id="rId8"/>
    <p:sldId id="296" r:id="rId9"/>
    <p:sldId id="297" r:id="rId10"/>
    <p:sldId id="298" r:id="rId11"/>
    <p:sldId id="304" r:id="rId12"/>
  </p:sldIdLst>
  <p:sldSz cx="9144000" cy="6858000" type="screen4x3"/>
  <p:notesSz cx="6858000" cy="9144000"/>
  <p:custDataLst>
    <p:tags r:id="rId14"/>
  </p:custDataLst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3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2F9A7-3CA7-415F-906D-91876525EA5D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BA5F8-DED8-4CBB-AF53-7CCDF813E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03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1" name="Picture 10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63" y="5786438"/>
            <a:ext cx="1117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13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3" name="Picture 8" descr="CC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5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3000" smtClean="0"/>
              <a:t>Iz 38 v 83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</a:pPr>
            <a:r>
              <a:rPr lang="sl-SI" sz="2800" dirty="0" smtClean="0"/>
              <a:t>Če smo želeli delati z drugim številom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2400" dirty="0" smtClean="0"/>
              <a:t>popraviti program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2400" dirty="0" smtClean="0"/>
              <a:t>ponovno shranjevanje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2400" dirty="0" smtClean="0"/>
              <a:t>izvedba programa</a:t>
            </a:r>
          </a:p>
          <a:p>
            <a:pPr eaLnBrk="1" hangingPunct="1">
              <a:lnSpc>
                <a:spcPct val="90000"/>
              </a:lnSpc>
            </a:pPr>
            <a:r>
              <a:rPr lang="sl-SI" sz="2800" dirty="0" smtClean="0"/>
              <a:t>Podatek bi radi določili med izvajanjem programa</a:t>
            </a:r>
          </a:p>
          <a:p>
            <a:pPr eaLnBrk="1" hangingPunct="1">
              <a:lnSpc>
                <a:spcPct val="90000"/>
              </a:lnSpc>
            </a:pPr>
            <a:r>
              <a:rPr lang="sl-SI" sz="2800" dirty="0" smtClean="0"/>
              <a:t>Vnos podatka s tipkovnico</a:t>
            </a:r>
          </a:p>
          <a:p>
            <a:pPr lvl="1" eaLnBrk="1" hangingPunct="1">
              <a:lnSpc>
                <a:spcPct val="90000"/>
              </a:lnSpc>
            </a:pPr>
            <a:endParaRPr lang="sl-SI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1" uiExpand="1" build="p" bldLvl="5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Naključna števila</a:t>
            </a:r>
            <a:endParaRPr lang="en-GB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552" y="1447800"/>
            <a:ext cx="8147248" cy="4572000"/>
          </a:xfrm>
        </p:spPr>
        <p:txBody>
          <a:bodyPr/>
          <a:lstStyle/>
          <a:p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random</a:t>
            </a:r>
            <a:endParaRPr lang="sl-SI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random.random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sl-SI" dirty="0" smtClean="0"/>
              <a:t>Dobimo decimalno število </a:t>
            </a:r>
            <a:r>
              <a:rPr lang="sl-SI" dirty="0" smtClean="0"/>
              <a:t>z </a:t>
            </a:r>
            <a:r>
              <a:rPr lang="sl-SI" dirty="0" smtClean="0"/>
              <a:t>intervala </a:t>
            </a:r>
            <a:br>
              <a:rPr lang="sl-SI" dirty="0" smtClean="0"/>
            </a:br>
            <a:r>
              <a:rPr lang="sl-SI" dirty="0" smtClean="0"/>
              <a:t>[0.0, 1.0)</a:t>
            </a:r>
          </a:p>
          <a:p>
            <a:r>
              <a:rPr lang="sl-SI" dirty="0" smtClean="0">
                <a:latin typeface="Courier New" pitchFamily="49" charset="0"/>
                <a:cs typeface="Courier New" pitchFamily="49" charset="0"/>
              </a:rPr>
              <a:t>6 * (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random.random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())</a:t>
            </a:r>
            <a:r>
              <a:rPr lang="sl-SI" dirty="0" smtClean="0"/>
              <a:t>dobimo dec. število z intervala [0,6)</a:t>
            </a:r>
          </a:p>
          <a:p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 (6 * (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random.random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())) </a:t>
            </a:r>
            <a:r>
              <a:rPr lang="sl-SI" dirty="0" smtClean="0"/>
              <a:t>– dobimo število iz množice{0, 1, 2, 3, 4, 5}</a:t>
            </a:r>
          </a:p>
          <a:p>
            <a:r>
              <a:rPr lang="sl-SI" dirty="0" smtClean="0"/>
              <a:t>Torej</a:t>
            </a:r>
          </a:p>
          <a:p>
            <a:pPr lvl="1"/>
            <a:r>
              <a:rPr lang="sl-SI" dirty="0" smtClean="0">
                <a:latin typeface="Courier New" pitchFamily="49" charset="0"/>
                <a:cs typeface="Courier New" pitchFamily="49" charset="0"/>
              </a:rPr>
              <a:t>kocka = 1 + 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 (6 * (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random.random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()))</a:t>
            </a:r>
          </a:p>
        </p:txBody>
      </p:sp>
      <p:sp>
        <p:nvSpPr>
          <p:cNvPr id="215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Naključna števila</a:t>
            </a:r>
            <a:endParaRPr lang="en-GB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/>
          <a:lstStyle/>
          <a:p>
            <a:r>
              <a:rPr lang="sl-SI" dirty="0" smtClean="0">
                <a:latin typeface="+mj-lt"/>
                <a:cs typeface="Courier New" pitchFamily="49" charset="0"/>
              </a:rPr>
              <a:t>In potem, ko dobro premislimo, kako dobiti naključno število med a in b</a:t>
            </a:r>
          </a:p>
          <a:p>
            <a:pPr lvl="1"/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 ((b – a + 1) * (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random.random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())) + a</a:t>
            </a:r>
          </a:p>
          <a:p>
            <a:r>
              <a:rPr lang="sl-SI" dirty="0" smtClean="0">
                <a:latin typeface="+mj-lt"/>
                <a:cs typeface="Courier New" pitchFamily="49" charset="0"/>
              </a:rPr>
              <a:t>Nam iskanje po spletu</a:t>
            </a:r>
          </a:p>
          <a:p>
            <a:pPr lvl="1"/>
            <a:r>
              <a:rPr lang="sl-SI" dirty="0" smtClean="0">
                <a:latin typeface="+mj-lt"/>
                <a:cs typeface="Courier New" pitchFamily="49" charset="0"/>
                <a:hlinkClick r:id="rId2"/>
              </a:rPr>
              <a:t>http://www.google.com</a:t>
            </a:r>
            <a:r>
              <a:rPr lang="sl-SI" dirty="0" smtClean="0">
                <a:latin typeface="+mj-lt"/>
                <a:cs typeface="Courier New" pitchFamily="49" charset="0"/>
              </a:rPr>
              <a:t> </a:t>
            </a:r>
          </a:p>
          <a:p>
            <a:pPr lvl="1"/>
            <a:r>
              <a:rPr lang="sl-SI" dirty="0" smtClean="0">
                <a:latin typeface="+mj-lt"/>
                <a:cs typeface="Courier New" pitchFamily="49" charset="0"/>
              </a:rPr>
              <a:t>Pokaže (uporabimo kar dokumentacijo k 2.7, verjetno gre …) preprostejšo (manj tipkanja) rešitev</a:t>
            </a:r>
          </a:p>
          <a:p>
            <a:pPr lvl="1"/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random.randint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(a, b)</a:t>
            </a:r>
            <a:endParaRPr lang="sl-SI" dirty="0" smtClean="0">
              <a:latin typeface="+mj-lt"/>
              <a:cs typeface="Courier New" pitchFamily="49" charset="0"/>
            </a:endParaRPr>
          </a:p>
          <a:p>
            <a:pPr lvl="1"/>
            <a:endParaRPr lang="sl-SI" dirty="0" smtClean="0">
              <a:latin typeface="+mj-lt"/>
              <a:cs typeface="Courier New" pitchFamily="49" charset="0"/>
            </a:endParaRPr>
          </a:p>
          <a:p>
            <a:endParaRPr lang="sl-SI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5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Branje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</a:pPr>
            <a:r>
              <a:rPr lang="sl-SI" dirty="0" err="1" smtClean="0"/>
              <a:t>Funkcija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input</a:t>
            </a:r>
            <a:endParaRPr lang="sl-SI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sl-SI" dirty="0" smtClean="0"/>
              <a:t>rezultat metode je niz</a:t>
            </a:r>
          </a:p>
          <a:p>
            <a:pPr lvl="1" eaLnBrk="1" hangingPunct="1">
              <a:lnSpc>
                <a:spcPct val="90000"/>
              </a:lnSpc>
            </a:pPr>
            <a:r>
              <a:rPr lang="sl-SI" dirty="0" smtClean="0">
                <a:latin typeface="Courier New" pitchFamily="49" charset="0"/>
                <a:cs typeface="Courier New" pitchFamily="49" charset="0"/>
              </a:rPr>
              <a:t>bla = input("Vnesi starost v letih: ")</a:t>
            </a:r>
          </a:p>
          <a:p>
            <a:pPr lvl="1" eaLnBrk="1" hangingPunct="1">
              <a:lnSpc>
                <a:spcPct val="90000"/>
              </a:lnSpc>
            </a:pPr>
            <a:r>
              <a:rPr lang="sl-SI" dirty="0" smtClean="0"/>
              <a:t>Python izpiše</a:t>
            </a:r>
          </a:p>
          <a:p>
            <a:pPr lvl="2">
              <a:lnSpc>
                <a:spcPct val="90000"/>
              </a:lnSpc>
            </a:pPr>
            <a:r>
              <a:rPr lang="sl-SI" dirty="0" smtClean="0">
                <a:latin typeface="Courier New" pitchFamily="49" charset="0"/>
                <a:cs typeface="Courier New" pitchFamily="49" charset="0"/>
              </a:rPr>
              <a:t>Vnesi starost v letih: </a:t>
            </a:r>
          </a:p>
          <a:p>
            <a:pPr lvl="2">
              <a:lnSpc>
                <a:spcPct val="90000"/>
              </a:lnSpc>
            </a:pPr>
            <a:r>
              <a:rPr lang="sl-SI" dirty="0" smtClean="0"/>
              <a:t>in čaka na vnos</a:t>
            </a:r>
          </a:p>
          <a:p>
            <a:pPr lvl="1" eaLnBrk="1" hangingPunct="1">
              <a:lnSpc>
                <a:spcPct val="90000"/>
              </a:lnSpc>
            </a:pPr>
            <a:r>
              <a:rPr lang="sl-SI" dirty="0" smtClean="0"/>
              <a:t>Tisto, kar vnesemo, shranimo v spremenljivko 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bla</a:t>
            </a:r>
          </a:p>
          <a:p>
            <a:pPr lvl="1" eaLnBrk="1" hangingPunct="1">
              <a:lnSpc>
                <a:spcPct val="90000"/>
              </a:lnSpc>
            </a:pPr>
            <a:endParaRPr lang="sl-SI" dirty="0" smtClean="0"/>
          </a:p>
          <a:p>
            <a:pPr eaLnBrk="1" hangingPunct="1">
              <a:lnSpc>
                <a:spcPct val="90000"/>
              </a:lnSpc>
            </a:pPr>
            <a:r>
              <a:rPr lang="sl-SI" dirty="0" smtClean="0"/>
              <a:t>Pretvoriti iz niza v celo število, decimalno število, …</a:t>
            </a:r>
          </a:p>
          <a:p>
            <a:pPr lvl="1" eaLnBrk="1" hangingPunct="1">
              <a:lnSpc>
                <a:spcPct val="90000"/>
              </a:lnSpc>
            </a:pPr>
            <a:r>
              <a:rPr lang="sl-SI" dirty="0" smtClean="0">
                <a:latin typeface="Courier New" pitchFamily="49" charset="0"/>
                <a:cs typeface="Courier New" pitchFamily="49" charset="0"/>
              </a:rPr>
              <a:t>int(niz)</a:t>
            </a:r>
          </a:p>
          <a:p>
            <a:pPr lvl="1" eaLnBrk="1" hangingPunct="1">
              <a:lnSpc>
                <a:spcPct val="90000"/>
              </a:lnSpc>
            </a:pPr>
            <a:r>
              <a:rPr lang="sl-SI" dirty="0" smtClean="0">
                <a:latin typeface="Courier New" pitchFamily="49" charset="0"/>
                <a:cs typeface="Courier New" pitchFamily="49" charset="0"/>
              </a:rPr>
              <a:t>float(niz)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Iz niza v število</a:t>
            </a:r>
            <a:endParaRPr lang="en-GB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80000"/>
              </a:lnSpc>
            </a:pPr>
            <a:endParaRPr lang="sl-SI" sz="3000" dirty="0" smtClean="0"/>
          </a:p>
          <a:p>
            <a:pPr eaLnBrk="1" hangingPunct="1">
              <a:lnSpc>
                <a:spcPct val="80000"/>
              </a:lnSpc>
            </a:pPr>
            <a:r>
              <a:rPr lang="sl-SI" sz="3000" dirty="0" smtClean="0"/>
              <a:t>"123" </a:t>
            </a:r>
            <a:r>
              <a:rPr lang="sl-SI" sz="3000" dirty="0" smtClean="0">
                <a:sym typeface="Wingdings" pitchFamily="2" charset="2"/>
              </a:rPr>
              <a:t>→ 123</a:t>
            </a:r>
          </a:p>
          <a:p>
            <a:pPr eaLnBrk="1" hangingPunct="1">
              <a:lnSpc>
                <a:spcPct val="80000"/>
              </a:lnSpc>
            </a:pPr>
            <a:r>
              <a:rPr lang="sl-SI" sz="3000" dirty="0" smtClean="0">
                <a:sym typeface="Wingdings" pitchFamily="2" charset="2"/>
              </a:rPr>
              <a:t>Metoda </a:t>
            </a:r>
            <a:r>
              <a:rPr lang="sl-SI" sz="3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int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26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stevilo = </a:t>
            </a:r>
            <a:r>
              <a:rPr lang="sl-SI" sz="26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int</a:t>
            </a:r>
            <a:r>
              <a:rPr lang="sl-SI" sz="26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(niz)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2600" dirty="0" smtClean="0">
                <a:sym typeface="Wingdings" pitchFamily="2" charset="2"/>
              </a:rPr>
              <a:t>V nizu mora biti pravilno zapisano celo število!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26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bla = "125"</a:t>
            </a:r>
            <a:br>
              <a:rPr lang="sl-SI" sz="26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</a:br>
            <a:r>
              <a:rPr lang="sl-SI" sz="26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x = </a:t>
            </a:r>
            <a:r>
              <a:rPr lang="sl-SI" sz="26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int</a:t>
            </a:r>
            <a:r>
              <a:rPr lang="sl-SI" sz="26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</a:t>
            </a:r>
            <a:r>
              <a:rPr lang="sl-SI" sz="26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bla</a:t>
            </a:r>
            <a:r>
              <a:rPr lang="sl-SI" sz="26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sl-SI" sz="3000" dirty="0" smtClean="0">
                <a:sym typeface="Wingdings" pitchFamily="2" charset="2"/>
              </a:rPr>
              <a:t>Bo to v redu?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26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bla = "125"</a:t>
            </a:r>
            <a:br>
              <a:rPr lang="sl-SI" sz="26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</a:br>
            <a:r>
              <a:rPr lang="sl-SI" sz="26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blo = "23"</a:t>
            </a:r>
            <a:br>
              <a:rPr lang="sl-SI" sz="26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</a:br>
            <a:r>
              <a:rPr lang="sl-SI" sz="26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x = int(bla + </a:t>
            </a:r>
            <a:r>
              <a:rPr lang="sl-SI" sz="26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blo</a:t>
            </a:r>
            <a:r>
              <a:rPr lang="sl-SI" sz="26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</a:t>
            </a:r>
            <a:endParaRPr lang="en-GB" sz="2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26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5791200" y="5105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uiExpand="1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3000" smtClean="0"/>
              <a:t>Prejšnji program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sl-SI" sz="1700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# Dvomestnemu stevilu zamenjamo vrstni red stevk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sl-SI" sz="1700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stevilo = 38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enice = stevilo % 10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desetice = stevilo // 10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novoStevilo = enice * 10 + desetice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sl-SI" sz="1700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print("Iz " + str(stevilo) +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   " smo naredili " + str(novoStevilo))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sl-SI" sz="1700" dirty="0" smtClean="0">
              <a:latin typeface="Courier New" pitchFamily="49" charset="0"/>
            </a:endParaRPr>
          </a:p>
        </p:txBody>
      </p:sp>
      <p:sp>
        <p:nvSpPr>
          <p:cNvPr id="122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763688" y="2132856"/>
            <a:ext cx="2016125" cy="360363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Oval 6"/>
          <p:cNvSpPr>
            <a:spLocks noChangeArrowheads="1"/>
          </p:cNvSpPr>
          <p:nvPr/>
        </p:nvSpPr>
        <p:spPr bwMode="auto">
          <a:xfrm>
            <a:off x="2987824" y="2132856"/>
            <a:ext cx="503237" cy="360363"/>
          </a:xfrm>
          <a:prstGeom prst="ellips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animBg="1"/>
      <p:bldP spid="3789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3000" dirty="0" smtClean="0"/>
              <a:t>Spremenjeni program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sl-SI" sz="1700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# Dvomestnemu stevilu zamenjamo vrstni red stevk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sl-SI" sz="1700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vnos = input("Vnesi dvomestno število: ")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stevilo = int(vnos)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enice = stevilo % 10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desetice = stevilo // 10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novoStevilo = enice * 10 + desetice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sl-SI" sz="1700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print("Iz " + str(stevilo) + \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       " smo naredili " + str(novoStevilo))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sl-SI" sz="1700" dirty="0" smtClean="0">
              <a:latin typeface="Courier New" pitchFamily="49" charset="0"/>
            </a:endParaRPr>
          </a:p>
        </p:txBody>
      </p:sp>
      <p:sp>
        <p:nvSpPr>
          <p:cNvPr id="122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val 6"/>
          <p:cNvSpPr/>
          <p:nvPr/>
        </p:nvSpPr>
        <p:spPr>
          <a:xfrm>
            <a:off x="5436096" y="3573016"/>
            <a:ext cx="428628" cy="5000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TextBox 5"/>
          <p:cNvSpPr txBox="1"/>
          <p:nvPr/>
        </p:nvSpPr>
        <p:spPr>
          <a:xfrm>
            <a:off x="4786314" y="4714884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Line Callout 3 7"/>
          <p:cNvSpPr/>
          <p:nvPr/>
        </p:nvSpPr>
        <p:spPr>
          <a:xfrm>
            <a:off x="6444208" y="4509120"/>
            <a:ext cx="2214578" cy="1500198"/>
          </a:xfrm>
          <a:prstGeom prst="borderCallout3">
            <a:avLst>
              <a:gd name="adj1" fmla="val 34884"/>
              <a:gd name="adj2" fmla="val -1047"/>
              <a:gd name="adj3" fmla="val 34884"/>
              <a:gd name="adj4" fmla="val -16667"/>
              <a:gd name="adj5" fmla="val 55780"/>
              <a:gd name="adj6" fmla="val -16667"/>
              <a:gd name="adj7" fmla="val -29856"/>
              <a:gd name="adj8" fmla="val -34240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rgbClr val="C00000"/>
                </a:solidFill>
                <a:latin typeface="+mj-lt"/>
              </a:rPr>
              <a:t>Nadaljevanje vrstice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475656" y="2132856"/>
            <a:ext cx="5760640" cy="64807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dirty="0" smtClean="0"/>
              <a:t>Iz decimalnih števil v cela</a:t>
            </a:r>
            <a:endParaRPr lang="en-GB" dirty="0" smtClean="0">
              <a:latin typeface="Courier New" pitchFamily="49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sl-SI" sz="2200" dirty="0" smtClean="0"/>
              <a:t>Kako iz decimalnega števila narediti celo število?</a:t>
            </a:r>
          </a:p>
          <a:p>
            <a:pPr eaLnBrk="1" hangingPunct="1"/>
            <a:r>
              <a:rPr lang="sl-SI" sz="2200" dirty="0" smtClean="0"/>
              <a:t>Če želimo odrezati decimalke</a:t>
            </a:r>
          </a:p>
          <a:p>
            <a:pPr lvl="1" eaLnBrk="1" hangingPunct="1"/>
            <a:r>
              <a:rPr lang="sl-SI" sz="2000" dirty="0" smtClean="0"/>
              <a:t>12.465 v 12</a:t>
            </a:r>
          </a:p>
          <a:p>
            <a:pPr lvl="1" eaLnBrk="1" hangingPunct="1"/>
            <a:r>
              <a:rPr lang="sl-SI" sz="2000" dirty="0" smtClean="0"/>
              <a:t>349.998 v 349</a:t>
            </a:r>
          </a:p>
          <a:p>
            <a:r>
              <a:rPr lang="sl-SI" sz="2200" dirty="0" smtClean="0"/>
              <a:t>uporabimo </a:t>
            </a:r>
            <a:r>
              <a:rPr lang="sl-SI" dirty="0" smtClean="0">
                <a:latin typeface="Courier New" pitchFamily="49" charset="0"/>
              </a:rPr>
              <a:t>int()</a:t>
            </a:r>
          </a:p>
          <a:p>
            <a:pPr lvl="1"/>
            <a:r>
              <a:rPr lang="sl-SI" sz="2000" dirty="0" smtClean="0">
                <a:latin typeface="Courier New" pitchFamily="49" charset="0"/>
              </a:rPr>
              <a:t>int(349.998</a:t>
            </a:r>
            <a:r>
              <a:rPr lang="sl-SI" sz="2000" dirty="0" smtClean="0"/>
              <a:t> ) je </a:t>
            </a:r>
            <a:r>
              <a:rPr lang="sl-SI" sz="2000" dirty="0" smtClean="0">
                <a:latin typeface="Courier New" pitchFamily="49" charset="0"/>
              </a:rPr>
              <a:t>349</a:t>
            </a:r>
          </a:p>
          <a:p>
            <a:pPr lvl="1"/>
            <a:r>
              <a:rPr lang="sl-SI" sz="2000" dirty="0" smtClean="0">
                <a:latin typeface="Courier New" pitchFamily="49" charset="0"/>
              </a:rPr>
              <a:t>int(4.3*8)</a:t>
            </a:r>
            <a:r>
              <a:rPr lang="sl-SI" sz="2000" dirty="0" smtClean="0"/>
              <a:t> je </a:t>
            </a:r>
            <a:r>
              <a:rPr lang="sl-SI" sz="2000" dirty="0" smtClean="0">
                <a:latin typeface="Courier New" pitchFamily="49" charset="0"/>
              </a:rPr>
              <a:t>34</a:t>
            </a:r>
          </a:p>
          <a:p>
            <a:pPr lvl="1"/>
            <a:r>
              <a:rPr lang="sl-SI" sz="2000" dirty="0" smtClean="0">
                <a:latin typeface="Courier New" pitchFamily="49" charset="0"/>
              </a:rPr>
              <a:t>int(math.PI) </a:t>
            </a:r>
            <a:r>
              <a:rPr lang="sl-SI" sz="2000" dirty="0" smtClean="0"/>
              <a:t>je</a:t>
            </a:r>
            <a:r>
              <a:rPr lang="sl-SI" sz="2000" dirty="0" smtClean="0">
                <a:latin typeface="Courier New" pitchFamily="49" charset="0"/>
              </a:rPr>
              <a:t> 3</a:t>
            </a:r>
          </a:p>
          <a:p>
            <a:pPr eaLnBrk="1" hangingPunct="1"/>
            <a:endParaRPr lang="sl-SI" sz="2200" dirty="0" smtClean="0">
              <a:latin typeface="Courier New" pitchFamily="49" charset="0"/>
            </a:endParaRPr>
          </a:p>
          <a:p>
            <a:pPr eaLnBrk="1" hangingPunct="1"/>
            <a:r>
              <a:rPr lang="sl-SI" sz="2200" dirty="0" smtClean="0">
                <a:latin typeface="Arial" pitchFamily="34" charset="0"/>
              </a:rPr>
              <a:t>Kaj pomeni izraz</a:t>
            </a:r>
            <a:r>
              <a:rPr lang="sl-SI" sz="2200" dirty="0" smtClean="0">
                <a:latin typeface="Courier New" pitchFamily="49" charset="0"/>
              </a:rPr>
              <a:t> x – int(x) ?</a:t>
            </a:r>
            <a:endParaRPr lang="en-GB" sz="2200" dirty="0" smtClean="0">
              <a:latin typeface="Courier New" pitchFamily="49" charset="0"/>
            </a:endParaRPr>
          </a:p>
        </p:txBody>
      </p:sp>
      <p:sp>
        <p:nvSpPr>
          <p:cNvPr id="174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1" uiExpand="1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Zgodba</a:t>
            </a:r>
            <a:endParaRPr lang="en-GB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sl-SI" smtClean="0"/>
              <a:t>Bil je turoben, deževen dan. Pri tebi je bil-a na obisku najboljši-a prijatelj-ica, za katerega-o bi naredil-a vse.</a:t>
            </a:r>
          </a:p>
          <a:p>
            <a:pPr eaLnBrk="1" hangingPunct="1"/>
            <a:r>
              <a:rPr lang="sl-SI" smtClean="0"/>
              <a:t>"Imam željo! Malo nenavadno ... Ne vem, če boš zato ..." reče.</a:t>
            </a:r>
          </a:p>
          <a:p>
            <a:pPr eaLnBrk="1" hangingPunct="1"/>
            <a:r>
              <a:rPr lang="sl-SI" smtClean="0"/>
              <a:t>"Seveda bom. Karkoli si želiš ..."</a:t>
            </a:r>
          </a:p>
          <a:p>
            <a:pPr eaLnBrk="1" hangingPunct="1"/>
            <a:r>
              <a:rPr lang="sl-SI" smtClean="0"/>
              <a:t>Želim si ... </a:t>
            </a:r>
            <a:endParaRPr lang="en-GB" smtClean="0"/>
          </a:p>
        </p:txBody>
      </p:sp>
      <p:sp>
        <p:nvSpPr>
          <p:cNvPr id="1843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Zgodba – 2. del</a:t>
            </a:r>
            <a:endParaRPr lang="en-GB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sl-SI" smtClean="0"/>
              <a:t>Želim si:</a:t>
            </a:r>
          </a:p>
          <a:p>
            <a:pPr eaLnBrk="1" hangingPunct="1"/>
            <a:endParaRPr lang="sl-SI" smtClean="0"/>
          </a:p>
          <a:p>
            <a:pPr eaLnBrk="1" hangingPunct="1"/>
            <a:r>
              <a:rPr lang="sl-SI" smtClean="0"/>
              <a:t>Igrati se Človek ne jezi se!</a:t>
            </a:r>
            <a:endParaRPr lang="en-GB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Zgodba - epilog</a:t>
            </a:r>
            <a:endParaRPr lang="en-GB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sl-SI" dirty="0" smtClean="0"/>
              <a:t>In seveda, nikjer ne najdeta kocke! Plošča, možički, vse je tu, le kocke ni nikjer.</a:t>
            </a:r>
          </a:p>
          <a:p>
            <a:pPr eaLnBrk="1" hangingPunct="1"/>
            <a:r>
              <a:rPr lang="sl-SI" dirty="0" smtClean="0"/>
              <a:t>Na srečo pa je tu tvoj zanesljivi (</a:t>
            </a:r>
            <a:r>
              <a:rPr lang="sl-SI" sz="1700" dirty="0" smtClean="0"/>
              <a:t>v zgodbah je možno tudi to)</a:t>
            </a:r>
            <a:r>
              <a:rPr lang="sl-SI" dirty="0" smtClean="0"/>
              <a:t> računalnik in na njem IDLE</a:t>
            </a:r>
          </a:p>
          <a:p>
            <a:pPr eaLnBrk="1" hangingPunct="1"/>
            <a:r>
              <a:rPr lang="sl-SI" dirty="0" smtClean="0"/>
              <a:t>Samo hipec ... </a:t>
            </a:r>
          </a:p>
          <a:p>
            <a:pPr lvl="1"/>
            <a:r>
              <a:rPr lang="sl-SI" dirty="0" smtClean="0"/>
              <a:t>In pod tvojimi prsti že nastane program za simulacijo meta kocke.</a:t>
            </a:r>
            <a:endParaRPr lang="en-GB" dirty="0" smtClean="0"/>
          </a:p>
        </p:txBody>
      </p:sp>
      <p:sp>
        <p:nvSpPr>
          <p:cNvPr id="2048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1" uiExpand="1" build="p" bldLvl="5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Iz 38 v 83&amp;quot;&quot;/&gt;&lt;property id=&quot;20307&quot; value=&quot;286&quot;/&gt;&lt;/object&gt;&lt;object type=&quot;3&quot; unique_id=&quot;10004&quot;&gt;&lt;property id=&quot;20148&quot; value=&quot;5&quot;/&gt;&lt;property id=&quot;20300&quot; value=&quot;Slide 2 - &amp;quot;Branje&amp;quot;&quot;/&gt;&lt;property id=&quot;20307&quot; value=&quot;287&quot;/&gt;&lt;/object&gt;&lt;object type=&quot;3&quot; unique_id=&quot;10005&quot;&gt;&lt;property id=&quot;20148&quot; value=&quot;5&quot;/&gt;&lt;property id=&quot;20300&quot; value=&quot;Slide 3 - &amp;quot;Iz niza v število&amp;quot;&quot;/&gt;&lt;property id=&quot;20307&quot; value=&quot;288&quot;/&gt;&lt;/object&gt;&lt;object type=&quot;3&quot; unique_id=&quot;10006&quot;&gt;&lt;property id=&quot;20148&quot; value=&quot;5&quot;/&gt;&lt;property id=&quot;20300&quot; value=&quot;Slide 4 - &amp;quot;Prejšnji program&amp;quot;&quot;/&gt;&lt;property id=&quot;20307&quot; value=&quot;289&quot;/&gt;&lt;/object&gt;&lt;object type=&quot;3&quot; unique_id=&quot;10007&quot;&gt;&lt;property id=&quot;20148&quot; value=&quot;5&quot;/&gt;&lt;property id=&quot;20300&quot; value=&quot;Slide 5 - &amp;quot;Spremenjeni program&amp;quot;&quot;/&gt;&lt;property id=&quot;20307&quot; value=&quot;303&quot;/&gt;&lt;/object&gt;&lt;object type=&quot;3&quot; unique_id=&quot;10008&quot;&gt;&lt;property id=&quot;20148&quot; value=&quot;5&quot;/&gt;&lt;property id=&quot;20300&quot; value=&quot;Slide 6 - &amp;quot;Iz decimalnih števil v cela&amp;quot;&quot;/&gt;&lt;property id=&quot;20307&quot; value=&quot;294&quot;/&gt;&lt;/object&gt;&lt;object type=&quot;3&quot; unique_id=&quot;10009&quot;&gt;&lt;property id=&quot;20148&quot; value=&quot;5&quot;/&gt;&lt;property id=&quot;20300&quot; value=&quot;Slide 7 - &amp;quot;Zgodba&amp;quot;&quot;/&gt;&lt;property id=&quot;20307&quot; value=&quot;295&quot;/&gt;&lt;/object&gt;&lt;object type=&quot;3&quot; unique_id=&quot;10010&quot;&gt;&lt;property id=&quot;20148&quot; value=&quot;5&quot;/&gt;&lt;property id=&quot;20300&quot; value=&quot;Slide 8 - &amp;quot;Zgodba – 2. del&amp;quot;&quot;/&gt;&lt;property id=&quot;20307&quot; value=&quot;296&quot;/&gt;&lt;/object&gt;&lt;object type=&quot;3&quot; unique_id=&quot;10011&quot;&gt;&lt;property id=&quot;20148&quot; value=&quot;5&quot;/&gt;&lt;property id=&quot;20300&quot; value=&quot;Slide 9 - &amp;quot;Zgodba - epilog&amp;quot;&quot;/&gt;&lt;property id=&quot;20307&quot; value=&quot;297&quot;/&gt;&lt;/object&gt;&lt;object type=&quot;3&quot; unique_id=&quot;10012&quot;&gt;&lt;property id=&quot;20148&quot; value=&quot;5&quot;/&gt;&lt;property id=&quot;20300&quot; value=&quot;Slide 10 - &amp;quot;Naključna števila&amp;quot;&quot;/&gt;&lt;property id=&quot;20307&quot; value=&quot;298&quot;/&gt;&lt;/object&gt;&lt;object type=&quot;3&quot; unique_id=&quot;10013&quot;&gt;&lt;property id=&quot;20148&quot; value=&quot;5&quot;/&gt;&lt;property id=&quot;20300&quot; value=&quot;Slide 11 - &amp;quot;Naključna števila&amp;quot;&quot;/&gt;&lt;property id=&quot;20307&quot; value=&quot;304&quot;/&gt;&lt;/object&gt;&lt;/object&gt;&lt;object type=&quot;8&quot; unique_id=&quot;10026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O_predmetu_ŠPIRI_UP</Template>
  <TotalTime>234</TotalTime>
  <Words>464</Words>
  <Application>Microsoft Office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Iz 38 v 83</vt:lpstr>
      <vt:lpstr>Branje</vt:lpstr>
      <vt:lpstr>Iz niza v število</vt:lpstr>
      <vt:lpstr>Prejšnji program</vt:lpstr>
      <vt:lpstr>Spremenjeni program</vt:lpstr>
      <vt:lpstr>Iz decimalnih števil v cela</vt:lpstr>
      <vt:lpstr>Zgodba</vt:lpstr>
      <vt:lpstr>Zgodba – 2. del</vt:lpstr>
      <vt:lpstr>Zgodba - epilog</vt:lpstr>
      <vt:lpstr>Naključna števila</vt:lpstr>
      <vt:lpstr>Naključna števila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Matija Lokar</dc:creator>
  <cp:lastModifiedBy>Matija Lokar</cp:lastModifiedBy>
  <cp:revision>33</cp:revision>
  <dcterms:created xsi:type="dcterms:W3CDTF">2009-10-14T11:33:25Z</dcterms:created>
  <dcterms:modified xsi:type="dcterms:W3CDTF">2011-10-12T08:01:47Z</dcterms:modified>
</cp:coreProperties>
</file>